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72" r:id="rId2"/>
    <p:sldId id="306" r:id="rId3"/>
    <p:sldId id="308" r:id="rId4"/>
    <p:sldId id="307" r:id="rId5"/>
    <p:sldId id="312" r:id="rId6"/>
    <p:sldId id="309" r:id="rId7"/>
    <p:sldId id="310" r:id="rId8"/>
    <p:sldId id="311" r:id="rId9"/>
    <p:sldId id="313" r:id="rId10"/>
    <p:sldId id="314" r:id="rId11"/>
    <p:sldId id="315" r:id="rId12"/>
    <p:sldId id="316" r:id="rId13"/>
    <p:sldId id="317" r:id="rId14"/>
    <p:sldId id="318" r:id="rId15"/>
    <p:sldId id="297" r:id="rId16"/>
    <p:sldId id="298" r:id="rId17"/>
  </p:sldIdLst>
  <p:sldSz cx="12192000" cy="6858000"/>
  <p:notesSz cx="6858000" cy="9144000"/>
  <p:embeddedFontLst>
    <p:embeddedFont>
      <p:font typeface="Helvetica Neue"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Black" panose="02000000000000000000" pitchFamily="2"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8sVizlVsFgwdGB8wnz2+GxPGy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642" y="3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FA81E763-852D-8DEE-0C00-45E6A6637D27}"/>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8A56BFF8-62E6-6D05-585B-DCF2AFF62F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0234DC44-BACC-DD2C-2A1E-1DFC50B396E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6F60402F-E247-E8F7-97A3-17D8E50216E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18715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B79B40A6-8340-6A7A-0C87-C68B876602D0}"/>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ACC8680F-85B4-82CD-5BEE-4C730BC180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FD944B91-0AC6-29B2-AB37-D7B817464E4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6DF6A3AF-1BE8-785B-304E-9EA5EA14DA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23955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C4FB21D1-89AF-01E8-3407-947555D8FDD7}"/>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C7F292F1-CBED-DE8A-8A24-C064A9F4C2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61E503F0-9AC4-C79F-31FF-4EEA162C21E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515E2541-9C87-01F1-0153-845A8703BB8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345811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13C6E031-07EC-2885-E0E7-BEC5D4E8E4DF}"/>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1D2DC4BE-CF0A-4BF5-60EA-D991A4AC60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39CF0F03-9601-AF82-9BB0-B0BFBFB2B4C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DC1E0B00-B2B9-70BA-F4D7-7F271DCC33C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121269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6B12493A-3D2A-1850-0EAB-D5FE0BF22813}"/>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50EA03D5-C687-326F-5B8B-58B336C306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33778943-D1A1-94F5-D308-6A485DD1169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CBFD879D-90D3-D3C3-7A27-77231D14D6D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55986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6b4bc2aa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g356b4bc2aa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4C9753D6-11B2-AFDA-3BD0-06A577428DB5}"/>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217E42BC-AD23-EC3B-B293-0C3BE9A6BB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C12506E7-D9B6-5264-8B18-1F101ED665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B33D459D-60DB-C56D-A5E0-C5A387C842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3303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344456B5-61D7-130E-A246-EB6C78E5BA35}"/>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65D229F5-BAF2-BFE4-165D-2415E3B7732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A93C1315-85DC-7258-E3EC-F2B84487E70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63BBCF04-F460-DF2E-DB55-D6E47C87F53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7729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37DAB665-E6C4-2059-4E93-1018DDFD10FD}"/>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395D0FEB-6BC0-C65F-F34E-8790D700DC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BBF4A3F0-05D2-AB2D-84FB-B394A99DDDB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3CC7AC77-E435-A2A6-30FA-C196BB28D7C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12283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CB23F11D-DA22-01C2-4100-5D80CFDDAD6C}"/>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CA955858-5726-7D95-EABF-EFB1D8880C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521AD96D-32E3-9EB2-2C0A-AF1C2672FE3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BD5FAA55-83AC-794A-7C20-5BCFC31A05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38507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AE378FEB-A77A-809E-0F40-7545BCF2BD22}"/>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9D2E68C7-DCA7-D742-53A1-79CFEEA521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C01E5E07-4200-79AF-3F97-773C2F4A6C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E2C9F066-43BB-237C-F765-90CB5FB5677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95263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0863B88C-080B-D7D7-BA18-CC439108622A}"/>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67E2DE44-E9F8-FA98-5CFF-8813E3EE0C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24E5701A-B8B2-E1B3-2D9C-7AE68DE8F9D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C2B84FC4-9AA7-F9F7-3DA1-E70029E42AC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754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2ED87D16-E039-6CDD-803D-49EC4604FB17}"/>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CB134F16-6BD9-9966-A297-342A8245E7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648D230B-B6C0-C8F6-604F-85E766CCEB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1A0ED760-5652-D94C-D568-501EA74CB98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6950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EF1C1F35-33C0-A4B2-F765-3212A47DEA18}"/>
            </a:ext>
          </a:extLst>
        </p:cNvPr>
        <p:cNvGrpSpPr/>
        <p:nvPr/>
      </p:nvGrpSpPr>
      <p:grpSpPr>
        <a:xfrm>
          <a:off x="0" y="0"/>
          <a:ext cx="0" cy="0"/>
          <a:chOff x="0" y="0"/>
          <a:chExt cx="0" cy="0"/>
        </a:xfrm>
      </p:grpSpPr>
      <p:sp>
        <p:nvSpPr>
          <p:cNvPr id="352" name="Google Shape;352;p20:notes">
            <a:extLst>
              <a:ext uri="{FF2B5EF4-FFF2-40B4-BE49-F238E27FC236}">
                <a16:creationId xmlns:a16="http://schemas.microsoft.com/office/drawing/2014/main" id="{E51971B8-1A42-D1C3-6798-6311A7B871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0:notes">
            <a:extLst>
              <a:ext uri="{FF2B5EF4-FFF2-40B4-BE49-F238E27FC236}">
                <a16:creationId xmlns:a16="http://schemas.microsoft.com/office/drawing/2014/main" id="{DAAC458C-AEF9-5093-77E2-D3187BC1AFD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0:notes">
            <a:extLst>
              <a:ext uri="{FF2B5EF4-FFF2-40B4-BE49-F238E27FC236}">
                <a16:creationId xmlns:a16="http://schemas.microsoft.com/office/drawing/2014/main" id="{F967B4A1-2F52-2190-69A1-8A2FBA4145E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79562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Google Shape;3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9"/>
          <p:cNvGrpSpPr/>
          <p:nvPr/>
        </p:nvGrpSpPr>
        <p:grpSpPr>
          <a:xfrm>
            <a:off x="251688" y="5952156"/>
            <a:ext cx="3065994" cy="822979"/>
            <a:chOff x="251688" y="5952156"/>
            <a:chExt cx="3065994" cy="822979"/>
          </a:xfrm>
        </p:grpSpPr>
        <p:pic>
          <p:nvPicPr>
            <p:cNvPr id="11" name="Google Shape;11;p39"/>
            <p:cNvPicPr preferRelativeResize="0"/>
            <p:nvPr/>
          </p:nvPicPr>
          <p:blipFill rotWithShape="1">
            <a:blip r:embed="rId12">
              <a:alphaModFix/>
            </a:blip>
            <a:srcRect/>
            <a:stretch/>
          </p:blipFill>
          <p:spPr>
            <a:xfrm>
              <a:off x="2589253" y="6094232"/>
              <a:ext cx="667620" cy="667620"/>
            </a:xfrm>
            <a:prstGeom prst="rect">
              <a:avLst/>
            </a:prstGeom>
            <a:noFill/>
            <a:ln>
              <a:noFill/>
            </a:ln>
          </p:spPr>
        </p:pic>
        <p:pic>
          <p:nvPicPr>
            <p:cNvPr id="12" name="Google Shape;12;p39"/>
            <p:cNvPicPr preferRelativeResize="0"/>
            <p:nvPr/>
          </p:nvPicPr>
          <p:blipFill rotWithShape="1">
            <a:blip r:embed="rId13">
              <a:alphaModFix/>
            </a:blip>
            <a:srcRect/>
            <a:stretch/>
          </p:blipFill>
          <p:spPr>
            <a:xfrm>
              <a:off x="251688" y="6162275"/>
              <a:ext cx="1355335" cy="531193"/>
            </a:xfrm>
            <a:prstGeom prst="rect">
              <a:avLst/>
            </a:prstGeom>
            <a:noFill/>
            <a:ln>
              <a:noFill/>
            </a:ln>
          </p:spPr>
        </p:pic>
        <p:pic>
          <p:nvPicPr>
            <p:cNvPr id="13" name="Google Shape;13;p39" descr="Et billede, der indeholder Grafik, Font/skrifttype, grafisk design, logo&#10;&#10;Automatisk genereret beskrivelse"/>
            <p:cNvPicPr preferRelativeResize="0"/>
            <p:nvPr/>
          </p:nvPicPr>
          <p:blipFill rotWithShape="1">
            <a:blip r:embed="rId14">
              <a:alphaModFix/>
            </a:blip>
            <a:srcRect/>
            <a:stretch/>
          </p:blipFill>
          <p:spPr>
            <a:xfrm>
              <a:off x="1516817" y="6084275"/>
              <a:ext cx="894054" cy="690860"/>
            </a:xfrm>
            <a:prstGeom prst="rect">
              <a:avLst/>
            </a:prstGeom>
            <a:noFill/>
            <a:ln>
              <a:noFill/>
            </a:ln>
          </p:spPr>
        </p:pic>
        <p:sp>
          <p:nvSpPr>
            <p:cNvPr id="14" name="Google Shape;14;p39"/>
            <p:cNvSpPr txBox="1"/>
            <p:nvPr/>
          </p:nvSpPr>
          <p:spPr>
            <a:xfrm>
              <a:off x="251688" y="5952156"/>
              <a:ext cx="78258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Helvetica Neue"/>
                <a:buNone/>
              </a:pPr>
              <a:r>
                <a:rPr lang="en-US" sz="800" b="0" i="0" u="none" strike="noStrike" cap="none">
                  <a:solidFill>
                    <a:schemeClr val="dk1"/>
                  </a:solidFill>
                  <a:latin typeface="Helvetica Neue"/>
                  <a:ea typeface="Helvetica Neue"/>
                  <a:cs typeface="Helvetica Neue"/>
                  <a:sym typeface="Helvetica Neue"/>
                </a:rPr>
                <a:t>Executed by:</a:t>
              </a:r>
              <a:endParaRPr sz="1400" b="0" i="0" u="none" strike="noStrike" cap="none">
                <a:solidFill>
                  <a:srgbClr val="000000"/>
                </a:solidFill>
                <a:latin typeface="Arial"/>
                <a:ea typeface="Arial"/>
                <a:cs typeface="Arial"/>
                <a:sym typeface="Arial"/>
              </a:endParaRPr>
            </a:p>
          </p:txBody>
        </p:sp>
        <p:sp>
          <p:nvSpPr>
            <p:cNvPr id="15" name="Google Shape;15;p39"/>
            <p:cNvSpPr txBox="1"/>
            <p:nvPr/>
          </p:nvSpPr>
          <p:spPr>
            <a:xfrm>
              <a:off x="1574161" y="5952156"/>
              <a:ext cx="70243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800"/>
                <a:buFont typeface="Helvetica Neue"/>
                <a:buNone/>
              </a:pPr>
              <a:r>
                <a:rPr lang="en-US" sz="800" b="0" i="0" u="none" strike="noStrike" cap="none">
                  <a:solidFill>
                    <a:schemeClr val="dk1"/>
                  </a:solidFill>
                  <a:latin typeface="Helvetica Neue"/>
                  <a:ea typeface="Helvetica Neue"/>
                  <a:cs typeface="Helvetica Neue"/>
                  <a:sym typeface="Helvetica Neue"/>
                </a:rPr>
                <a:t>Funded by:</a:t>
              </a:r>
              <a:endParaRPr sz="1400" b="0" i="0" u="none" strike="noStrike" cap="none">
                <a:solidFill>
                  <a:srgbClr val="000000"/>
                </a:solidFill>
                <a:latin typeface="Arial"/>
                <a:ea typeface="Arial"/>
                <a:cs typeface="Arial"/>
                <a:sym typeface="Arial"/>
              </a:endParaRPr>
            </a:p>
          </p:txBody>
        </p:sp>
        <p:sp>
          <p:nvSpPr>
            <p:cNvPr id="16" name="Google Shape;16;p39"/>
            <p:cNvSpPr txBox="1"/>
            <p:nvPr/>
          </p:nvSpPr>
          <p:spPr>
            <a:xfrm>
              <a:off x="2369986" y="5952156"/>
              <a:ext cx="947696" cy="2154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Helvetica Neue"/>
                  <a:ea typeface="Helvetica Neue"/>
                  <a:cs typeface="Helvetica Neue"/>
                  <a:sym typeface="Helvetica Neue"/>
                </a:rPr>
                <a:t>Implemented by:</a:t>
              </a:r>
              <a:endParaRPr sz="1400" b="0" i="0" u="none" strike="noStrike" cap="none">
                <a:solidFill>
                  <a:srgbClr val="000000"/>
                </a:solidFill>
                <a:latin typeface="Arial"/>
                <a:ea typeface="Arial"/>
                <a:cs typeface="Arial"/>
                <a:sym typeface="Arial"/>
              </a:endParaRPr>
            </a:p>
          </p:txBody>
        </p:sp>
      </p:grpSp>
      <p:pic>
        <p:nvPicPr>
          <p:cNvPr id="17" name="Google Shape;17;p39" descr="Et billede, der indeholder Grafik, Font/skrifttype, grafisk design, logo&#10;&#10;Automatisk genereret beskrivelse"/>
          <p:cNvPicPr preferRelativeResize="0"/>
          <p:nvPr/>
        </p:nvPicPr>
        <p:blipFill rotWithShape="1">
          <a:blip r:embed="rId15">
            <a:alphaModFix/>
          </a:blip>
          <a:srcRect/>
          <a:stretch/>
        </p:blipFill>
        <p:spPr>
          <a:xfrm>
            <a:off x="10360980" y="324038"/>
            <a:ext cx="1435600" cy="3714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climate-transparency-platfor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p:nvPr/>
        </p:nvSpPr>
        <p:spPr>
          <a:xfrm>
            <a:off x="1067172" y="1976021"/>
            <a:ext cx="7797427" cy="374744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endParaRPr sz="1800" b="0" i="0" u="none" strike="noStrike" cap="none">
              <a:solidFill>
                <a:srgbClr val="212121"/>
              </a:solidFill>
              <a:latin typeface="Arial"/>
              <a:ea typeface="Arial"/>
              <a:cs typeface="Arial"/>
              <a:sym typeface="Arial"/>
            </a:endParaRPr>
          </a:p>
        </p:txBody>
      </p:sp>
      <p:grpSp>
        <p:nvGrpSpPr>
          <p:cNvPr id="345" name="Google Shape;345;p19"/>
          <p:cNvGrpSpPr/>
          <p:nvPr/>
        </p:nvGrpSpPr>
        <p:grpSpPr>
          <a:xfrm rot="6669359">
            <a:off x="5758130" y="1591010"/>
            <a:ext cx="8805001" cy="6969605"/>
            <a:chOff x="5465985" y="-736617"/>
            <a:chExt cx="8599375" cy="6806840"/>
          </a:xfrm>
        </p:grpSpPr>
        <p:sp>
          <p:nvSpPr>
            <p:cNvPr id="346" name="Google Shape;346;p19"/>
            <p:cNvSpPr/>
            <p:nvPr/>
          </p:nvSpPr>
          <p:spPr>
            <a:xfrm>
              <a:off x="8692713" y="-506116"/>
              <a:ext cx="5372647" cy="5372648"/>
            </a:xfrm>
            <a:prstGeom prst="ellipse">
              <a:avLst/>
            </a:prstGeom>
            <a:solidFill>
              <a:srgbClr val="134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19"/>
            <p:cNvSpPr/>
            <p:nvPr/>
          </p:nvSpPr>
          <p:spPr>
            <a:xfrm>
              <a:off x="6396583" y="697574"/>
              <a:ext cx="5372648" cy="5372649"/>
            </a:xfrm>
            <a:prstGeom prst="ellipse">
              <a:avLst/>
            </a:prstGeom>
            <a:solidFill>
              <a:srgbClr val="22B097">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19"/>
            <p:cNvSpPr/>
            <p:nvPr/>
          </p:nvSpPr>
          <p:spPr>
            <a:xfrm>
              <a:off x="5465985" y="-736617"/>
              <a:ext cx="4016415" cy="4016415"/>
            </a:xfrm>
            <a:prstGeom prst="ellipse">
              <a:avLst/>
            </a:prstGeom>
            <a:solidFill>
              <a:srgbClr val="134267">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49" name="Google Shape;349;p19"/>
          <p:cNvSpPr txBox="1"/>
          <p:nvPr/>
        </p:nvSpPr>
        <p:spPr>
          <a:xfrm>
            <a:off x="299124" y="445634"/>
            <a:ext cx="8565475" cy="12618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3600"/>
              <a:buFont typeface="Arial"/>
              <a:buNone/>
            </a:pPr>
            <a:r>
              <a:rPr lang="en-US" sz="3600" b="1" i="0" u="none" strike="noStrike" cap="none" dirty="0">
                <a:solidFill>
                  <a:srgbClr val="134267"/>
                </a:solidFill>
                <a:latin typeface="Roboto Black"/>
                <a:ea typeface="Roboto Black"/>
                <a:cs typeface="Roboto Black"/>
                <a:sym typeface="Roboto Black"/>
              </a:rPr>
              <a:t>Application of the CBIT-GSP Template</a:t>
            </a:r>
          </a:p>
          <a:p>
            <a:pPr marL="0" marR="0" lvl="0" indent="0" algn="l" rtl="0">
              <a:lnSpc>
                <a:spcPct val="115000"/>
              </a:lnSpc>
              <a:spcBef>
                <a:spcPts val="0"/>
              </a:spcBef>
              <a:spcAft>
                <a:spcPts val="0"/>
              </a:spcAft>
              <a:buClr>
                <a:srgbClr val="000000"/>
              </a:buClr>
              <a:buSzPts val="3600"/>
              <a:buFont typeface="Arial"/>
              <a:buNone/>
            </a:pPr>
            <a:r>
              <a:rPr lang="en-US" sz="3600" b="1" i="0" u="none" strike="noStrike" cap="none" dirty="0">
                <a:solidFill>
                  <a:srgbClr val="134267"/>
                </a:solidFill>
                <a:latin typeface="Roboto Black"/>
                <a:ea typeface="Roboto Black"/>
                <a:cs typeface="Roboto Black"/>
                <a:sym typeface="Roboto Black"/>
              </a:rPr>
              <a:t>for the National Inventory Document</a:t>
            </a:r>
          </a:p>
        </p:txBody>
      </p:sp>
      <p:sp>
        <p:nvSpPr>
          <p:cNvPr id="350" name="Google Shape;350;p19"/>
          <p:cNvSpPr/>
          <p:nvPr/>
        </p:nvSpPr>
        <p:spPr>
          <a:xfrm>
            <a:off x="1067177" y="4294250"/>
            <a:ext cx="5192400" cy="16157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i="0" u="none" strike="noStrike" cap="none" dirty="0">
                <a:solidFill>
                  <a:srgbClr val="000000"/>
                </a:solidFill>
                <a:latin typeface="Arial"/>
                <a:ea typeface="Arial"/>
                <a:cs typeface="Arial"/>
                <a:sym typeface="Arial"/>
              </a:rPr>
              <a:t>5 June 2025</a:t>
            </a:r>
            <a:endParaRPr dirty="0"/>
          </a:p>
          <a:p>
            <a:pPr marL="0" marR="0" lvl="0" indent="0" algn="ctr" rtl="0">
              <a:lnSpc>
                <a:spcPct val="150000"/>
              </a:lnSpc>
              <a:spcBef>
                <a:spcPts val="0"/>
              </a:spcBef>
              <a:spcAft>
                <a:spcPts val="0"/>
              </a:spcAft>
              <a:buNone/>
            </a:pPr>
            <a:r>
              <a:rPr lang="en-US" sz="2200" b="1" i="0" u="none" strike="noStrike" cap="none" dirty="0">
                <a:solidFill>
                  <a:srgbClr val="000000"/>
                </a:solidFill>
                <a:latin typeface="Arial"/>
                <a:ea typeface="Arial"/>
                <a:cs typeface="Arial"/>
                <a:sym typeface="Arial"/>
              </a:rPr>
              <a:t>Jaypalsinh Chauhan</a:t>
            </a:r>
            <a:endParaRPr dirty="0"/>
          </a:p>
          <a:p>
            <a:pPr marL="0" marR="0" lvl="0" indent="0" algn="ctr" rtl="0">
              <a:lnSpc>
                <a:spcPct val="150000"/>
              </a:lnSpc>
              <a:spcBef>
                <a:spcPts val="0"/>
              </a:spcBef>
              <a:spcAft>
                <a:spcPts val="0"/>
              </a:spcAft>
              <a:buNone/>
            </a:pPr>
            <a:r>
              <a:rPr lang="en-US" sz="2200" b="1" i="0" u="none" strike="noStrike" cap="none" dirty="0">
                <a:solidFill>
                  <a:srgbClr val="000000"/>
                </a:solidFill>
                <a:latin typeface="Arial"/>
                <a:ea typeface="Arial"/>
                <a:cs typeface="Arial"/>
                <a:sym typeface="Arial"/>
              </a:rPr>
              <a:t>CBIT GSP Asia Network Coordinator </a:t>
            </a: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4FFA350F-E44B-0DC5-82A0-C897EA9EE2E4}"/>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77BF8523-DE92-99EB-405A-A5C36B418550}"/>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A0642F51-AFEA-4B1F-6F5E-7C7EC643BA8D}"/>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56767718-F7A8-987B-D16A-3C186131BEB0}"/>
              </a:ext>
            </a:extLst>
          </p:cNvPr>
          <p:cNvCxnSpPr/>
          <p:nvPr/>
        </p:nvCxnSpPr>
        <p:spPr>
          <a:xfrm>
            <a:off x="0" y="1371030"/>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E35B3B13-4D5A-271D-E002-B6AF22CEDDA7}"/>
              </a:ext>
            </a:extLst>
          </p:cNvPr>
          <p:cNvSpPr txBox="1"/>
          <p:nvPr/>
        </p:nvSpPr>
        <p:spPr>
          <a:xfrm>
            <a:off x="21359" y="188739"/>
            <a:ext cx="6509577" cy="8925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600" b="1" i="0" u="none" strike="noStrike" cap="none" dirty="0">
                <a:solidFill>
                  <a:srgbClr val="22B097"/>
                </a:solidFill>
                <a:latin typeface="Roboto Black"/>
                <a:ea typeface="Roboto Black"/>
                <a:cs typeface="Roboto Black"/>
                <a:sym typeface="Roboto Black"/>
              </a:rPr>
              <a:t>Chapter 2. Trends in GHG emissions and removals</a:t>
            </a:r>
            <a:endParaRPr sz="26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E251B159-89EA-C3B0-FA04-EAAE212E2A2C}"/>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7BB2800A-1261-534E-6219-45E06C488681}"/>
              </a:ext>
            </a:extLst>
          </p:cNvPr>
          <p:cNvPicPr>
            <a:picLocks noChangeAspect="1"/>
          </p:cNvPicPr>
          <p:nvPr/>
        </p:nvPicPr>
        <p:blipFill>
          <a:blip r:embed="rId5"/>
          <a:stretch>
            <a:fillRect/>
          </a:stretch>
        </p:blipFill>
        <p:spPr>
          <a:xfrm>
            <a:off x="0" y="1576969"/>
            <a:ext cx="6552297" cy="1500844"/>
          </a:xfrm>
          <a:prstGeom prst="rect">
            <a:avLst/>
          </a:prstGeom>
        </p:spPr>
      </p:pic>
      <p:pic>
        <p:nvPicPr>
          <p:cNvPr id="7" name="Picture 6">
            <a:extLst>
              <a:ext uri="{FF2B5EF4-FFF2-40B4-BE49-F238E27FC236}">
                <a16:creationId xmlns:a16="http://schemas.microsoft.com/office/drawing/2014/main" id="{B5AF712D-FBE1-D431-4C08-DF5336279F83}"/>
              </a:ext>
            </a:extLst>
          </p:cNvPr>
          <p:cNvPicPr>
            <a:picLocks noChangeAspect="1"/>
          </p:cNvPicPr>
          <p:nvPr/>
        </p:nvPicPr>
        <p:blipFill>
          <a:blip r:embed="rId6"/>
          <a:stretch>
            <a:fillRect/>
          </a:stretch>
        </p:blipFill>
        <p:spPr>
          <a:xfrm>
            <a:off x="6741973" y="-10990"/>
            <a:ext cx="5450027" cy="6858000"/>
          </a:xfrm>
          <a:prstGeom prst="rect">
            <a:avLst/>
          </a:prstGeom>
        </p:spPr>
      </p:pic>
    </p:spTree>
    <p:extLst>
      <p:ext uri="{BB962C8B-B14F-4D97-AF65-F5344CB8AC3E}">
        <p14:creationId xmlns:p14="http://schemas.microsoft.com/office/powerpoint/2010/main" val="4628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D93851B7-EBC4-AB44-370C-AD0DFE4646A3}"/>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5DA273B4-6164-1C0D-08B3-B6CBDA1B5A62}"/>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987C316A-2F66-062D-6D6A-B5B8581255E1}"/>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A20A5042-AE11-1648-CEF1-CE42EE32F4B9}"/>
              </a:ext>
            </a:extLst>
          </p:cNvPr>
          <p:cNvCxnSpPr/>
          <p:nvPr/>
        </p:nvCxnSpPr>
        <p:spPr>
          <a:xfrm>
            <a:off x="0" y="72800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E5812B56-9861-1AFE-4D7E-B8ECC6AE2ABA}"/>
              </a:ext>
            </a:extLst>
          </p:cNvPr>
          <p:cNvSpPr txBox="1"/>
          <p:nvPr/>
        </p:nvSpPr>
        <p:spPr>
          <a:xfrm>
            <a:off x="0" y="105625"/>
            <a:ext cx="9128540" cy="49240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fr-FR" sz="2600" b="1" i="0" u="none" strike="noStrike" cap="none" dirty="0" err="1">
                <a:solidFill>
                  <a:srgbClr val="22B097"/>
                </a:solidFill>
                <a:latin typeface="Roboto Black"/>
                <a:ea typeface="Roboto Black"/>
                <a:cs typeface="Roboto Black"/>
                <a:sym typeface="Roboto Black"/>
              </a:rPr>
              <a:t>Chapters</a:t>
            </a:r>
            <a:r>
              <a:rPr lang="fr-FR" sz="2600" b="1" i="0" u="none" strike="noStrike" cap="none" dirty="0">
                <a:solidFill>
                  <a:srgbClr val="22B097"/>
                </a:solidFill>
                <a:latin typeface="Roboto Black"/>
                <a:ea typeface="Roboto Black"/>
                <a:cs typeface="Roboto Black"/>
                <a:sym typeface="Roboto Black"/>
              </a:rPr>
              <a:t> 3-7. Energy; IPPU; Agriculture; LULUCF; Waste</a:t>
            </a:r>
            <a:endParaRPr sz="26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7FD1A914-6ABA-0D56-FD75-B5EE1653DE49}"/>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B743164F-0C9F-479A-A5D6-44277C2D9ADF}"/>
              </a:ext>
            </a:extLst>
          </p:cNvPr>
          <p:cNvSpPr txBox="1"/>
          <p:nvPr/>
        </p:nvSpPr>
        <p:spPr>
          <a:xfrm>
            <a:off x="41296" y="728001"/>
            <a:ext cx="8506870" cy="4698722"/>
          </a:xfrm>
          <a:prstGeom prst="rect">
            <a:avLst/>
          </a:prstGeom>
          <a:noFill/>
        </p:spPr>
        <p:txBody>
          <a:bodyPr wrap="square">
            <a:spAutoFit/>
          </a:bodyPr>
          <a:lstStyle>
            <a:defPPr marR="0" lvl="0" algn="l" rtl="0">
              <a:lnSpc>
                <a:spcPct val="100000"/>
              </a:lnSpc>
              <a:spcBef>
                <a:spcPts val="0"/>
              </a:spcBef>
              <a:spcAft>
                <a:spcPts val="0"/>
              </a:spcAft>
              <a:defRPr/>
            </a:defPPr>
            <a:lvl1pPr marL="285750" indent="-285750">
              <a:buFont typeface="Wingdings" panose="05000000000000000000" pitchFamily="2" charset="2"/>
              <a:buChar char="§"/>
              <a:defRPr sz="2400">
                <a:latin typeface="Roboto" panose="02000000000000000000" pitchFamily="2" charset="0"/>
                <a:ea typeface="Roboto" panose="02000000000000000000" pitchFamily="2" charset="0"/>
              </a:defRPr>
            </a:lvl1pPr>
          </a:lstStyle>
          <a:p>
            <a:pPr>
              <a:lnSpc>
                <a:spcPct val="150000"/>
              </a:lnSpc>
            </a:pPr>
            <a:r>
              <a:rPr lang="en-US" dirty="0"/>
              <a:t>X.1. General overview of the sector</a:t>
            </a:r>
          </a:p>
          <a:p>
            <a:pPr>
              <a:lnSpc>
                <a:spcPct val="150000"/>
              </a:lnSpc>
            </a:pPr>
            <a:r>
              <a:rPr lang="en-US" dirty="0"/>
              <a:t>X.2. Category (CRT XX)</a:t>
            </a:r>
          </a:p>
          <a:p>
            <a:pPr marL="719138">
              <a:lnSpc>
                <a:spcPct val="150000"/>
              </a:lnSpc>
            </a:pPr>
            <a:r>
              <a:rPr lang="en-US" sz="2200" dirty="0"/>
              <a:t>XX1. Description and trend of GHGs in the category</a:t>
            </a:r>
          </a:p>
          <a:p>
            <a:pPr marL="719138">
              <a:lnSpc>
                <a:spcPct val="150000"/>
              </a:lnSpc>
            </a:pPr>
            <a:r>
              <a:rPr lang="en-US" sz="2200" dirty="0"/>
              <a:t>XX2. Methodological aspects of the category</a:t>
            </a:r>
          </a:p>
          <a:p>
            <a:pPr marL="719138">
              <a:lnSpc>
                <a:spcPct val="150000"/>
              </a:lnSpc>
            </a:pPr>
            <a:r>
              <a:rPr lang="en-US" sz="2200" dirty="0"/>
              <a:t>XX3. Description of any flexibility applied in the category</a:t>
            </a:r>
          </a:p>
          <a:p>
            <a:pPr marL="719138">
              <a:lnSpc>
                <a:spcPct val="150000"/>
              </a:lnSpc>
            </a:pPr>
            <a:r>
              <a:rPr lang="en-US" sz="2200" dirty="0"/>
              <a:t>XX4. Uncertainty and consistency of the category time series</a:t>
            </a:r>
          </a:p>
          <a:p>
            <a:pPr marL="719138">
              <a:lnSpc>
                <a:spcPct val="150000"/>
              </a:lnSpc>
            </a:pPr>
            <a:r>
              <a:rPr lang="en-US" sz="2200" dirty="0"/>
              <a:t>XX5. AC/CC and category verification</a:t>
            </a:r>
          </a:p>
          <a:p>
            <a:pPr marL="719138">
              <a:lnSpc>
                <a:spcPct val="150000"/>
              </a:lnSpc>
            </a:pPr>
            <a:r>
              <a:rPr lang="en-US" sz="2200" dirty="0"/>
              <a:t>XX6. New category calculations</a:t>
            </a:r>
          </a:p>
          <a:p>
            <a:pPr marL="719138">
              <a:lnSpc>
                <a:spcPct val="150000"/>
              </a:lnSpc>
            </a:pPr>
            <a:r>
              <a:rPr lang="en-US" sz="2200" dirty="0"/>
              <a:t>XX7. Planned improvements for the category</a:t>
            </a:r>
            <a:endParaRPr lang="en-IN" sz="2200" dirty="0"/>
          </a:p>
        </p:txBody>
      </p:sp>
      <p:pic>
        <p:nvPicPr>
          <p:cNvPr id="8" name="Picture 7">
            <a:extLst>
              <a:ext uri="{FF2B5EF4-FFF2-40B4-BE49-F238E27FC236}">
                <a16:creationId xmlns:a16="http://schemas.microsoft.com/office/drawing/2014/main" id="{B7D7277D-A75A-4565-2CEB-3B8FB4B21228}"/>
              </a:ext>
            </a:extLst>
          </p:cNvPr>
          <p:cNvPicPr>
            <a:picLocks noChangeAspect="1"/>
          </p:cNvPicPr>
          <p:nvPr/>
        </p:nvPicPr>
        <p:blipFill>
          <a:blip r:embed="rId5"/>
          <a:stretch>
            <a:fillRect/>
          </a:stretch>
        </p:blipFill>
        <p:spPr>
          <a:xfrm>
            <a:off x="41296" y="773692"/>
            <a:ext cx="7454531" cy="5654486"/>
          </a:xfrm>
          <a:prstGeom prst="rect">
            <a:avLst/>
          </a:prstGeom>
        </p:spPr>
      </p:pic>
      <p:pic>
        <p:nvPicPr>
          <p:cNvPr id="10" name="Picture 9">
            <a:extLst>
              <a:ext uri="{FF2B5EF4-FFF2-40B4-BE49-F238E27FC236}">
                <a16:creationId xmlns:a16="http://schemas.microsoft.com/office/drawing/2014/main" id="{57120EAA-7113-62E9-D28E-99A2BEC6494B}"/>
              </a:ext>
            </a:extLst>
          </p:cNvPr>
          <p:cNvPicPr>
            <a:picLocks noChangeAspect="1"/>
          </p:cNvPicPr>
          <p:nvPr/>
        </p:nvPicPr>
        <p:blipFill>
          <a:blip r:embed="rId6"/>
          <a:stretch>
            <a:fillRect/>
          </a:stretch>
        </p:blipFill>
        <p:spPr>
          <a:xfrm>
            <a:off x="888854" y="1148363"/>
            <a:ext cx="7525800" cy="4220164"/>
          </a:xfrm>
          <a:prstGeom prst="rect">
            <a:avLst/>
          </a:prstGeom>
        </p:spPr>
      </p:pic>
      <p:pic>
        <p:nvPicPr>
          <p:cNvPr id="12" name="Picture 11">
            <a:extLst>
              <a:ext uri="{FF2B5EF4-FFF2-40B4-BE49-F238E27FC236}">
                <a16:creationId xmlns:a16="http://schemas.microsoft.com/office/drawing/2014/main" id="{801E3929-429F-2D91-4F57-AD272BCD4A24}"/>
              </a:ext>
            </a:extLst>
          </p:cNvPr>
          <p:cNvPicPr>
            <a:picLocks noChangeAspect="1"/>
          </p:cNvPicPr>
          <p:nvPr/>
        </p:nvPicPr>
        <p:blipFill>
          <a:blip r:embed="rId7"/>
          <a:stretch>
            <a:fillRect/>
          </a:stretch>
        </p:blipFill>
        <p:spPr>
          <a:xfrm>
            <a:off x="1938824" y="1796929"/>
            <a:ext cx="7078063" cy="4715533"/>
          </a:xfrm>
          <a:prstGeom prst="rect">
            <a:avLst/>
          </a:prstGeom>
        </p:spPr>
      </p:pic>
      <p:pic>
        <p:nvPicPr>
          <p:cNvPr id="14" name="Picture 13">
            <a:extLst>
              <a:ext uri="{FF2B5EF4-FFF2-40B4-BE49-F238E27FC236}">
                <a16:creationId xmlns:a16="http://schemas.microsoft.com/office/drawing/2014/main" id="{81BB3808-5C7F-8A6B-A7B2-A400569C00B9}"/>
              </a:ext>
            </a:extLst>
          </p:cNvPr>
          <p:cNvPicPr>
            <a:picLocks noChangeAspect="1"/>
          </p:cNvPicPr>
          <p:nvPr/>
        </p:nvPicPr>
        <p:blipFill>
          <a:blip r:embed="rId8"/>
          <a:stretch>
            <a:fillRect/>
          </a:stretch>
        </p:blipFill>
        <p:spPr>
          <a:xfrm>
            <a:off x="2528389" y="2448966"/>
            <a:ext cx="7135221" cy="4763165"/>
          </a:xfrm>
          <a:prstGeom prst="rect">
            <a:avLst/>
          </a:prstGeom>
        </p:spPr>
      </p:pic>
      <p:pic>
        <p:nvPicPr>
          <p:cNvPr id="16" name="Picture 15">
            <a:extLst>
              <a:ext uri="{FF2B5EF4-FFF2-40B4-BE49-F238E27FC236}">
                <a16:creationId xmlns:a16="http://schemas.microsoft.com/office/drawing/2014/main" id="{5AD1BE8B-9E0C-C6FB-B2FB-D67A467243A3}"/>
              </a:ext>
            </a:extLst>
          </p:cNvPr>
          <p:cNvPicPr>
            <a:picLocks noChangeAspect="1"/>
          </p:cNvPicPr>
          <p:nvPr/>
        </p:nvPicPr>
        <p:blipFill>
          <a:blip r:embed="rId9"/>
          <a:stretch>
            <a:fillRect/>
          </a:stretch>
        </p:blipFill>
        <p:spPr>
          <a:xfrm>
            <a:off x="2747542" y="3407953"/>
            <a:ext cx="6601746" cy="3277057"/>
          </a:xfrm>
          <a:prstGeom prst="rect">
            <a:avLst/>
          </a:prstGeom>
        </p:spPr>
      </p:pic>
      <p:pic>
        <p:nvPicPr>
          <p:cNvPr id="20" name="Picture 19">
            <a:extLst>
              <a:ext uri="{FF2B5EF4-FFF2-40B4-BE49-F238E27FC236}">
                <a16:creationId xmlns:a16="http://schemas.microsoft.com/office/drawing/2014/main" id="{570D7C12-94AC-F8CB-F113-B571344FF100}"/>
              </a:ext>
            </a:extLst>
          </p:cNvPr>
          <p:cNvPicPr>
            <a:picLocks noChangeAspect="1"/>
          </p:cNvPicPr>
          <p:nvPr/>
        </p:nvPicPr>
        <p:blipFill>
          <a:blip r:embed="rId10"/>
          <a:stretch>
            <a:fillRect/>
          </a:stretch>
        </p:blipFill>
        <p:spPr>
          <a:xfrm>
            <a:off x="0" y="1824406"/>
            <a:ext cx="11422069" cy="4372585"/>
          </a:xfrm>
          <a:prstGeom prst="rect">
            <a:avLst/>
          </a:prstGeom>
        </p:spPr>
      </p:pic>
    </p:spTree>
    <p:extLst>
      <p:ext uri="{BB962C8B-B14F-4D97-AF65-F5344CB8AC3E}">
        <p14:creationId xmlns:p14="http://schemas.microsoft.com/office/powerpoint/2010/main" val="124688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CA8FFFED-DBE5-AD39-C17A-F4B3635A1AD9}"/>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1EF3E590-AB5E-88FB-7224-502ABE581F9A}"/>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9BB50206-F91A-016C-DEA0-3D424D483FA6}"/>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DA727597-9DF6-9AD9-6FE5-BE7AA581CBAD}"/>
              </a:ext>
            </a:extLst>
          </p:cNvPr>
          <p:cNvCxnSpPr/>
          <p:nvPr/>
        </p:nvCxnSpPr>
        <p:spPr>
          <a:xfrm>
            <a:off x="0" y="1371030"/>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1E8B2D8E-373F-E317-F7AD-D2B4A61933F6}"/>
              </a:ext>
            </a:extLst>
          </p:cNvPr>
          <p:cNvSpPr txBox="1"/>
          <p:nvPr/>
        </p:nvSpPr>
        <p:spPr>
          <a:xfrm>
            <a:off x="21359" y="188739"/>
            <a:ext cx="9854161" cy="8925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600" b="1" i="0" u="none" strike="noStrike" cap="none" dirty="0">
                <a:solidFill>
                  <a:srgbClr val="22B097"/>
                </a:solidFill>
                <a:latin typeface="Roboto Black"/>
                <a:ea typeface="Roboto Black"/>
                <a:cs typeface="Roboto Black"/>
                <a:sym typeface="Roboto Black"/>
              </a:rPr>
              <a:t>Chapter 8-9-10. Other; Indirect CO</a:t>
            </a:r>
            <a:r>
              <a:rPr lang="en-US" sz="2600" b="1" i="0" u="none" strike="noStrike" cap="none" baseline="-25000" dirty="0">
                <a:solidFill>
                  <a:srgbClr val="22B097"/>
                </a:solidFill>
                <a:latin typeface="Roboto Black"/>
                <a:ea typeface="Roboto Black"/>
                <a:cs typeface="Roboto Black"/>
                <a:sym typeface="Roboto Black"/>
              </a:rPr>
              <a:t>2</a:t>
            </a:r>
            <a:r>
              <a:rPr lang="en-US" sz="2600" b="1" i="0" u="none" strike="noStrike" cap="none" dirty="0">
                <a:solidFill>
                  <a:srgbClr val="22B097"/>
                </a:solidFill>
                <a:latin typeface="Roboto Black"/>
                <a:ea typeface="Roboto Black"/>
                <a:cs typeface="Roboto Black"/>
                <a:sym typeface="Roboto Black"/>
              </a:rPr>
              <a:t> and N</a:t>
            </a:r>
            <a:r>
              <a:rPr lang="en-US" sz="2600" b="1" i="0" u="none" strike="noStrike" cap="none" baseline="-25000" dirty="0">
                <a:solidFill>
                  <a:srgbClr val="22B097"/>
                </a:solidFill>
                <a:latin typeface="Roboto Black"/>
                <a:ea typeface="Roboto Black"/>
                <a:cs typeface="Roboto Black"/>
                <a:sym typeface="Roboto Black"/>
              </a:rPr>
              <a:t>2</a:t>
            </a:r>
            <a:r>
              <a:rPr lang="en-US" sz="2600" b="1" i="0" u="none" strike="noStrike" cap="none" dirty="0">
                <a:solidFill>
                  <a:srgbClr val="22B097"/>
                </a:solidFill>
                <a:latin typeface="Roboto Black"/>
                <a:ea typeface="Roboto Black"/>
                <a:cs typeface="Roboto Black"/>
                <a:sym typeface="Roboto Black"/>
              </a:rPr>
              <a:t>O Emissions; Recalculation and Improvements</a:t>
            </a:r>
            <a:endParaRPr sz="26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37BD3DB1-9E9C-8F02-3D3D-13A8D8EDF5C2}"/>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E117598A-1C4A-D198-8C08-664CC2555784}"/>
              </a:ext>
            </a:extLst>
          </p:cNvPr>
          <p:cNvPicPr>
            <a:picLocks noChangeAspect="1"/>
          </p:cNvPicPr>
          <p:nvPr/>
        </p:nvPicPr>
        <p:blipFill>
          <a:blip r:embed="rId5"/>
          <a:stretch>
            <a:fillRect/>
          </a:stretch>
        </p:blipFill>
        <p:spPr>
          <a:xfrm>
            <a:off x="21359" y="1607476"/>
            <a:ext cx="9716856" cy="5077534"/>
          </a:xfrm>
          <a:prstGeom prst="rect">
            <a:avLst/>
          </a:prstGeom>
        </p:spPr>
      </p:pic>
    </p:spTree>
    <p:extLst>
      <p:ext uri="{BB962C8B-B14F-4D97-AF65-F5344CB8AC3E}">
        <p14:creationId xmlns:p14="http://schemas.microsoft.com/office/powerpoint/2010/main" val="349613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D4CD0B4A-73B1-3853-4723-85D119C87F7C}"/>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B8F3ECCE-CB40-9346-41F0-1B54C1FE4311}"/>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927B77A4-5A82-7F15-F62B-91521CFF4674}"/>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55D390BC-A634-27BD-C1AD-2E26EFD860D7}"/>
              </a:ext>
            </a:extLst>
          </p:cNvPr>
          <p:cNvCxnSpPr/>
          <p:nvPr/>
        </p:nvCxnSpPr>
        <p:spPr>
          <a:xfrm>
            <a:off x="0" y="653480"/>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A39296BF-41A6-CACA-8771-62D6D63B94E7}"/>
              </a:ext>
            </a:extLst>
          </p:cNvPr>
          <p:cNvSpPr txBox="1"/>
          <p:nvPr/>
        </p:nvSpPr>
        <p:spPr>
          <a:xfrm>
            <a:off x="0" y="52244"/>
            <a:ext cx="6509577" cy="49240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600" b="1" i="0" u="none" strike="noStrike" cap="none" dirty="0">
                <a:solidFill>
                  <a:srgbClr val="22B097"/>
                </a:solidFill>
                <a:latin typeface="Roboto Black"/>
                <a:ea typeface="Roboto Black"/>
                <a:cs typeface="Roboto Black"/>
                <a:sym typeface="Roboto Black"/>
              </a:rPr>
              <a:t>Annexures to the NID</a:t>
            </a:r>
            <a:endParaRPr sz="26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215078AA-6FE3-CB1E-5459-F28D544A02F3}"/>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2402D967-3E0F-5796-F777-CB79EFA6208C}"/>
              </a:ext>
            </a:extLst>
          </p:cNvPr>
          <p:cNvPicPr>
            <a:picLocks noChangeAspect="1"/>
          </p:cNvPicPr>
          <p:nvPr/>
        </p:nvPicPr>
        <p:blipFill>
          <a:blip r:embed="rId5"/>
          <a:stretch>
            <a:fillRect/>
          </a:stretch>
        </p:blipFill>
        <p:spPr>
          <a:xfrm>
            <a:off x="145422" y="929986"/>
            <a:ext cx="8992855" cy="4134427"/>
          </a:xfrm>
          <a:prstGeom prst="rect">
            <a:avLst/>
          </a:prstGeom>
        </p:spPr>
      </p:pic>
    </p:spTree>
    <p:extLst>
      <p:ext uri="{BB962C8B-B14F-4D97-AF65-F5344CB8AC3E}">
        <p14:creationId xmlns:p14="http://schemas.microsoft.com/office/powerpoint/2010/main" val="196795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67B17B7D-A5F9-DD2C-3D76-E6AC22BB7082}"/>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94DD9EC5-F1D8-02AA-D8F8-3B08102DFF89}"/>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9BCC82A9-1885-33E3-7E7B-A813979EEFA6}"/>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EA90E8D7-1B5A-7B5D-FE12-75FAC5322DFF}"/>
              </a:ext>
            </a:extLst>
          </p:cNvPr>
          <p:cNvCxnSpPr/>
          <p:nvPr/>
        </p:nvCxnSpPr>
        <p:spPr>
          <a:xfrm>
            <a:off x="0" y="653480"/>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994ACA5B-43AF-F52F-6EE2-12DA7AF5F542}"/>
              </a:ext>
            </a:extLst>
          </p:cNvPr>
          <p:cNvSpPr txBox="1"/>
          <p:nvPr/>
        </p:nvSpPr>
        <p:spPr>
          <a:xfrm>
            <a:off x="0" y="52244"/>
            <a:ext cx="6509577" cy="49240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600" b="1" i="0" u="none" strike="noStrike" cap="none" dirty="0">
                <a:solidFill>
                  <a:srgbClr val="22B097"/>
                </a:solidFill>
                <a:latin typeface="Roboto Black"/>
                <a:ea typeface="Roboto Black"/>
                <a:cs typeface="Roboto Black"/>
                <a:sym typeface="Roboto Black"/>
              </a:rPr>
              <a:t>Annexures to the NID</a:t>
            </a:r>
            <a:endParaRPr sz="26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0F3BAB5C-4DEF-AA5D-3DF5-301A808C514C}"/>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CC905D0F-5689-90F3-4D44-38FB90BA3063}"/>
              </a:ext>
            </a:extLst>
          </p:cNvPr>
          <p:cNvPicPr>
            <a:picLocks noChangeAspect="1"/>
          </p:cNvPicPr>
          <p:nvPr/>
        </p:nvPicPr>
        <p:blipFill>
          <a:blip r:embed="rId5"/>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788D220-631A-6FEB-0164-26CC6EAE7BE6}"/>
              </a:ext>
            </a:extLst>
          </p:cNvPr>
          <p:cNvPicPr>
            <a:picLocks noChangeAspect="1"/>
          </p:cNvPicPr>
          <p:nvPr/>
        </p:nvPicPr>
        <p:blipFill>
          <a:blip r:embed="rId6"/>
          <a:stretch>
            <a:fillRect/>
          </a:stretch>
        </p:blipFill>
        <p:spPr>
          <a:xfrm>
            <a:off x="0" y="1035577"/>
            <a:ext cx="12192000" cy="4786846"/>
          </a:xfrm>
          <a:prstGeom prst="rect">
            <a:avLst/>
          </a:prstGeom>
        </p:spPr>
      </p:pic>
      <p:pic>
        <p:nvPicPr>
          <p:cNvPr id="9" name="Picture 8">
            <a:extLst>
              <a:ext uri="{FF2B5EF4-FFF2-40B4-BE49-F238E27FC236}">
                <a16:creationId xmlns:a16="http://schemas.microsoft.com/office/drawing/2014/main" id="{8021D775-009A-CEF6-3F15-59A004A5B2DB}"/>
              </a:ext>
            </a:extLst>
          </p:cNvPr>
          <p:cNvPicPr>
            <a:picLocks noChangeAspect="1"/>
          </p:cNvPicPr>
          <p:nvPr/>
        </p:nvPicPr>
        <p:blipFill>
          <a:blip r:embed="rId7"/>
          <a:stretch>
            <a:fillRect/>
          </a:stretch>
        </p:blipFill>
        <p:spPr>
          <a:xfrm>
            <a:off x="1052009" y="0"/>
            <a:ext cx="10087981" cy="6858000"/>
          </a:xfrm>
          <a:prstGeom prst="rect">
            <a:avLst/>
          </a:prstGeom>
        </p:spPr>
      </p:pic>
    </p:spTree>
    <p:extLst>
      <p:ext uri="{BB962C8B-B14F-4D97-AF65-F5344CB8AC3E}">
        <p14:creationId xmlns:p14="http://schemas.microsoft.com/office/powerpoint/2010/main" val="32544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grpSp>
        <p:nvGrpSpPr>
          <p:cNvPr id="674" name="Google Shape;674;g356b4bc2aa3_0_5"/>
          <p:cNvGrpSpPr/>
          <p:nvPr/>
        </p:nvGrpSpPr>
        <p:grpSpPr>
          <a:xfrm>
            <a:off x="1398000" y="1735622"/>
            <a:ext cx="9396000" cy="3134279"/>
            <a:chOff x="559800" y="609132"/>
            <a:chExt cx="9396000" cy="3134279"/>
          </a:xfrm>
        </p:grpSpPr>
        <p:sp>
          <p:nvSpPr>
            <p:cNvPr id="675" name="Google Shape;675;g356b4bc2aa3_0_5"/>
            <p:cNvSpPr/>
            <p:nvPr/>
          </p:nvSpPr>
          <p:spPr>
            <a:xfrm>
              <a:off x="1747800" y="609132"/>
              <a:ext cx="1944000" cy="1944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g356b4bc2aa3_0_5"/>
            <p:cNvSpPr/>
            <p:nvPr/>
          </p:nvSpPr>
          <p:spPr>
            <a:xfrm>
              <a:off x="559800" y="3023411"/>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g356b4bc2aa3_0_5"/>
            <p:cNvSpPr txBox="1"/>
            <p:nvPr/>
          </p:nvSpPr>
          <p:spPr>
            <a:xfrm>
              <a:off x="559800" y="3023411"/>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Discussion</a:t>
              </a:r>
              <a:endParaRPr sz="5000" b="0" i="0" u="none" strike="noStrike" cap="none">
                <a:solidFill>
                  <a:srgbClr val="000000"/>
                </a:solidFill>
                <a:latin typeface="Arial"/>
                <a:ea typeface="Arial"/>
                <a:cs typeface="Arial"/>
                <a:sym typeface="Arial"/>
              </a:endParaRPr>
            </a:p>
          </p:txBody>
        </p:sp>
        <p:sp>
          <p:nvSpPr>
            <p:cNvPr id="678" name="Google Shape;678;g356b4bc2aa3_0_5"/>
            <p:cNvSpPr/>
            <p:nvPr/>
          </p:nvSpPr>
          <p:spPr>
            <a:xfrm>
              <a:off x="6823800" y="609132"/>
              <a:ext cx="1944000"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g356b4bc2aa3_0_5"/>
            <p:cNvSpPr/>
            <p:nvPr/>
          </p:nvSpPr>
          <p:spPr>
            <a:xfrm>
              <a:off x="5635800" y="3023411"/>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g356b4bc2aa3_0_5"/>
            <p:cNvSpPr txBox="1"/>
            <p:nvPr/>
          </p:nvSpPr>
          <p:spPr>
            <a:xfrm>
              <a:off x="5635800" y="3023411"/>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US" sz="5000" b="1" i="0" u="none" strike="noStrike" cap="none">
                  <a:solidFill>
                    <a:srgbClr val="000000"/>
                  </a:solidFill>
                  <a:latin typeface="Arial"/>
                  <a:ea typeface="Arial"/>
                  <a:cs typeface="Arial"/>
                  <a:sym typeface="Arial"/>
                </a:rPr>
                <a:t>Q&amp;A</a:t>
              </a:r>
              <a:endParaRPr sz="50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8"/>
          <p:cNvSpPr txBox="1"/>
          <p:nvPr/>
        </p:nvSpPr>
        <p:spPr>
          <a:xfrm>
            <a:off x="1067172" y="4060871"/>
            <a:ext cx="7797427" cy="166259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endParaRPr sz="1800" b="0" i="0" u="none" strike="noStrike" cap="none">
              <a:solidFill>
                <a:srgbClr val="212121"/>
              </a:solidFill>
              <a:latin typeface="Arial"/>
              <a:ea typeface="Arial"/>
              <a:cs typeface="Arial"/>
              <a:sym typeface="Arial"/>
            </a:endParaRPr>
          </a:p>
        </p:txBody>
      </p:sp>
      <p:grpSp>
        <p:nvGrpSpPr>
          <p:cNvPr id="686" name="Google Shape;686;p38"/>
          <p:cNvGrpSpPr/>
          <p:nvPr/>
        </p:nvGrpSpPr>
        <p:grpSpPr>
          <a:xfrm rot="6669359">
            <a:off x="5758130" y="1591010"/>
            <a:ext cx="8805001" cy="6969605"/>
            <a:chOff x="5465985" y="-736617"/>
            <a:chExt cx="8599375" cy="6806840"/>
          </a:xfrm>
        </p:grpSpPr>
        <p:sp>
          <p:nvSpPr>
            <p:cNvPr id="687" name="Google Shape;687;p38"/>
            <p:cNvSpPr/>
            <p:nvPr/>
          </p:nvSpPr>
          <p:spPr>
            <a:xfrm>
              <a:off x="8692713" y="-506116"/>
              <a:ext cx="5372647" cy="5372648"/>
            </a:xfrm>
            <a:prstGeom prst="ellipse">
              <a:avLst/>
            </a:prstGeom>
            <a:solidFill>
              <a:srgbClr val="134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8" name="Google Shape;688;p38"/>
            <p:cNvSpPr/>
            <p:nvPr/>
          </p:nvSpPr>
          <p:spPr>
            <a:xfrm>
              <a:off x="6396583" y="697574"/>
              <a:ext cx="5372648" cy="5372649"/>
            </a:xfrm>
            <a:prstGeom prst="ellipse">
              <a:avLst/>
            </a:prstGeom>
            <a:solidFill>
              <a:srgbClr val="22B097">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9" name="Google Shape;689;p38"/>
            <p:cNvSpPr/>
            <p:nvPr/>
          </p:nvSpPr>
          <p:spPr>
            <a:xfrm>
              <a:off x="5465985" y="-736617"/>
              <a:ext cx="4016415" cy="4016415"/>
            </a:xfrm>
            <a:prstGeom prst="ellipse">
              <a:avLst/>
            </a:prstGeom>
            <a:solidFill>
              <a:srgbClr val="134267">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90" name="Google Shape;690;p38"/>
          <p:cNvSpPr txBox="1"/>
          <p:nvPr/>
        </p:nvSpPr>
        <p:spPr>
          <a:xfrm>
            <a:off x="199461" y="4617478"/>
            <a:ext cx="5088084" cy="15646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B097"/>
                </a:solidFill>
                <a:latin typeface="Roboto"/>
                <a:ea typeface="Roboto"/>
                <a:cs typeface="Roboto"/>
                <a:sym typeface="Roboto"/>
              </a:rPr>
              <a:t>For more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2B097"/>
                </a:solidFill>
                <a:latin typeface="Roboto"/>
                <a:ea typeface="Roboto"/>
                <a:cs typeface="Roboto"/>
                <a:sym typeface="Roboto"/>
              </a:rPr>
              <a:t>https://climate-transparency-platform.org</a:t>
            </a:r>
            <a:endParaRPr sz="1400" b="0" i="0" u="none" strike="noStrike" cap="none">
              <a:solidFill>
                <a:srgbClr val="000000"/>
              </a:solidFill>
              <a:latin typeface="Arial"/>
              <a:ea typeface="Arial"/>
              <a:cs typeface="Arial"/>
              <a:sym typeface="Arial"/>
            </a:endParaRPr>
          </a:p>
        </p:txBody>
      </p:sp>
      <p:sp>
        <p:nvSpPr>
          <p:cNvPr id="691" name="Google Shape;691;p38"/>
          <p:cNvSpPr txBox="1"/>
          <p:nvPr/>
        </p:nvSpPr>
        <p:spPr>
          <a:xfrm>
            <a:off x="-704255" y="0"/>
            <a:ext cx="8275899" cy="70788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3600" b="1" i="0" u="none" strike="noStrike" cap="none">
                <a:solidFill>
                  <a:srgbClr val="22B097"/>
                </a:solidFill>
                <a:latin typeface="Roboto Black"/>
                <a:ea typeface="Roboto Black"/>
                <a:cs typeface="Roboto Black"/>
                <a:sym typeface="Roboto Black"/>
              </a:rPr>
              <a:t>Thank you for your </a:t>
            </a:r>
            <a:r>
              <a:rPr lang="en-US" sz="4000" b="1" i="0" u="none" strike="noStrike" cap="none">
                <a:solidFill>
                  <a:srgbClr val="22B097"/>
                </a:solidFill>
                <a:latin typeface="Roboto Black"/>
                <a:ea typeface="Roboto Black"/>
                <a:cs typeface="Roboto Black"/>
                <a:sym typeface="Roboto Black"/>
              </a:rPr>
              <a:t>attention</a:t>
            </a:r>
            <a:r>
              <a:rPr lang="en-US" sz="3600" b="1" i="0" u="none" strike="noStrike" cap="none">
                <a:solidFill>
                  <a:srgbClr val="22B097"/>
                </a:solidFill>
                <a:latin typeface="Roboto Black"/>
                <a:ea typeface="Roboto Black"/>
                <a:cs typeface="Roboto Black"/>
                <a:sym typeface="Roboto Black"/>
              </a:rPr>
              <a:t> !</a:t>
            </a:r>
            <a:endParaRPr/>
          </a:p>
        </p:txBody>
      </p:sp>
      <p:pic>
        <p:nvPicPr>
          <p:cNvPr id="692" name="Google Shape;692;p38"/>
          <p:cNvPicPr preferRelativeResize="0"/>
          <p:nvPr/>
        </p:nvPicPr>
        <p:blipFill rotWithShape="1">
          <a:blip r:embed="rId3">
            <a:alphaModFix/>
          </a:blip>
          <a:srcRect t="17017" b="15638"/>
          <a:stretch/>
        </p:blipFill>
        <p:spPr>
          <a:xfrm>
            <a:off x="-10778" y="845900"/>
            <a:ext cx="12202778" cy="2171843"/>
          </a:xfrm>
          <a:prstGeom prst="rect">
            <a:avLst/>
          </a:prstGeom>
          <a:solidFill>
            <a:schemeClr val="accent1">
              <a:alpha val="53333"/>
            </a:schemeClr>
          </a:solidFill>
          <a:ln>
            <a:noFill/>
          </a:ln>
        </p:spPr>
      </p:pic>
      <p:sp>
        <p:nvSpPr>
          <p:cNvPr id="693" name="Google Shape;693;p38"/>
          <p:cNvSpPr txBox="1"/>
          <p:nvPr/>
        </p:nvSpPr>
        <p:spPr>
          <a:xfrm>
            <a:off x="-365790" y="2501540"/>
            <a:ext cx="8332348" cy="556247"/>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595959"/>
              </a:buClr>
              <a:buSzPts val="2400"/>
              <a:buFont typeface="Arial"/>
              <a:buNone/>
            </a:pPr>
            <a:r>
              <a:rPr lang="en-US" sz="2800" b="1" i="0" u="sng" strike="noStrike" cap="none">
                <a:solidFill>
                  <a:srgbClr val="22B097"/>
                </a:solidFill>
                <a:highlight>
                  <a:srgbClr val="000000"/>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www.climate-transparency-platform.org</a:t>
            </a:r>
            <a:endParaRPr sz="2800" b="1" i="0" u="none" strike="noStrike" cap="none">
              <a:solidFill>
                <a:srgbClr val="22B097"/>
              </a:solidFill>
              <a:highlight>
                <a:srgbClr val="000000"/>
              </a:highlight>
              <a:latin typeface="Calibri"/>
              <a:ea typeface="Calibri"/>
              <a:cs typeface="Calibri"/>
              <a:sym typeface="Calibri"/>
            </a:endParaRPr>
          </a:p>
        </p:txBody>
      </p:sp>
      <p:sp>
        <p:nvSpPr>
          <p:cNvPr id="694" name="Google Shape;694;p38"/>
          <p:cNvSpPr txBox="1"/>
          <p:nvPr/>
        </p:nvSpPr>
        <p:spPr>
          <a:xfrm>
            <a:off x="199461" y="3658757"/>
            <a:ext cx="6205411"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25B199"/>
                </a:solidFill>
                <a:latin typeface="Arial"/>
                <a:ea typeface="Arial"/>
                <a:cs typeface="Arial"/>
                <a:sym typeface="Arial"/>
              </a:rPr>
              <a:t>Please reach out to us for any question, comments or suggestions!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D8E12760-D35A-4225-0DBC-10A33C6B35FD}"/>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E4E8FB40-9FAC-7CDD-D994-D49E4B4149B2}"/>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8C4BBD37-DA41-AC32-57C9-DADFBFAAC76A}"/>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E1B8D7FA-159A-924C-93C3-4B7F818C4CE8}"/>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BB419FEF-C9AA-D1C6-39E6-220FDBAE9EC5}"/>
              </a:ext>
            </a:extLst>
          </p:cNvPr>
          <p:cNvSpPr txBox="1"/>
          <p:nvPr/>
        </p:nvSpPr>
        <p:spPr>
          <a:xfrm>
            <a:off x="91801" y="59460"/>
            <a:ext cx="947695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2B097"/>
                </a:solidFill>
                <a:latin typeface="Roboto Black"/>
                <a:ea typeface="Roboto Black"/>
                <a:cs typeface="Roboto Black"/>
                <a:sym typeface="Roboto Black"/>
              </a:rPr>
              <a:t>Introduction to the National Inventory Document</a:t>
            </a:r>
            <a:endParaRPr sz="14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BA615E21-46DB-BAD6-77A3-B5BA3060566D}"/>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3DFA763-E606-2423-901C-6B3DBD75F08D}"/>
              </a:ext>
            </a:extLst>
          </p:cNvPr>
          <p:cNvPicPr>
            <a:picLocks noChangeAspect="1"/>
          </p:cNvPicPr>
          <p:nvPr/>
        </p:nvPicPr>
        <p:blipFill>
          <a:blip r:embed="rId5"/>
          <a:stretch>
            <a:fillRect/>
          </a:stretch>
        </p:blipFill>
        <p:spPr>
          <a:xfrm>
            <a:off x="0" y="932793"/>
            <a:ext cx="12192000" cy="4992414"/>
          </a:xfrm>
          <a:prstGeom prst="rect">
            <a:avLst/>
          </a:prstGeom>
        </p:spPr>
      </p:pic>
    </p:spTree>
    <p:extLst>
      <p:ext uri="{BB962C8B-B14F-4D97-AF65-F5344CB8AC3E}">
        <p14:creationId xmlns:p14="http://schemas.microsoft.com/office/powerpoint/2010/main" val="72119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01210B03-2A44-14EB-0189-EA25878834C5}"/>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C4549015-7716-134D-3AAC-A50C485CE52C}"/>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18A9A71F-BCC2-45E9-34FC-B8825237B957}"/>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2106C5D0-21E6-B12D-6FBC-770CB630F0E1}"/>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4C0A4F11-DEDA-92D7-40C9-79A57A7A72B2}"/>
              </a:ext>
            </a:extLst>
          </p:cNvPr>
          <p:cNvSpPr txBox="1"/>
          <p:nvPr/>
        </p:nvSpPr>
        <p:spPr>
          <a:xfrm>
            <a:off x="91801" y="59460"/>
            <a:ext cx="947695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2B097"/>
                </a:solidFill>
                <a:latin typeface="Roboto Black"/>
                <a:ea typeface="Roboto Black"/>
                <a:cs typeface="Roboto Black"/>
                <a:sym typeface="Roboto Black"/>
              </a:rPr>
              <a:t>Introduction to the National Inventory Document</a:t>
            </a:r>
            <a:endParaRPr sz="14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C0E7C732-B385-C193-DBAE-DED605DA9469}"/>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6041A98-1602-A451-F67B-9AD58C19ACE7}"/>
              </a:ext>
            </a:extLst>
          </p:cNvPr>
          <p:cNvSpPr txBox="1"/>
          <p:nvPr/>
        </p:nvSpPr>
        <p:spPr>
          <a:xfrm>
            <a:off x="184583" y="890699"/>
            <a:ext cx="6556883" cy="4832092"/>
          </a:xfrm>
          <a:prstGeom prst="rect">
            <a:avLst/>
          </a:prstGeom>
          <a:noFill/>
        </p:spPr>
        <p:txBody>
          <a:bodyPr wrap="square">
            <a:spAutoFit/>
          </a:bodyPr>
          <a:lstStyle>
            <a:defPPr marR="0" lvl="0" algn="l" rtl="0">
              <a:lnSpc>
                <a:spcPct val="100000"/>
              </a:lnSpc>
              <a:spcBef>
                <a:spcPts val="0"/>
              </a:spcBef>
              <a:spcAft>
                <a:spcPts val="0"/>
              </a:spcAft>
            </a:defPPr>
            <a:lvl1pPr marL="285750" indent="-285750">
              <a:buFont typeface="Wingdings" panose="05000000000000000000" pitchFamily="2" charset="2"/>
              <a:buChar char="§"/>
              <a:defRPr sz="2400">
                <a:latin typeface="Roboto" panose="02000000000000000000" pitchFamily="2" charset="0"/>
                <a:ea typeface="Roboto" panose="02000000000000000000" pitchFamily="2" charset="0"/>
              </a:defRPr>
            </a:lvl1pPr>
          </a:lstStyle>
          <a:p>
            <a:r>
              <a:rPr lang="en-US" sz="2200" dirty="0"/>
              <a:t>The guidelines provided should not be considered mandatory, as countries must ultimately report information in accordance with the MPG.</a:t>
            </a:r>
          </a:p>
          <a:p>
            <a:r>
              <a:rPr lang="en-US" sz="2200" dirty="0"/>
              <a:t>The template only suggests possible approaches and examples according to the good practices that have proven useful for countries.</a:t>
            </a:r>
          </a:p>
          <a:p>
            <a:r>
              <a:rPr lang="en-US" sz="2200" dirty="0"/>
              <a:t>Each table and figure included will have to adapt to the national circumstances of each country.</a:t>
            </a:r>
          </a:p>
          <a:p>
            <a:r>
              <a:rPr lang="en-US" sz="2200" dirty="0"/>
              <a:t>The template is extensive (more than 300 pages), because it attempts be as exhaustive as possible, each country will be able to edit it to remove what is not relevant to its national circumstances.</a:t>
            </a:r>
          </a:p>
        </p:txBody>
      </p:sp>
      <p:pic>
        <p:nvPicPr>
          <p:cNvPr id="6" name="Picture 5">
            <a:extLst>
              <a:ext uri="{FF2B5EF4-FFF2-40B4-BE49-F238E27FC236}">
                <a16:creationId xmlns:a16="http://schemas.microsoft.com/office/drawing/2014/main" id="{91E26636-8F82-78EE-BE64-0B01CEDEB7D4}"/>
              </a:ext>
            </a:extLst>
          </p:cNvPr>
          <p:cNvPicPr>
            <a:picLocks noChangeAspect="1"/>
          </p:cNvPicPr>
          <p:nvPr/>
        </p:nvPicPr>
        <p:blipFill>
          <a:blip r:embed="rId5"/>
          <a:stretch>
            <a:fillRect/>
          </a:stretch>
        </p:blipFill>
        <p:spPr>
          <a:xfrm>
            <a:off x="7206118" y="690519"/>
            <a:ext cx="4932237" cy="3056301"/>
          </a:xfrm>
          <a:prstGeom prst="rect">
            <a:avLst/>
          </a:prstGeom>
        </p:spPr>
      </p:pic>
      <p:pic>
        <p:nvPicPr>
          <p:cNvPr id="8" name="Picture 7">
            <a:extLst>
              <a:ext uri="{FF2B5EF4-FFF2-40B4-BE49-F238E27FC236}">
                <a16:creationId xmlns:a16="http://schemas.microsoft.com/office/drawing/2014/main" id="{02D442C4-69C1-CF4A-44B5-3428F0C08C3C}"/>
              </a:ext>
            </a:extLst>
          </p:cNvPr>
          <p:cNvPicPr>
            <a:picLocks noChangeAspect="1"/>
          </p:cNvPicPr>
          <p:nvPr/>
        </p:nvPicPr>
        <p:blipFill>
          <a:blip r:embed="rId6"/>
          <a:stretch>
            <a:fillRect/>
          </a:stretch>
        </p:blipFill>
        <p:spPr>
          <a:xfrm>
            <a:off x="7206457" y="3875819"/>
            <a:ext cx="4800960" cy="2922721"/>
          </a:xfrm>
          <a:prstGeom prst="rect">
            <a:avLst/>
          </a:prstGeom>
        </p:spPr>
      </p:pic>
    </p:spTree>
    <p:extLst>
      <p:ext uri="{BB962C8B-B14F-4D97-AF65-F5344CB8AC3E}">
        <p14:creationId xmlns:p14="http://schemas.microsoft.com/office/powerpoint/2010/main" val="264150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4AD5730D-D14A-982B-F8A0-12932CAB49E3}"/>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4FE35F2F-8301-6CE0-E155-89BC3D7DB411}"/>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538E8FB0-4840-2514-7982-3C18A88C8330}"/>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4F427741-B43B-52EC-89DD-F8FA9AE0740C}"/>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74E39406-2036-067A-DF54-4986ECBBECDD}"/>
              </a:ext>
            </a:extLst>
          </p:cNvPr>
          <p:cNvSpPr txBox="1"/>
          <p:nvPr/>
        </p:nvSpPr>
        <p:spPr>
          <a:xfrm>
            <a:off x="91801" y="59460"/>
            <a:ext cx="947695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2B097"/>
                </a:solidFill>
                <a:latin typeface="Roboto Black"/>
                <a:ea typeface="Roboto Black"/>
                <a:cs typeface="Roboto Black"/>
                <a:sym typeface="Roboto Black"/>
              </a:rPr>
              <a:t>Introduction to the National Inventory Document</a:t>
            </a:r>
            <a:endParaRPr sz="14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3C596810-841A-FA92-79F3-F9065CFD6244}"/>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 name="Picture 8">
            <a:extLst>
              <a:ext uri="{FF2B5EF4-FFF2-40B4-BE49-F238E27FC236}">
                <a16:creationId xmlns:a16="http://schemas.microsoft.com/office/drawing/2014/main" id="{D6BE27BE-7DD9-0E49-76F2-8CA1402EF2B4}"/>
              </a:ext>
            </a:extLst>
          </p:cNvPr>
          <p:cNvPicPr>
            <a:picLocks noChangeAspect="1"/>
          </p:cNvPicPr>
          <p:nvPr/>
        </p:nvPicPr>
        <p:blipFill>
          <a:blip r:embed="rId5"/>
          <a:srcRect l="10650" r="9558"/>
          <a:stretch>
            <a:fillRect/>
          </a:stretch>
        </p:blipFill>
        <p:spPr>
          <a:xfrm>
            <a:off x="0" y="-1"/>
            <a:ext cx="5117492" cy="6784723"/>
          </a:xfrm>
          <a:prstGeom prst="rect">
            <a:avLst/>
          </a:prstGeom>
        </p:spPr>
      </p:pic>
      <p:pic>
        <p:nvPicPr>
          <p:cNvPr id="11" name="Picture 10">
            <a:extLst>
              <a:ext uri="{FF2B5EF4-FFF2-40B4-BE49-F238E27FC236}">
                <a16:creationId xmlns:a16="http://schemas.microsoft.com/office/drawing/2014/main" id="{9AF16BAC-C21D-6867-A99C-10C7FD46FB64}"/>
              </a:ext>
            </a:extLst>
          </p:cNvPr>
          <p:cNvPicPr>
            <a:picLocks noChangeAspect="1"/>
          </p:cNvPicPr>
          <p:nvPr/>
        </p:nvPicPr>
        <p:blipFill>
          <a:blip r:embed="rId6"/>
          <a:srcRect l="13070"/>
          <a:stretch>
            <a:fillRect/>
          </a:stretch>
        </p:blipFill>
        <p:spPr>
          <a:xfrm>
            <a:off x="1146779" y="10990"/>
            <a:ext cx="5533421" cy="6787550"/>
          </a:xfrm>
          <a:prstGeom prst="rect">
            <a:avLst/>
          </a:prstGeom>
        </p:spPr>
      </p:pic>
      <p:pic>
        <p:nvPicPr>
          <p:cNvPr id="13" name="Picture 12">
            <a:extLst>
              <a:ext uri="{FF2B5EF4-FFF2-40B4-BE49-F238E27FC236}">
                <a16:creationId xmlns:a16="http://schemas.microsoft.com/office/drawing/2014/main" id="{D49638F7-21FC-4B0A-9E5D-C89A44D448B1}"/>
              </a:ext>
            </a:extLst>
          </p:cNvPr>
          <p:cNvPicPr>
            <a:picLocks noChangeAspect="1"/>
          </p:cNvPicPr>
          <p:nvPr/>
        </p:nvPicPr>
        <p:blipFill>
          <a:blip r:embed="rId7"/>
          <a:stretch>
            <a:fillRect/>
          </a:stretch>
        </p:blipFill>
        <p:spPr>
          <a:xfrm>
            <a:off x="2974460" y="83694"/>
            <a:ext cx="6609345" cy="6784723"/>
          </a:xfrm>
          <a:prstGeom prst="rect">
            <a:avLst/>
          </a:prstGeom>
        </p:spPr>
      </p:pic>
      <p:pic>
        <p:nvPicPr>
          <p:cNvPr id="15" name="Picture 14">
            <a:extLst>
              <a:ext uri="{FF2B5EF4-FFF2-40B4-BE49-F238E27FC236}">
                <a16:creationId xmlns:a16="http://schemas.microsoft.com/office/drawing/2014/main" id="{077CBDB5-9C32-BD63-82AB-54B11791BB38}"/>
              </a:ext>
            </a:extLst>
          </p:cNvPr>
          <p:cNvPicPr>
            <a:picLocks noChangeAspect="1"/>
          </p:cNvPicPr>
          <p:nvPr/>
        </p:nvPicPr>
        <p:blipFill>
          <a:blip r:embed="rId8"/>
          <a:stretch>
            <a:fillRect/>
          </a:stretch>
        </p:blipFill>
        <p:spPr>
          <a:xfrm>
            <a:off x="5400809" y="59460"/>
            <a:ext cx="5541648" cy="6639790"/>
          </a:xfrm>
          <a:prstGeom prst="rect">
            <a:avLst/>
          </a:prstGeom>
        </p:spPr>
      </p:pic>
      <p:pic>
        <p:nvPicPr>
          <p:cNvPr id="17" name="Picture 16">
            <a:extLst>
              <a:ext uri="{FF2B5EF4-FFF2-40B4-BE49-F238E27FC236}">
                <a16:creationId xmlns:a16="http://schemas.microsoft.com/office/drawing/2014/main" id="{4A350660-993A-8A27-F42D-DE5EDA209DD5}"/>
              </a:ext>
            </a:extLst>
          </p:cNvPr>
          <p:cNvPicPr>
            <a:picLocks noChangeAspect="1"/>
          </p:cNvPicPr>
          <p:nvPr/>
        </p:nvPicPr>
        <p:blipFill>
          <a:blip r:embed="rId9"/>
          <a:stretch>
            <a:fillRect/>
          </a:stretch>
        </p:blipFill>
        <p:spPr>
          <a:xfrm>
            <a:off x="7323469" y="-3250"/>
            <a:ext cx="4868531" cy="6688260"/>
          </a:xfrm>
          <a:prstGeom prst="rect">
            <a:avLst/>
          </a:prstGeom>
        </p:spPr>
      </p:pic>
    </p:spTree>
    <p:extLst>
      <p:ext uri="{BB962C8B-B14F-4D97-AF65-F5344CB8AC3E}">
        <p14:creationId xmlns:p14="http://schemas.microsoft.com/office/powerpoint/2010/main" val="6527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01C0CA0B-895A-76E3-DD07-BCDB9B8C56AC}"/>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3AFBD000-EEFD-F05A-9DAF-0FED0BF6512F}"/>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3A9096B0-6398-DBDF-3A3E-14082AE69345}"/>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800726D1-6686-7253-F558-783B765B7E49}"/>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7184E368-22C0-89DD-0DBC-55FC8568A534}"/>
              </a:ext>
            </a:extLst>
          </p:cNvPr>
          <p:cNvSpPr txBox="1"/>
          <p:nvPr/>
        </p:nvSpPr>
        <p:spPr>
          <a:xfrm>
            <a:off x="91801" y="59460"/>
            <a:ext cx="947695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2B097"/>
                </a:solidFill>
                <a:latin typeface="Roboto Black"/>
                <a:ea typeface="Roboto Black"/>
                <a:cs typeface="Roboto Black"/>
                <a:sym typeface="Roboto Black"/>
              </a:rPr>
              <a:t>Introduction to the National Inventory Document</a:t>
            </a:r>
            <a:endParaRPr sz="14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ACD2664F-967A-5FDC-7A75-D68537A38C46}"/>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DDB194E0-5F4B-BFC9-CD78-0217848302F9}"/>
              </a:ext>
            </a:extLst>
          </p:cNvPr>
          <p:cNvPicPr>
            <a:picLocks noChangeAspect="1"/>
          </p:cNvPicPr>
          <p:nvPr/>
        </p:nvPicPr>
        <p:blipFill>
          <a:blip r:embed="rId5"/>
          <a:stretch>
            <a:fillRect/>
          </a:stretch>
        </p:blipFill>
        <p:spPr>
          <a:xfrm>
            <a:off x="7019782" y="997800"/>
            <a:ext cx="5172218" cy="5849210"/>
          </a:xfrm>
          <a:prstGeom prst="rect">
            <a:avLst/>
          </a:prstGeom>
        </p:spPr>
      </p:pic>
      <p:sp>
        <p:nvSpPr>
          <p:cNvPr id="7" name="TextBox 6">
            <a:extLst>
              <a:ext uri="{FF2B5EF4-FFF2-40B4-BE49-F238E27FC236}">
                <a16:creationId xmlns:a16="http://schemas.microsoft.com/office/drawing/2014/main" id="{1044C7A5-C12F-1B76-7D13-D8144529BC76}"/>
              </a:ext>
            </a:extLst>
          </p:cNvPr>
          <p:cNvSpPr txBox="1"/>
          <p:nvPr/>
        </p:nvSpPr>
        <p:spPr>
          <a:xfrm>
            <a:off x="184583" y="890699"/>
            <a:ext cx="6556883" cy="5632311"/>
          </a:xfrm>
          <a:prstGeom prst="rect">
            <a:avLst/>
          </a:prstGeom>
          <a:noFill/>
        </p:spPr>
        <p:txBody>
          <a:bodyPr wrap="square">
            <a:spAutoFit/>
          </a:bodyPr>
          <a:lstStyle>
            <a:defPPr marR="0" lvl="0" algn="l" rtl="0">
              <a:lnSpc>
                <a:spcPct val="100000"/>
              </a:lnSpc>
              <a:spcBef>
                <a:spcPts val="0"/>
              </a:spcBef>
              <a:spcAft>
                <a:spcPts val="0"/>
              </a:spcAft>
            </a:defPPr>
            <a:lvl1pPr marL="285750" indent="-285750">
              <a:buFont typeface="Wingdings" panose="05000000000000000000" pitchFamily="2" charset="2"/>
              <a:buChar char="§"/>
              <a:defRPr sz="2400">
                <a:latin typeface="Roboto" panose="02000000000000000000" pitchFamily="2" charset="0"/>
                <a:ea typeface="Roboto" panose="02000000000000000000" pitchFamily="2" charset="0"/>
              </a:defRPr>
            </a:lvl1pPr>
          </a:lstStyle>
          <a:p>
            <a:r>
              <a:rPr lang="en-US" dirty="0"/>
              <a:t>The document,  prepared by CBIT-GSP based on the experience of the </a:t>
            </a:r>
            <a:r>
              <a:rPr lang="en-US" dirty="0" err="1"/>
              <a:t>RedINGEI</a:t>
            </a:r>
            <a:r>
              <a:rPr lang="en-US" dirty="0"/>
              <a:t>, provides a standardized and editable NID template and the chapter on inventory that can be included in BTRs and NCs.</a:t>
            </a:r>
          </a:p>
          <a:p>
            <a:r>
              <a:rPr lang="en-US" dirty="0"/>
              <a:t>The template includes a proposed  structure for the NID and one description of the minimum contents that each section should address, including tables and figures.</a:t>
            </a:r>
          </a:p>
          <a:p>
            <a:r>
              <a:rPr lang="en-US" dirty="0"/>
              <a:t>Each section (where applicable) includes a number highlighted  fonts which  refers to the provision of the MPG that is being complied with and, if applicable, flexibility.</a:t>
            </a:r>
          </a:p>
          <a:p>
            <a:endParaRPr lang="en-US" dirty="0"/>
          </a:p>
          <a:p>
            <a:endParaRPr lang="en-US" dirty="0"/>
          </a:p>
        </p:txBody>
      </p:sp>
    </p:spTree>
    <p:extLst>
      <p:ext uri="{BB962C8B-B14F-4D97-AF65-F5344CB8AC3E}">
        <p14:creationId xmlns:p14="http://schemas.microsoft.com/office/powerpoint/2010/main" val="218842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74FD4413-F274-1306-E6E1-5A6FFDE3C8B9}"/>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F2E4A7F6-C254-7F41-D674-E16E3A90B64A}"/>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5796E605-1749-B829-F5CC-D96D6809E0B1}"/>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E59C9416-3C1B-B336-9899-8C99AE8F1A70}"/>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2810958E-856B-0AD6-366F-303F5FBFA8CC}"/>
              </a:ext>
            </a:extLst>
          </p:cNvPr>
          <p:cNvSpPr txBox="1"/>
          <p:nvPr/>
        </p:nvSpPr>
        <p:spPr>
          <a:xfrm>
            <a:off x="91801" y="59460"/>
            <a:ext cx="9978398"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2B097"/>
                </a:solidFill>
                <a:latin typeface="Roboto Black"/>
                <a:ea typeface="Roboto Black"/>
                <a:cs typeface="Roboto Black"/>
                <a:sym typeface="Roboto Black"/>
              </a:rPr>
              <a:t>Review, publication and support for your application</a:t>
            </a:r>
            <a:endParaRPr sz="14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4D338A82-07C5-A08E-B767-2FD3ADFB52ED}"/>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B663AB4A-03F3-1528-59DB-0390D2F6D7CC}"/>
              </a:ext>
            </a:extLst>
          </p:cNvPr>
          <p:cNvSpPr txBox="1"/>
          <p:nvPr/>
        </p:nvSpPr>
        <p:spPr>
          <a:xfrm>
            <a:off x="75710" y="785948"/>
            <a:ext cx="7109704" cy="5262979"/>
          </a:xfrm>
          <a:prstGeom prst="rect">
            <a:avLst/>
          </a:prstGeom>
          <a:noFill/>
        </p:spPr>
        <p:txBody>
          <a:bodyPr wrap="square">
            <a:spAutoFit/>
          </a:bodyPr>
          <a:lstStyle>
            <a:defPPr marR="0" lvl="0" algn="l" rtl="0">
              <a:lnSpc>
                <a:spcPct val="100000"/>
              </a:lnSpc>
              <a:spcBef>
                <a:spcPts val="0"/>
              </a:spcBef>
              <a:spcAft>
                <a:spcPts val="0"/>
              </a:spcAft>
              <a:defRPr/>
            </a:defPPr>
            <a:lvl1pPr marL="285750" indent="-285750">
              <a:buFont typeface="Wingdings" panose="05000000000000000000" pitchFamily="2" charset="2"/>
              <a:buChar char="§"/>
              <a:defRPr sz="2400">
                <a:latin typeface="Roboto" panose="02000000000000000000" pitchFamily="2" charset="0"/>
                <a:ea typeface="Roboto" panose="02000000000000000000" pitchFamily="2" charset="0"/>
              </a:defRPr>
            </a:lvl1pPr>
          </a:lstStyle>
          <a:p>
            <a:r>
              <a:rPr lang="en-US" dirty="0"/>
              <a:t>The draft template was submitted to a review process by the UNFCCC, GHGMI, US EPA, among others.</a:t>
            </a:r>
          </a:p>
          <a:p>
            <a:r>
              <a:rPr lang="en-US" dirty="0"/>
              <a:t>Carried out pilot tests with countries of the Climate Transparency Network for Latin America and the Spanish speaking Caribbean.</a:t>
            </a:r>
          </a:p>
          <a:p>
            <a:r>
              <a:rPr lang="en-US" dirty="0"/>
              <a:t>The editable Spanish version has already been published in the Climate Transparency Platform .</a:t>
            </a:r>
          </a:p>
          <a:p>
            <a:r>
              <a:rPr lang="en-US" dirty="0"/>
              <a:t>The editable English version is about to be published.</a:t>
            </a:r>
          </a:p>
          <a:p>
            <a:r>
              <a:rPr lang="en-US" dirty="0"/>
              <a:t>CBIT-GSP offers support activities for the template application with the aim of supporting countries in development and timely presentation of your NIR.</a:t>
            </a:r>
            <a:endParaRPr lang="en-IN" dirty="0"/>
          </a:p>
        </p:txBody>
      </p:sp>
      <p:pic>
        <p:nvPicPr>
          <p:cNvPr id="9" name="Picture 8" descr="A diagram of a diagram&#10;&#10;AI-generated content may be incorrect.">
            <a:extLst>
              <a:ext uri="{FF2B5EF4-FFF2-40B4-BE49-F238E27FC236}">
                <a16:creationId xmlns:a16="http://schemas.microsoft.com/office/drawing/2014/main" id="{0B775B3B-C038-FB5E-88EB-7148DCB673CC}"/>
              </a:ext>
            </a:extLst>
          </p:cNvPr>
          <p:cNvPicPr>
            <a:picLocks noChangeAspect="1"/>
          </p:cNvPicPr>
          <p:nvPr/>
        </p:nvPicPr>
        <p:blipFill>
          <a:blip r:embed="rId5"/>
          <a:srcRect t="6692" b="8123"/>
          <a:stretch>
            <a:fillRect/>
          </a:stretch>
        </p:blipFill>
        <p:spPr>
          <a:xfrm>
            <a:off x="166208" y="785948"/>
            <a:ext cx="9758661" cy="5955530"/>
          </a:xfrm>
          <a:prstGeom prst="rect">
            <a:avLst/>
          </a:prstGeom>
        </p:spPr>
      </p:pic>
    </p:spTree>
    <p:extLst>
      <p:ext uri="{BB962C8B-B14F-4D97-AF65-F5344CB8AC3E}">
        <p14:creationId xmlns:p14="http://schemas.microsoft.com/office/powerpoint/2010/main" val="67496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22F1A7D3-2099-C770-9F59-BDD0681DA095}"/>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20A6CAA1-CD75-16C2-785A-0DE9A4068520}"/>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8B05FEFF-DCA2-E6E3-C8C8-6316184022D1}"/>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8317B546-3529-96C2-9CD9-8453002D2636}"/>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D69C6569-3C5D-2087-8179-B33DCAA9709D}"/>
              </a:ext>
            </a:extLst>
          </p:cNvPr>
          <p:cNvSpPr txBox="1"/>
          <p:nvPr/>
        </p:nvSpPr>
        <p:spPr>
          <a:xfrm>
            <a:off x="91801" y="59460"/>
            <a:ext cx="947695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2B097"/>
                </a:solidFill>
                <a:latin typeface="Roboto Black"/>
                <a:ea typeface="Roboto Black"/>
                <a:cs typeface="Roboto Black"/>
                <a:sym typeface="Roboto Black"/>
              </a:rPr>
              <a:t>Structure of the CBIT-GSP Template for the NID</a:t>
            </a:r>
            <a:endParaRPr sz="14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9B1ED7E9-D22E-D1E4-F9DD-7D403B89388D}"/>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E7920783-4E6B-9666-2B38-FEDA147FF127}"/>
              </a:ext>
            </a:extLst>
          </p:cNvPr>
          <p:cNvPicPr>
            <a:picLocks noChangeAspect="1"/>
          </p:cNvPicPr>
          <p:nvPr/>
        </p:nvPicPr>
        <p:blipFill>
          <a:blip r:embed="rId5"/>
          <a:stretch>
            <a:fillRect/>
          </a:stretch>
        </p:blipFill>
        <p:spPr>
          <a:xfrm>
            <a:off x="373528" y="893005"/>
            <a:ext cx="3697751" cy="4740131"/>
          </a:xfrm>
          <a:prstGeom prst="rect">
            <a:avLst/>
          </a:prstGeom>
        </p:spPr>
      </p:pic>
      <p:pic>
        <p:nvPicPr>
          <p:cNvPr id="8" name="Picture 7" descr="A screenshot of a computer screen&#10;&#10;AI-generated content may be incorrect.">
            <a:extLst>
              <a:ext uri="{FF2B5EF4-FFF2-40B4-BE49-F238E27FC236}">
                <a16:creationId xmlns:a16="http://schemas.microsoft.com/office/drawing/2014/main" id="{036DC222-7767-C68F-7EA2-D6CEDF29FFA7}"/>
              </a:ext>
            </a:extLst>
          </p:cNvPr>
          <p:cNvPicPr>
            <a:picLocks noChangeAspect="1"/>
          </p:cNvPicPr>
          <p:nvPr/>
        </p:nvPicPr>
        <p:blipFill>
          <a:blip r:embed="rId6"/>
          <a:srcRect t="10463" b="5882"/>
          <a:stretch>
            <a:fillRect/>
          </a:stretch>
        </p:blipFill>
        <p:spPr>
          <a:xfrm>
            <a:off x="4635500" y="785948"/>
            <a:ext cx="7346999" cy="6076368"/>
          </a:xfrm>
          <a:prstGeom prst="rect">
            <a:avLst/>
          </a:prstGeom>
        </p:spPr>
      </p:pic>
    </p:spTree>
    <p:extLst>
      <p:ext uri="{BB962C8B-B14F-4D97-AF65-F5344CB8AC3E}">
        <p14:creationId xmlns:p14="http://schemas.microsoft.com/office/powerpoint/2010/main" val="340493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C9F8C6AB-60E0-5BB6-C1AA-E07C3189AFED}"/>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23313D93-55E8-CDE7-DA0D-6DCC53BE47B7}"/>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A4582AE3-4DAD-6808-EC5F-7CE55877AD1D}"/>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B222BCE5-84C3-E7B6-F104-7E2A9E6CB35A}"/>
              </a:ext>
            </a:extLst>
          </p:cNvPr>
          <p:cNvCxnSpPr/>
          <p:nvPr/>
        </p:nvCxnSpPr>
        <p:spPr>
          <a:xfrm>
            <a:off x="0" y="715071"/>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19839092-A478-79F7-4A8B-64008CFC2AE0}"/>
              </a:ext>
            </a:extLst>
          </p:cNvPr>
          <p:cNvSpPr txBox="1"/>
          <p:nvPr/>
        </p:nvSpPr>
        <p:spPr>
          <a:xfrm>
            <a:off x="91801" y="59460"/>
            <a:ext cx="9476953" cy="584735"/>
          </a:xfrm>
          <a:prstGeom prst="rect">
            <a:avLst/>
          </a:prstGeom>
          <a:noFill/>
          <a:ln>
            <a:noFill/>
          </a:ln>
        </p:spPr>
        <p:txBody>
          <a:bodyPr spcFirstLastPara="1" wrap="square" lIns="91425" tIns="45700" rIns="91425" bIns="45700" anchor="ctr" anchorCtr="0">
            <a:spAutoFit/>
          </a:bodyPr>
          <a:lstStyle/>
          <a:p>
            <a:pPr lvl="0">
              <a:buSzPts val="3200"/>
            </a:pPr>
            <a:r>
              <a:rPr lang="en-US" sz="3200" b="1" dirty="0">
                <a:solidFill>
                  <a:srgbClr val="22B097"/>
                </a:solidFill>
                <a:latin typeface="Roboto Black"/>
                <a:ea typeface="Roboto Black"/>
                <a:cs typeface="Roboto Black"/>
                <a:sym typeface="Roboto Black"/>
              </a:rPr>
              <a:t>Structure of the CBIT-GSP Template for the NID</a:t>
            </a:r>
            <a:endParaRPr lang="en-US" dirty="0"/>
          </a:p>
        </p:txBody>
      </p:sp>
      <p:sp>
        <p:nvSpPr>
          <p:cNvPr id="4" name="Google Shape;375;p1">
            <a:extLst>
              <a:ext uri="{FF2B5EF4-FFF2-40B4-BE49-F238E27FC236}">
                <a16:creationId xmlns:a16="http://schemas.microsoft.com/office/drawing/2014/main" id="{2E9B7D42-D0AF-2EB0-1178-98F20F0DE769}"/>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446F0AEE-0797-FF3A-5C04-BDC577E0C6B7}"/>
              </a:ext>
            </a:extLst>
          </p:cNvPr>
          <p:cNvPicPr>
            <a:picLocks noChangeAspect="1"/>
          </p:cNvPicPr>
          <p:nvPr/>
        </p:nvPicPr>
        <p:blipFill>
          <a:blip r:embed="rId5"/>
          <a:srcRect t="976"/>
          <a:stretch>
            <a:fillRect/>
          </a:stretch>
        </p:blipFill>
        <p:spPr>
          <a:xfrm>
            <a:off x="0" y="808215"/>
            <a:ext cx="10211675" cy="5846494"/>
          </a:xfrm>
          <a:prstGeom prst="rect">
            <a:avLst/>
          </a:prstGeom>
        </p:spPr>
      </p:pic>
    </p:spTree>
    <p:extLst>
      <p:ext uri="{BB962C8B-B14F-4D97-AF65-F5344CB8AC3E}">
        <p14:creationId xmlns:p14="http://schemas.microsoft.com/office/powerpoint/2010/main" val="364245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a:extLst>
            <a:ext uri="{FF2B5EF4-FFF2-40B4-BE49-F238E27FC236}">
              <a16:creationId xmlns:a16="http://schemas.microsoft.com/office/drawing/2014/main" id="{036FBE61-8DEF-DF9D-21B1-035661515B36}"/>
            </a:ext>
          </a:extLst>
        </p:cNvPr>
        <p:cNvGrpSpPr/>
        <p:nvPr/>
      </p:nvGrpSpPr>
      <p:grpSpPr>
        <a:xfrm>
          <a:off x="0" y="0"/>
          <a:ext cx="0" cy="0"/>
          <a:chOff x="0" y="0"/>
          <a:chExt cx="0" cy="0"/>
        </a:xfrm>
      </p:grpSpPr>
      <p:pic>
        <p:nvPicPr>
          <p:cNvPr id="357" name="Google Shape;357;p20" descr="Et billede, der indeholder cirkel, Farverigt, Grafik, kunst&#10;&#10;Automatisk genereret beskrivelse">
            <a:extLst>
              <a:ext uri="{FF2B5EF4-FFF2-40B4-BE49-F238E27FC236}">
                <a16:creationId xmlns:a16="http://schemas.microsoft.com/office/drawing/2014/main" id="{5BFEE0B4-3249-F68C-D569-A5587D09CFAB}"/>
              </a:ext>
            </a:extLst>
          </p:cNvPr>
          <p:cNvPicPr preferRelativeResize="0"/>
          <p:nvPr/>
        </p:nvPicPr>
        <p:blipFill rotWithShape="1">
          <a:blip r:embed="rId3">
            <a:alphaModFix amt="10000"/>
          </a:blip>
          <a:srcRect/>
          <a:stretch/>
        </p:blipFill>
        <p:spPr>
          <a:xfrm>
            <a:off x="8728976" y="-669895"/>
            <a:ext cx="4016739" cy="4032158"/>
          </a:xfrm>
          <a:prstGeom prst="rect">
            <a:avLst/>
          </a:prstGeom>
          <a:noFill/>
          <a:ln>
            <a:noFill/>
          </a:ln>
        </p:spPr>
      </p:pic>
      <p:pic>
        <p:nvPicPr>
          <p:cNvPr id="358" name="Google Shape;358;p20" descr="Et billede, der indeholder Grafik, tekst, bold, Font/skrifttype&#10;&#10;Automatisk genereret beskrivelse">
            <a:extLst>
              <a:ext uri="{FF2B5EF4-FFF2-40B4-BE49-F238E27FC236}">
                <a16:creationId xmlns:a16="http://schemas.microsoft.com/office/drawing/2014/main" id="{14FD9332-424C-D2FF-7E1F-058B8AF77DC5}"/>
              </a:ext>
            </a:extLst>
          </p:cNvPr>
          <p:cNvPicPr preferRelativeResize="0"/>
          <p:nvPr/>
        </p:nvPicPr>
        <p:blipFill rotWithShape="1">
          <a:blip r:embed="rId4">
            <a:alphaModFix/>
          </a:blip>
          <a:srcRect/>
          <a:stretch/>
        </p:blipFill>
        <p:spPr>
          <a:xfrm>
            <a:off x="10157195" y="5988886"/>
            <a:ext cx="1702523" cy="534124"/>
          </a:xfrm>
          <a:prstGeom prst="rect">
            <a:avLst/>
          </a:prstGeom>
          <a:noFill/>
          <a:ln>
            <a:noFill/>
          </a:ln>
        </p:spPr>
      </p:pic>
      <p:cxnSp>
        <p:nvCxnSpPr>
          <p:cNvPr id="359" name="Google Shape;359;p20">
            <a:extLst>
              <a:ext uri="{FF2B5EF4-FFF2-40B4-BE49-F238E27FC236}">
                <a16:creationId xmlns:a16="http://schemas.microsoft.com/office/drawing/2014/main" id="{CD906E19-C95C-FBA3-A154-C03F8D2FC7CC}"/>
              </a:ext>
            </a:extLst>
          </p:cNvPr>
          <p:cNvCxnSpPr/>
          <p:nvPr/>
        </p:nvCxnSpPr>
        <p:spPr>
          <a:xfrm>
            <a:off x="0" y="809460"/>
            <a:ext cx="8264324" cy="0"/>
          </a:xfrm>
          <a:prstGeom prst="straightConnector1">
            <a:avLst/>
          </a:prstGeom>
          <a:noFill/>
          <a:ln w="60325" cap="flat" cmpd="sng">
            <a:solidFill>
              <a:srgbClr val="22B097"/>
            </a:solidFill>
            <a:prstDash val="solid"/>
            <a:miter lim="800000"/>
            <a:headEnd type="none" w="sm" len="sm"/>
            <a:tailEnd type="none" w="sm" len="sm"/>
          </a:ln>
        </p:spPr>
      </p:cxnSp>
      <p:sp>
        <p:nvSpPr>
          <p:cNvPr id="363" name="Google Shape;363;p20">
            <a:extLst>
              <a:ext uri="{FF2B5EF4-FFF2-40B4-BE49-F238E27FC236}">
                <a16:creationId xmlns:a16="http://schemas.microsoft.com/office/drawing/2014/main" id="{3388D114-A4A6-116D-1E56-8144AFBF160E}"/>
              </a:ext>
            </a:extLst>
          </p:cNvPr>
          <p:cNvSpPr txBox="1"/>
          <p:nvPr/>
        </p:nvSpPr>
        <p:spPr>
          <a:xfrm>
            <a:off x="91801" y="-64934"/>
            <a:ext cx="10149479" cy="8925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600" b="1" i="0" u="none" strike="noStrike" cap="none" dirty="0">
                <a:solidFill>
                  <a:srgbClr val="22B097"/>
                </a:solidFill>
                <a:latin typeface="Roboto Black"/>
                <a:ea typeface="Roboto Black"/>
                <a:cs typeface="Roboto Black"/>
                <a:sym typeface="Roboto Black"/>
              </a:rPr>
              <a:t>Chapter 1. National circumstances, institutional arrangements and cross-cutting information</a:t>
            </a:r>
            <a:endParaRPr sz="2600" b="0" i="0" u="none" strike="noStrike" cap="none" dirty="0">
              <a:solidFill>
                <a:srgbClr val="000000"/>
              </a:solidFill>
              <a:latin typeface="Arial"/>
              <a:ea typeface="Arial"/>
              <a:cs typeface="Arial"/>
              <a:sym typeface="Arial"/>
            </a:endParaRPr>
          </a:p>
        </p:txBody>
      </p:sp>
      <p:sp>
        <p:nvSpPr>
          <p:cNvPr id="4" name="Google Shape;375;p1">
            <a:extLst>
              <a:ext uri="{FF2B5EF4-FFF2-40B4-BE49-F238E27FC236}">
                <a16:creationId xmlns:a16="http://schemas.microsoft.com/office/drawing/2014/main" id="{49ACA0E0-5783-B0FC-B281-1EEEF29FD586}"/>
              </a:ext>
            </a:extLst>
          </p:cNvPr>
          <p:cNvSpPr txBox="1"/>
          <p:nvPr/>
        </p:nvSpPr>
        <p:spPr>
          <a:xfrm>
            <a:off x="11100071" y="6523010"/>
            <a:ext cx="1091929" cy="3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EDBE9072-3579-9F6C-0429-07C7A6CCCCF4}"/>
              </a:ext>
            </a:extLst>
          </p:cNvPr>
          <p:cNvPicPr>
            <a:picLocks noChangeAspect="1"/>
          </p:cNvPicPr>
          <p:nvPr/>
        </p:nvPicPr>
        <p:blipFill>
          <a:blip r:embed="rId5"/>
          <a:stretch>
            <a:fillRect/>
          </a:stretch>
        </p:blipFill>
        <p:spPr>
          <a:xfrm>
            <a:off x="0" y="847571"/>
            <a:ext cx="10407714" cy="5296333"/>
          </a:xfrm>
          <a:prstGeom prst="rect">
            <a:avLst/>
          </a:prstGeom>
        </p:spPr>
      </p:pic>
    </p:spTree>
    <p:extLst>
      <p:ext uri="{BB962C8B-B14F-4D97-AF65-F5344CB8AC3E}">
        <p14:creationId xmlns:p14="http://schemas.microsoft.com/office/powerpoint/2010/main" val="34581157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524</Words>
  <Application>Microsoft Office PowerPoint</Application>
  <PresentationFormat>Widescreen</PresentationFormat>
  <Paragraphs>59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Roboto Black</vt:lpstr>
      <vt:lpstr>Helvetica Neue</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Lasse Hemmingsen</dc:creator>
  <cp:lastModifiedBy>Jaypalsinh Chauhan</cp:lastModifiedBy>
  <cp:revision>18</cp:revision>
  <dcterms:created xsi:type="dcterms:W3CDTF">2023-12-13T08:42:46Z</dcterms:created>
  <dcterms:modified xsi:type="dcterms:W3CDTF">2025-06-05T12:14:55Z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0x010100B544A90DA7032F4B84E67491EA990009</vt:lpwstr>
  </property>
  <property fmtid="{D5CDD505-2E9C-101B-9397-08002B2CF9AE}" pid="3" name="MediaServiceImageTags">
    <vt:lpwstr/>
  </property>
</Properties>
</file>