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99" r:id="rId5"/>
    <p:sldId id="304" r:id="rId6"/>
    <p:sldId id="30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C5DAD76-EEA7-42B8-2477-7D2272B677AF}" name="Monna Hammershoy Blegvad" initials="MH" userId="S::monna.blegvad@un.org::9ce37ba3-4aa0-4e54-8967-8c856992586d" providerId="AD"/>
  <p188:author id="{23BB4DCF-652A-1717-8790-8CB1A4F223E9}" name="Mette Annelie  Rasmussen" initials="MR" userId="S::metteannelie.rasmussen@un.org::26dfb65f-76bc-4a21-bae4-c5f27fd98e7d" providerId="AD"/>
  <p188:author id="{FC38C7E5-A865-D22C-E0F7-EEB8DE9CA81E}" name="Lasse Hemmingsen" initials="LH" userId="S::lasse.hemmingsen@un.org::a256c989-d4ae-4b3f-84e5-cd139e7cbba8" providerId="AD"/>
  <p188:author id="{21ECDFFE-6821-1E0F-1C3C-4D47E93D3EB7}" name="Aristeidis Tsakiris" initials="AT" userId="S::aristeidis.tsakiris@un.org::579cd983-a2b1-4bee-9dbb-c1f1df23ca0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267"/>
    <a:srgbClr val="21B199"/>
    <a:srgbClr val="25B199"/>
    <a:srgbClr val="22B097"/>
    <a:srgbClr val="000000"/>
    <a:srgbClr val="FDDE87"/>
    <a:srgbClr val="FEDF87"/>
    <a:srgbClr val="FEE088"/>
    <a:srgbClr val="E88174"/>
    <a:srgbClr val="E15D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llemlayout 2 - Marker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90" autoAdjust="0"/>
    <p:restoredTop sz="96543"/>
  </p:normalViewPr>
  <p:slideViewPr>
    <p:cSldViewPr snapToGrid="0">
      <p:cViewPr varScale="1">
        <p:scale>
          <a:sx n="70" d="100"/>
          <a:sy n="70" d="100"/>
        </p:scale>
        <p:origin x="32" y="-2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96A82-1E2C-4EA6-8918-EE902B448F2D}" type="datetimeFigureOut">
              <a:rPr lang="en-DK" smtClean="0"/>
              <a:t>03/17/2025</a:t>
            </a:fld>
            <a:endParaRPr lang="en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3CBCA-F51A-49D0-870E-E88BCF6F8AAA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600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E4D91-8422-21AB-20F4-2EC6914C9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8B9B0-3706-12A3-128C-EA722649A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24784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A01DE-EA5B-CAF2-06BA-A936A45D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C3CC9-C7B2-F549-C7CB-96796BFEC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E6E15-0143-9F1C-5A8D-D0CFC151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E20076-E7B5-4C77-BD41-3D2362E55602}" type="datetimeFigureOut">
              <a:rPr lang="en-GB" smtClean="0"/>
              <a:t>17/03/2025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C042E-8844-7C8E-1A85-A415EE8C2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54434-8B34-F206-20E9-B9B9C3518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FEC825-DBEC-4B78-9EE8-F3A72E3961F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20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5581FF-8B1B-6629-A002-BFE2E3EE3C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A0EE31-A1FF-42DD-27F3-463554B95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27401-65CB-44CC-3410-9984A2B0A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E20076-E7B5-4C77-BD41-3D2362E55602}" type="datetimeFigureOut">
              <a:rPr lang="en-GB" smtClean="0"/>
              <a:t>17/03/2025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C8A23-4A12-73C4-E94A-F5A38E470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1C823-2D0C-40B4-FC4E-F1B0BFCED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FEC825-DBEC-4B78-9EE8-F3A72E3961F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8977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12542-786F-7671-75FA-4EA1A05D3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5BF25-5690-6594-6B4A-8201313EC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D74E8-ED6B-69F2-A2E3-05A225DDCF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E20076-E7B5-4C77-BD41-3D2362E55602}" type="datetimeFigureOut">
              <a:rPr lang="en-GB" smtClean="0"/>
              <a:t>17/03/2025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D18EE-98A8-2E6F-C3CF-03263A72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804FC-3B33-FF5F-58D2-3A83F1DC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FEC825-DBEC-4B78-9EE8-F3A72E3961F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773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DFCD-1BB8-F918-6CD1-316C379D7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7E7E76-68A6-E4D4-C850-F6CA5D68B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DB61F-9F5D-4E61-3360-77C5302D2D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E20076-E7B5-4C77-BD41-3D2362E55602}" type="datetimeFigureOut">
              <a:rPr lang="en-GB" smtClean="0"/>
              <a:t>17/03/2025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F2087-42F3-4101-24F2-83ED53C8E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AD176-FE3E-3DCD-DA66-36ECE5677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FEC825-DBEC-4B78-9EE8-F3A72E3961F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733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514C9-227E-BE40-9D9E-06B0F83C1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84AB0-890B-AEF7-94A7-C954A3BC2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32833-3DD0-0992-8BAA-F72F1A031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304493-6219-6253-6EE2-79FB256177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E20076-E7B5-4C77-BD41-3D2362E55602}" type="datetimeFigureOut">
              <a:rPr lang="en-GB" smtClean="0"/>
              <a:t>17/03/2025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F61D2-4439-F59F-A7F9-E19C6362F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BA2F55-DDA4-DFDA-E6E9-0C3B8D8B9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FEC825-DBEC-4B78-9EE8-F3A72E3961F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53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5C543-74F0-A0FE-FB95-D9D375BBE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98C11-7EA3-B92C-B724-1C04E5799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010DAF-4984-90EB-96FE-EE4DC4F685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750EC-9A14-CAD4-FBCF-FC61581B68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B1BF71-A670-6D21-BC84-8340FDEFD1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CADACF-1F67-0649-1436-2AF40C58C1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E20076-E7B5-4C77-BD41-3D2362E55602}" type="datetimeFigureOut">
              <a:rPr lang="en-GB" smtClean="0"/>
              <a:t>17/03/2025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90FC0C-C391-EB07-61CE-FF5188BE8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365C6D-ED6C-0456-CAE2-262B1FB65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FEC825-DBEC-4B78-9EE8-F3A72E3961F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86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82501-28D6-1D42-AACD-EEB637A2D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F4F31C-8D1A-6F0F-2BAB-3D1EDC7D1A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E20076-E7B5-4C77-BD41-3D2362E55602}" type="datetimeFigureOut">
              <a:rPr lang="en-GB" smtClean="0"/>
              <a:t>17/03/2025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613C97-5A81-808B-9327-8D95E58B7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D0A072-990A-8B00-E137-793BDE94D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FEC825-DBEC-4B78-9EE8-F3A72E3961F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95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00BA0-D121-5F40-0AA7-BF29B4581C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E20076-E7B5-4C77-BD41-3D2362E55602}" type="datetimeFigureOut">
              <a:rPr lang="en-GB" smtClean="0"/>
              <a:t>17/03/2025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8FBCA3-27F0-1B91-41E1-D47F2C352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2E3984-0343-89A3-3D04-A21A4640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FEC825-DBEC-4B78-9EE8-F3A72E3961F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07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7CBCD-A794-5DCA-7DF7-CB58FBC45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C97FA-C0BE-FE60-8FE6-0632FED5B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46692-9785-C721-E06F-2AD5C71D23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55CBC0-8948-EE34-DA8C-5087AB3581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E20076-E7B5-4C77-BD41-3D2362E55602}" type="datetimeFigureOut">
              <a:rPr lang="en-GB" smtClean="0"/>
              <a:t>17/03/2025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BB4B35-A6E1-7B6E-109D-6DED5786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6E999-0C01-8DBB-CDEF-E4D05B6C2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FEC825-DBEC-4B78-9EE8-F3A72E3961F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798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0922C-5F42-4E40-7CF9-CAC5DBC80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B65AA1-F379-7E32-62D4-213A9804F9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16450E-C910-1A6F-48BE-4388E98FD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C34088-48DD-A159-DEA2-F8AADFFEB5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E20076-E7B5-4C77-BD41-3D2362E55602}" type="datetimeFigureOut">
              <a:rPr lang="en-GB" smtClean="0"/>
              <a:t>17/03/2025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0EDD5-4A0A-371F-C902-43CD663DA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C5F94-275B-1C4E-D339-DE645464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FEC825-DBEC-4B78-9EE8-F3A72E3961F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32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pe 23">
            <a:extLst>
              <a:ext uri="{FF2B5EF4-FFF2-40B4-BE49-F238E27FC236}">
                <a16:creationId xmlns:a16="http://schemas.microsoft.com/office/drawing/2014/main" id="{4924E36B-DF3E-AEC9-D4EB-4E53BDCE5F92}"/>
              </a:ext>
            </a:extLst>
          </p:cNvPr>
          <p:cNvGrpSpPr>
            <a:grpSpLocks/>
          </p:cNvGrpSpPr>
          <p:nvPr userDrawn="1"/>
        </p:nvGrpSpPr>
        <p:grpSpPr>
          <a:xfrm>
            <a:off x="251688" y="5952156"/>
            <a:ext cx="3065994" cy="822979"/>
            <a:chOff x="251688" y="5952156"/>
            <a:chExt cx="3065994" cy="822979"/>
          </a:xfrm>
        </p:grpSpPr>
        <p:pic>
          <p:nvPicPr>
            <p:cNvPr id="7" name="Picture 10">
              <a:extLst>
                <a:ext uri="{FF2B5EF4-FFF2-40B4-BE49-F238E27FC236}">
                  <a16:creationId xmlns:a16="http://schemas.microsoft.com/office/drawing/2014/main" id="{3E93B365-1945-A9BF-AFC5-ED6C4B3EAE7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589253" y="6094232"/>
              <a:ext cx="667620" cy="667620"/>
            </a:xfrm>
            <a:prstGeom prst="rect">
              <a:avLst/>
            </a:prstGeom>
          </p:spPr>
        </p:pic>
        <p:pic>
          <p:nvPicPr>
            <p:cNvPr id="8" name="Billede 7">
              <a:extLst>
                <a:ext uri="{FF2B5EF4-FFF2-40B4-BE49-F238E27FC236}">
                  <a16:creationId xmlns:a16="http://schemas.microsoft.com/office/drawing/2014/main" id="{AB3168F5-C9DE-B2FC-7E9C-B8C87C9079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51688" y="6162275"/>
              <a:ext cx="1355335" cy="531193"/>
            </a:xfrm>
            <a:prstGeom prst="rect">
              <a:avLst/>
            </a:prstGeom>
          </p:spPr>
        </p:pic>
        <p:pic>
          <p:nvPicPr>
            <p:cNvPr id="14" name="Billede 13" descr="Et billede, der indeholder Grafik, Font/skrifttype, grafisk design, logo&#10;&#10;Automatisk genereret beskrivelse">
              <a:extLst>
                <a:ext uri="{FF2B5EF4-FFF2-40B4-BE49-F238E27FC236}">
                  <a16:creationId xmlns:a16="http://schemas.microsoft.com/office/drawing/2014/main" id="{9D0B9C9F-9BC6-BBE8-4358-94BE6A1A52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6817" y="6084275"/>
              <a:ext cx="894054" cy="690860"/>
            </a:xfrm>
            <a:prstGeom prst="rect">
              <a:avLst/>
            </a:prstGeom>
          </p:spPr>
        </p:pic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D88642CF-D248-5BC2-6DD7-9651DF99F8D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251688" y="5952156"/>
              <a:ext cx="7825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a-DK" sz="800" dirty="0">
                  <a:effectLst/>
                  <a:latin typeface="Helvetica" pitchFamily="2" charset="0"/>
                </a:rPr>
                <a:t>Executed by: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6AEFEBB8-3135-AD75-F8D4-1DCC1AC81E2C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574161" y="5952156"/>
              <a:ext cx="7024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a-DK" sz="800" dirty="0">
                  <a:effectLst/>
                  <a:latin typeface="Helvetica" pitchFamily="2" charset="0"/>
                </a:rPr>
                <a:t>Funded by:</a:t>
              </a:r>
            </a:p>
          </p:txBody>
        </p:sp>
        <p:sp>
          <p:nvSpPr>
            <p:cNvPr id="18" name="Tekstfelt 17">
              <a:extLst>
                <a:ext uri="{FF2B5EF4-FFF2-40B4-BE49-F238E27FC236}">
                  <a16:creationId xmlns:a16="http://schemas.microsoft.com/office/drawing/2014/main" id="{71CF07F5-ACD6-F725-CC6F-78CC9EC902D2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2369986" y="5952156"/>
              <a:ext cx="94769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just"/>
              <a:r>
                <a:rPr lang="da-DK" sz="800" dirty="0">
                  <a:effectLst/>
                  <a:latin typeface="Helvetica" pitchFamily="2" charset="0"/>
                </a:rPr>
                <a:t>Implemented by:</a:t>
              </a:r>
            </a:p>
          </p:txBody>
        </p:sp>
      </p:grpSp>
      <p:pic>
        <p:nvPicPr>
          <p:cNvPr id="20" name="Billede 19" descr="Et billede, der indeholder Grafik, Font/skrifttype, grafisk design, logo&#10;&#10;Automatisk genereret beskrivelse">
            <a:extLst>
              <a:ext uri="{FF2B5EF4-FFF2-40B4-BE49-F238E27FC236}">
                <a16:creationId xmlns:a16="http://schemas.microsoft.com/office/drawing/2014/main" id="{7F687C58-DA1F-7FB6-30BA-9E0D35F8F3C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980" y="324038"/>
            <a:ext cx="1435600" cy="37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59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nailia.timerkhanova@un.org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s://climate-transparency-platform.org/ask-the-expert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imate-transparency-platform.org/events/getting-ready-technical-expert-review-ter-eurasia-central-asia-and-caucasus" TargetMode="External"/><Relationship Id="rId5" Type="http://schemas.openxmlformats.org/officeDocument/2006/relationships/image" Target="../media/image8.emf"/><Relationship Id="rId4" Type="http://schemas.openxmlformats.org/officeDocument/2006/relationships/image" Target="../media/image7.png"/><Relationship Id="rId9" Type="http://schemas.openxmlformats.org/officeDocument/2006/relationships/hyperlink" Target="mailto:Sladjana.bundalo@un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797D21E-1A79-1CDC-4255-C20286EE0F8F}"/>
              </a:ext>
            </a:extLst>
          </p:cNvPr>
          <p:cNvSpPr txBox="1">
            <a:spLocks/>
          </p:cNvSpPr>
          <p:nvPr/>
        </p:nvSpPr>
        <p:spPr>
          <a:xfrm>
            <a:off x="1067172" y="1976021"/>
            <a:ext cx="7797427" cy="37474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</p:txBody>
      </p:sp>
      <p:grpSp>
        <p:nvGrpSpPr>
          <p:cNvPr id="66" name="Gruppe 65">
            <a:extLst>
              <a:ext uri="{FF2B5EF4-FFF2-40B4-BE49-F238E27FC236}">
                <a16:creationId xmlns:a16="http://schemas.microsoft.com/office/drawing/2014/main" id="{B269B538-F68B-4DD5-27E5-74CC35BBD1C4}"/>
              </a:ext>
            </a:extLst>
          </p:cNvPr>
          <p:cNvGrpSpPr>
            <a:grpSpLocks/>
          </p:cNvGrpSpPr>
          <p:nvPr/>
        </p:nvGrpSpPr>
        <p:grpSpPr>
          <a:xfrm rot="6669359">
            <a:off x="5758130" y="1591010"/>
            <a:ext cx="8805001" cy="6969605"/>
            <a:chOff x="5465985" y="-736617"/>
            <a:chExt cx="8599375" cy="6806840"/>
          </a:xfrm>
        </p:grpSpPr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6AFBAA3C-DB60-7EA0-8102-070A6663F0D6}"/>
                </a:ext>
              </a:extLst>
            </p:cNvPr>
            <p:cNvSpPr>
              <a:spLocks/>
            </p:cNvSpPr>
            <p:nvPr/>
          </p:nvSpPr>
          <p:spPr>
            <a:xfrm>
              <a:off x="8692713" y="-506116"/>
              <a:ext cx="5372647" cy="5372648"/>
            </a:xfrm>
            <a:prstGeom prst="ellipse">
              <a:avLst/>
            </a:prstGeom>
            <a:solidFill>
              <a:srgbClr val="134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2125FC6E-D555-4012-3A98-26EDFF44D952}"/>
                </a:ext>
              </a:extLst>
            </p:cNvPr>
            <p:cNvSpPr>
              <a:spLocks/>
            </p:cNvSpPr>
            <p:nvPr/>
          </p:nvSpPr>
          <p:spPr>
            <a:xfrm>
              <a:off x="6396583" y="697574"/>
              <a:ext cx="5372648" cy="5372649"/>
            </a:xfrm>
            <a:prstGeom prst="ellipse">
              <a:avLst/>
            </a:prstGeom>
            <a:solidFill>
              <a:srgbClr val="22B097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69" name="Ellipse 68">
              <a:extLst>
                <a:ext uri="{FF2B5EF4-FFF2-40B4-BE49-F238E27FC236}">
                  <a16:creationId xmlns:a16="http://schemas.microsoft.com/office/drawing/2014/main" id="{B99C4796-1A17-B85E-1274-C28DA719C929}"/>
                </a:ext>
              </a:extLst>
            </p:cNvPr>
            <p:cNvSpPr>
              <a:spLocks/>
            </p:cNvSpPr>
            <p:nvPr/>
          </p:nvSpPr>
          <p:spPr>
            <a:xfrm>
              <a:off x="5465985" y="-736617"/>
              <a:ext cx="4016415" cy="4016415"/>
            </a:xfrm>
            <a:prstGeom prst="ellipse">
              <a:avLst/>
            </a:prstGeom>
            <a:solidFill>
              <a:srgbClr val="134267">
                <a:alpha val="70588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</p:grpSp>
      <p:sp>
        <p:nvSpPr>
          <p:cNvPr id="44" name="Tekstfelt 43">
            <a:extLst>
              <a:ext uri="{FF2B5EF4-FFF2-40B4-BE49-F238E27FC236}">
                <a16:creationId xmlns:a16="http://schemas.microsoft.com/office/drawing/2014/main" id="{28F732CF-14B2-7A1D-D171-5CBD974172EA}"/>
              </a:ext>
            </a:extLst>
          </p:cNvPr>
          <p:cNvSpPr txBox="1"/>
          <p:nvPr/>
        </p:nvSpPr>
        <p:spPr>
          <a:xfrm>
            <a:off x="1180636" y="2346779"/>
            <a:ext cx="8275899" cy="64633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3600" b="1" dirty="0">
                <a:solidFill>
                  <a:srgbClr val="13426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Preparation for the Technical Expert Review under the Enhanced Transparency Framework</a:t>
            </a:r>
            <a:endParaRPr lang="da-DK" sz="3600" b="1" dirty="0">
              <a:solidFill>
                <a:srgbClr val="134267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71" name="Tekstfelt 70">
            <a:extLst>
              <a:ext uri="{FF2B5EF4-FFF2-40B4-BE49-F238E27FC236}">
                <a16:creationId xmlns:a16="http://schemas.microsoft.com/office/drawing/2014/main" id="{B474AC08-E4E4-FFB3-E28B-98BB84572BEB}"/>
              </a:ext>
            </a:extLst>
          </p:cNvPr>
          <p:cNvSpPr txBox="1"/>
          <p:nvPr/>
        </p:nvSpPr>
        <p:spPr>
          <a:xfrm>
            <a:off x="1232673" y="4032442"/>
            <a:ext cx="5088084" cy="64633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da-DK" sz="2800" dirty="0">
                <a:solidFill>
                  <a:srgbClr val="22B09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Introduction Webinar</a:t>
            </a:r>
          </a:p>
          <a:p>
            <a:r>
              <a:rPr lang="da-DK" dirty="0">
                <a:solidFill>
                  <a:srgbClr val="22B09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18 March, 2025</a:t>
            </a:r>
          </a:p>
        </p:txBody>
      </p:sp>
      <p:pic>
        <p:nvPicPr>
          <p:cNvPr id="2070" name="Рисунок 1">
            <a:extLst>
              <a:ext uri="{FF2B5EF4-FFF2-40B4-BE49-F238E27FC236}">
                <a16:creationId xmlns:a16="http://schemas.microsoft.com/office/drawing/2014/main" id="{1515B176-301F-7D99-8023-2AC1C430A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0" y="164112"/>
            <a:ext cx="14859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9" name="Picture 21" descr="UNDP | United Nations Development Programme">
            <a:extLst>
              <a:ext uri="{FF2B5EF4-FFF2-40B4-BE49-F238E27FC236}">
                <a16:creationId xmlns:a16="http://schemas.microsoft.com/office/drawing/2014/main" id="{E84B3C10-20F1-935D-8BAC-E8CF9B87B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06" t="16496" r="24727" b="16074"/>
          <a:stretch>
            <a:fillRect/>
          </a:stretch>
        </p:blipFill>
        <p:spPr bwMode="auto">
          <a:xfrm>
            <a:off x="7794238" y="247442"/>
            <a:ext cx="314325" cy="64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image2.png">
            <a:extLst>
              <a:ext uri="{FF2B5EF4-FFF2-40B4-BE49-F238E27FC236}">
                <a16:creationId xmlns:a16="http://schemas.microsoft.com/office/drawing/2014/main" id="{D862C536-60D4-9994-1C3C-8D201F837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327" y="247442"/>
            <a:ext cx="1619250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6">
            <a:extLst>
              <a:ext uri="{FF2B5EF4-FFF2-40B4-BE49-F238E27FC236}">
                <a16:creationId xmlns:a16="http://schemas.microsoft.com/office/drawing/2014/main" id="{90C874EF-CEC1-F97D-AAC2-291B8419E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7">
            <a:extLst>
              <a:ext uri="{FF2B5EF4-FFF2-40B4-BE49-F238E27FC236}">
                <a16:creationId xmlns:a16="http://schemas.microsoft.com/office/drawing/2014/main" id="{31109F91-AAC9-3468-6AB5-4EE1B6752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4F53B00-4E1A-F523-F697-21AE98FD72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94678" y="260589"/>
            <a:ext cx="1608463" cy="56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386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e 13">
            <a:extLst>
              <a:ext uri="{FF2B5EF4-FFF2-40B4-BE49-F238E27FC236}">
                <a16:creationId xmlns:a16="http://schemas.microsoft.com/office/drawing/2014/main" id="{ECA39543-3696-A25F-13F9-E9B4217E8105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994995" y="4249147"/>
            <a:ext cx="2931948" cy="3314706"/>
            <a:chOff x="9274957" y="3543294"/>
            <a:chExt cx="3619903" cy="4092472"/>
          </a:xfrm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5849C067-D9FA-63A6-A290-BE924510F40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591852">
              <a:off x="9631288" y="4885289"/>
              <a:ext cx="2750477" cy="2750477"/>
            </a:xfrm>
            <a:prstGeom prst="ellipse">
              <a:avLst/>
            </a:prstGeom>
            <a:solidFill>
              <a:srgbClr val="134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85AB360D-37B3-7605-DFD6-65C35B16EDE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591852">
              <a:off x="9274957" y="3823556"/>
              <a:ext cx="2879817" cy="2879818"/>
            </a:xfrm>
            <a:prstGeom prst="ellipse">
              <a:avLst/>
            </a:prstGeom>
            <a:solidFill>
              <a:srgbClr val="22B097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E2F2CE0D-B863-BE3A-4C92-173EB0E4C2B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591852">
              <a:off x="10838694" y="3543294"/>
              <a:ext cx="2056166" cy="2056166"/>
            </a:xfrm>
            <a:prstGeom prst="ellipse">
              <a:avLst/>
            </a:prstGeom>
            <a:solidFill>
              <a:srgbClr val="134267">
                <a:alpha val="70588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9797D21E-1A79-1CDC-4255-C20286EE0F8F}"/>
              </a:ext>
            </a:extLst>
          </p:cNvPr>
          <p:cNvSpPr txBox="1">
            <a:spLocks/>
          </p:cNvSpPr>
          <p:nvPr/>
        </p:nvSpPr>
        <p:spPr>
          <a:xfrm>
            <a:off x="1067172" y="1976021"/>
            <a:ext cx="7797427" cy="37474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28F732CF-14B2-7A1D-D171-5CBD974172EA}"/>
              </a:ext>
            </a:extLst>
          </p:cNvPr>
          <p:cNvSpPr txBox="1"/>
          <p:nvPr/>
        </p:nvSpPr>
        <p:spPr>
          <a:xfrm>
            <a:off x="17007" y="633220"/>
            <a:ext cx="8275899" cy="64633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da-DK" sz="3600" b="1" dirty="0">
                <a:solidFill>
                  <a:srgbClr val="22B09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   Agenda:</a:t>
            </a:r>
          </a:p>
        </p:txBody>
      </p:sp>
      <p:cxnSp>
        <p:nvCxnSpPr>
          <p:cNvPr id="60" name="Lige forbindelse 59">
            <a:extLst>
              <a:ext uri="{FF2B5EF4-FFF2-40B4-BE49-F238E27FC236}">
                <a16:creationId xmlns:a16="http://schemas.microsoft.com/office/drawing/2014/main" id="{9EDC85E9-BC41-96FE-EFEF-70101E69BE72}"/>
              </a:ext>
            </a:extLst>
          </p:cNvPr>
          <p:cNvCxnSpPr>
            <a:cxnSpLocks/>
          </p:cNvCxnSpPr>
          <p:nvPr/>
        </p:nvCxnSpPr>
        <p:spPr>
          <a:xfrm>
            <a:off x="28582" y="1279551"/>
            <a:ext cx="8264324" cy="0"/>
          </a:xfrm>
          <a:prstGeom prst="line">
            <a:avLst/>
          </a:prstGeom>
          <a:ln w="60325">
            <a:gradFill>
              <a:gsLst>
                <a:gs pos="0">
                  <a:srgbClr val="22B097"/>
                </a:gs>
                <a:gs pos="100000">
                  <a:schemeClr val="bg1"/>
                </a:gs>
                <a:gs pos="92000">
                  <a:schemeClr val="bg1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Lige forbindelse 32">
            <a:extLst>
              <a:ext uri="{FF2B5EF4-FFF2-40B4-BE49-F238E27FC236}">
                <a16:creationId xmlns:a16="http://schemas.microsoft.com/office/drawing/2014/main" id="{829DE52B-EBB7-3115-662A-4410BC4B9744}"/>
              </a:ext>
            </a:extLst>
          </p:cNvPr>
          <p:cNvCxnSpPr>
            <a:cxnSpLocks/>
          </p:cNvCxnSpPr>
          <p:nvPr/>
        </p:nvCxnSpPr>
        <p:spPr>
          <a:xfrm flipH="1">
            <a:off x="9152827" y="-1791158"/>
            <a:ext cx="7638533" cy="0"/>
          </a:xfrm>
          <a:prstGeom prst="line">
            <a:avLst/>
          </a:prstGeom>
          <a:ln w="60325">
            <a:gradFill>
              <a:gsLst>
                <a:gs pos="0">
                  <a:srgbClr val="22B097"/>
                </a:gs>
                <a:gs pos="100000">
                  <a:schemeClr val="bg1"/>
                </a:gs>
                <a:gs pos="92000">
                  <a:schemeClr val="bg1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F952184-B1F1-1CBE-85EB-CB4AF25A0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0" y="164112"/>
            <a:ext cx="14859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1" descr="UNDP | United Nations Development Programme">
            <a:extLst>
              <a:ext uri="{FF2B5EF4-FFF2-40B4-BE49-F238E27FC236}">
                <a16:creationId xmlns:a16="http://schemas.microsoft.com/office/drawing/2014/main" id="{DECDB37B-B289-4D56-5CDD-1DDA33EAC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06" t="16496" r="24727" b="16074"/>
          <a:stretch>
            <a:fillRect/>
          </a:stretch>
        </p:blipFill>
        <p:spPr bwMode="auto">
          <a:xfrm>
            <a:off x="7794238" y="247442"/>
            <a:ext cx="314325" cy="64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2.png">
            <a:extLst>
              <a:ext uri="{FF2B5EF4-FFF2-40B4-BE49-F238E27FC236}">
                <a16:creationId xmlns:a16="http://schemas.microsoft.com/office/drawing/2014/main" id="{BFA2B807-26E1-C895-701C-57B2C7B54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327" y="247442"/>
            <a:ext cx="1619250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9746A46-B092-3A8E-6376-E6B2A13F75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94678" y="260589"/>
            <a:ext cx="1608463" cy="5673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83D76F5-F757-0E31-FF8C-9BBB2A657544}"/>
              </a:ext>
            </a:extLst>
          </p:cNvPr>
          <p:cNvSpPr txBox="1"/>
          <p:nvPr/>
        </p:nvSpPr>
        <p:spPr>
          <a:xfrm>
            <a:off x="4285744" y="1527711"/>
            <a:ext cx="7331311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1200" b="0" i="0" u="none" strike="noStrike" baseline="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i="0" u="none" strike="noStrike" baseline="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Federico Brocchieri, </a:t>
            </a:r>
            <a:r>
              <a:rPr lang="en-US" sz="1600" i="0" u="none" strike="noStrike" baseline="0" dirty="0" err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Programme</a:t>
            </a:r>
            <a:r>
              <a:rPr lang="en-US" sz="1600" i="0" u="none" strike="noStrike" baseline="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 Officer, UNFCCC Secretariat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Violetta Hristova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Climate Change Chief Expert, EMICERT B Ltd.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Iordanis Tzamtzis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Lead Reviewer of Biennial Transparency Reports, FAO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Anna Boneta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Energy and Climate Change Office, Andorra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Ranka Radic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Hydrometeorological Institute RS, Bosnia and Herzegovina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Zufar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Tokpaev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JSC “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Zhasyl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Damu”, Kazakhstan</a:t>
            </a:r>
          </a:p>
          <a:p>
            <a:endParaRPr lang="en-US" sz="20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Fernando Farias,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Senior Advisor UNEP-CCC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MODERATORS: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Nailia Timerkhanova, Regional Network Coordinator for CAC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Sladjana Bundalo, Regional Network Coordinator for Eurasia</a:t>
            </a: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73771CAD-3E58-985B-CB47-F8C64149D0B6}"/>
              </a:ext>
            </a:extLst>
          </p:cNvPr>
          <p:cNvSpPr/>
          <p:nvPr/>
        </p:nvSpPr>
        <p:spPr>
          <a:xfrm>
            <a:off x="475406" y="1536405"/>
            <a:ext cx="3319272" cy="751476"/>
          </a:xfrm>
          <a:prstGeom prst="round2DiagRect">
            <a:avLst/>
          </a:prstGeom>
          <a:solidFill>
            <a:srgbClr val="21B199"/>
          </a:solidFill>
          <a:ln>
            <a:solidFill>
              <a:srgbClr val="13426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Introduction to the Technical Expert Review (TER)</a:t>
            </a:r>
          </a:p>
          <a:p>
            <a:pPr algn="ctr"/>
            <a:endParaRPr lang="en-US" dirty="0"/>
          </a:p>
        </p:txBody>
      </p:sp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id="{B3E5BBFD-025B-1769-D036-3D7CD1D84601}"/>
              </a:ext>
            </a:extLst>
          </p:cNvPr>
          <p:cNvSpPr/>
          <p:nvPr/>
        </p:nvSpPr>
        <p:spPr>
          <a:xfrm>
            <a:off x="499935" y="2491058"/>
            <a:ext cx="3319271" cy="751476"/>
          </a:xfrm>
          <a:prstGeom prst="round2DiagRect">
            <a:avLst/>
          </a:prstGeom>
          <a:solidFill>
            <a:srgbClr val="21B199"/>
          </a:solidFill>
          <a:ln>
            <a:solidFill>
              <a:srgbClr val="13426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Insights to the Review Process from the International Reviewers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Rectangle: Diagonal Corners Rounded 9">
            <a:extLst>
              <a:ext uri="{FF2B5EF4-FFF2-40B4-BE49-F238E27FC236}">
                <a16:creationId xmlns:a16="http://schemas.microsoft.com/office/drawing/2014/main" id="{8CBE097D-EAA7-BF7A-74F5-5B05A4DAF138}"/>
              </a:ext>
            </a:extLst>
          </p:cNvPr>
          <p:cNvSpPr/>
          <p:nvPr/>
        </p:nvSpPr>
        <p:spPr>
          <a:xfrm>
            <a:off x="516545" y="3563265"/>
            <a:ext cx="3319270" cy="751476"/>
          </a:xfrm>
          <a:prstGeom prst="round2DiagRect">
            <a:avLst/>
          </a:prstGeom>
          <a:solidFill>
            <a:srgbClr val="21B199"/>
          </a:solidFill>
          <a:ln>
            <a:solidFill>
              <a:srgbClr val="13426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Pannel Discussion: Experience on TER and Review from the Countries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1" name="Rectangle: Diagonal Corners Rounded 10">
            <a:extLst>
              <a:ext uri="{FF2B5EF4-FFF2-40B4-BE49-F238E27FC236}">
                <a16:creationId xmlns:a16="http://schemas.microsoft.com/office/drawing/2014/main" id="{DEA3B244-0707-30B1-34EE-526FF0C10B17}"/>
              </a:ext>
            </a:extLst>
          </p:cNvPr>
          <p:cNvSpPr/>
          <p:nvPr/>
        </p:nvSpPr>
        <p:spPr>
          <a:xfrm>
            <a:off x="499936" y="4570120"/>
            <a:ext cx="3319270" cy="751476"/>
          </a:xfrm>
          <a:prstGeom prst="round2DiagRect">
            <a:avLst/>
          </a:prstGeom>
          <a:solidFill>
            <a:srgbClr val="21B199"/>
          </a:solidFill>
          <a:ln>
            <a:solidFill>
              <a:srgbClr val="13426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Instructions for the next stages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799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AD5B77-A4A3-CBA1-EDDF-841093E8BD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e 13">
            <a:extLst>
              <a:ext uri="{FF2B5EF4-FFF2-40B4-BE49-F238E27FC236}">
                <a16:creationId xmlns:a16="http://schemas.microsoft.com/office/drawing/2014/main" id="{3DD20802-A001-3912-208D-CFFF236BB3C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994995" y="4249147"/>
            <a:ext cx="2931948" cy="3314706"/>
            <a:chOff x="9274957" y="3543294"/>
            <a:chExt cx="3619903" cy="4092472"/>
          </a:xfrm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D6615D24-9EA4-BE47-AB21-25C6CB393D8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591852">
              <a:off x="9631288" y="4885289"/>
              <a:ext cx="2750477" cy="2750477"/>
            </a:xfrm>
            <a:prstGeom prst="ellipse">
              <a:avLst/>
            </a:prstGeom>
            <a:solidFill>
              <a:srgbClr val="134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6CDD1447-A0B3-368E-7BE6-FA0B7CD0932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591852">
              <a:off x="9274957" y="3823556"/>
              <a:ext cx="2879817" cy="2879818"/>
            </a:xfrm>
            <a:prstGeom prst="ellipse">
              <a:avLst/>
            </a:prstGeom>
            <a:solidFill>
              <a:srgbClr val="22B097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689CFD3E-AB2E-14AF-6B98-588D9338963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591852">
              <a:off x="10838694" y="3543294"/>
              <a:ext cx="2056166" cy="2056166"/>
            </a:xfrm>
            <a:prstGeom prst="ellipse">
              <a:avLst/>
            </a:prstGeom>
            <a:solidFill>
              <a:srgbClr val="134267">
                <a:alpha val="70588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4EE3C244-AFB2-5D2D-BE92-2A08AEEA2911}"/>
              </a:ext>
            </a:extLst>
          </p:cNvPr>
          <p:cNvSpPr txBox="1">
            <a:spLocks/>
          </p:cNvSpPr>
          <p:nvPr/>
        </p:nvSpPr>
        <p:spPr>
          <a:xfrm>
            <a:off x="1067172" y="1976021"/>
            <a:ext cx="7797427" cy="37474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0250D34E-DE77-7B0D-B4A7-06AE08B677E9}"/>
              </a:ext>
            </a:extLst>
          </p:cNvPr>
          <p:cNvSpPr txBox="1"/>
          <p:nvPr/>
        </p:nvSpPr>
        <p:spPr>
          <a:xfrm>
            <a:off x="17007" y="633220"/>
            <a:ext cx="8275899" cy="64633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da-DK" sz="3600" b="1" dirty="0">
                <a:solidFill>
                  <a:srgbClr val="22B09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   Resources:</a:t>
            </a:r>
          </a:p>
        </p:txBody>
      </p:sp>
      <p:cxnSp>
        <p:nvCxnSpPr>
          <p:cNvPr id="60" name="Lige forbindelse 59">
            <a:extLst>
              <a:ext uri="{FF2B5EF4-FFF2-40B4-BE49-F238E27FC236}">
                <a16:creationId xmlns:a16="http://schemas.microsoft.com/office/drawing/2014/main" id="{891FFAE1-25A1-D641-BF24-F46E26ED4DBB}"/>
              </a:ext>
            </a:extLst>
          </p:cNvPr>
          <p:cNvCxnSpPr>
            <a:cxnSpLocks/>
          </p:cNvCxnSpPr>
          <p:nvPr/>
        </p:nvCxnSpPr>
        <p:spPr>
          <a:xfrm>
            <a:off x="28582" y="1279551"/>
            <a:ext cx="8264324" cy="0"/>
          </a:xfrm>
          <a:prstGeom prst="line">
            <a:avLst/>
          </a:prstGeom>
          <a:ln w="60325">
            <a:gradFill>
              <a:gsLst>
                <a:gs pos="0">
                  <a:srgbClr val="22B097"/>
                </a:gs>
                <a:gs pos="100000">
                  <a:schemeClr val="bg1"/>
                </a:gs>
                <a:gs pos="92000">
                  <a:schemeClr val="bg1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Lige forbindelse 32">
            <a:extLst>
              <a:ext uri="{FF2B5EF4-FFF2-40B4-BE49-F238E27FC236}">
                <a16:creationId xmlns:a16="http://schemas.microsoft.com/office/drawing/2014/main" id="{412802F3-3B8F-DAF0-5479-CA18D5AF92E7}"/>
              </a:ext>
            </a:extLst>
          </p:cNvPr>
          <p:cNvCxnSpPr>
            <a:cxnSpLocks/>
          </p:cNvCxnSpPr>
          <p:nvPr/>
        </p:nvCxnSpPr>
        <p:spPr>
          <a:xfrm flipH="1">
            <a:off x="9152827" y="-1791158"/>
            <a:ext cx="7638533" cy="0"/>
          </a:xfrm>
          <a:prstGeom prst="line">
            <a:avLst/>
          </a:prstGeom>
          <a:ln w="60325">
            <a:gradFill>
              <a:gsLst>
                <a:gs pos="0">
                  <a:srgbClr val="22B097"/>
                </a:gs>
                <a:gs pos="100000">
                  <a:schemeClr val="bg1"/>
                </a:gs>
                <a:gs pos="92000">
                  <a:schemeClr val="bg1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50EE723-842D-9A6B-4695-639A29D50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0" y="164112"/>
            <a:ext cx="14859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1" descr="UNDP | United Nations Development Programme">
            <a:extLst>
              <a:ext uri="{FF2B5EF4-FFF2-40B4-BE49-F238E27FC236}">
                <a16:creationId xmlns:a16="http://schemas.microsoft.com/office/drawing/2014/main" id="{92579E20-939A-5EF3-3391-9CF201BB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06" t="16496" r="24727" b="16074"/>
          <a:stretch>
            <a:fillRect/>
          </a:stretch>
        </p:blipFill>
        <p:spPr bwMode="auto">
          <a:xfrm>
            <a:off x="7794238" y="247442"/>
            <a:ext cx="314325" cy="64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2.png">
            <a:extLst>
              <a:ext uri="{FF2B5EF4-FFF2-40B4-BE49-F238E27FC236}">
                <a16:creationId xmlns:a16="http://schemas.microsoft.com/office/drawing/2014/main" id="{CC485C38-A84A-4B1F-F666-2CE2AFCA3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327" y="247442"/>
            <a:ext cx="1619250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FAD80E-3AA6-2776-CB53-5BD658C565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94678" y="260589"/>
            <a:ext cx="1608463" cy="5673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43245CD-A524-F370-5671-CAF92883BC2A}"/>
              </a:ext>
            </a:extLst>
          </p:cNvPr>
          <p:cNvSpPr txBox="1"/>
          <p:nvPr/>
        </p:nvSpPr>
        <p:spPr>
          <a:xfrm>
            <a:off x="2395304" y="1266186"/>
            <a:ext cx="7331311" cy="5083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1200" b="0" i="0" u="none" strike="noStrike" baseline="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You can find all </a:t>
            </a:r>
            <a:r>
              <a:rPr lang="en-US" sz="1800" b="1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presentations and materials</a:t>
            </a:r>
            <a:r>
              <a:rPr lang="en-US" sz="1800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from the webinar at Climate Transparency Platform on the following link: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000" u="sng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6"/>
              </a:rPr>
              <a:t>https://climate-transparency-platform.org/events/getting-ready-technical-expert-review-ter-eurasia-central-asia-and-caucasus</a:t>
            </a:r>
            <a:r>
              <a:rPr lang="en-US" sz="1000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For all unanswered or additional questions, </a:t>
            </a:r>
            <a:r>
              <a:rPr lang="en-US" sz="1800" b="1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ask the expert directly</a:t>
            </a:r>
            <a:r>
              <a:rPr lang="en-US" sz="1800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at the web page: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000" u="sng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7"/>
              </a:rPr>
              <a:t>https://climate-transparency-platform.org/ask-the-experts</a:t>
            </a:r>
            <a:r>
              <a:rPr lang="en-US" sz="1000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 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Thank you very much for joining us today!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400" b="1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 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400" b="1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Nailia Timerkhanova</a:t>
            </a:r>
            <a:r>
              <a:rPr lang="en-US" sz="1400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, Regional Coordinator for Central Asia and Caucasus (</a:t>
            </a:r>
            <a:r>
              <a:rPr lang="en-US" sz="1400" u="sng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8"/>
              </a:rPr>
              <a:t>nailia.timerkhanova@un.org</a:t>
            </a:r>
            <a:r>
              <a:rPr lang="en-US" sz="1400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)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400" b="1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Sladjana Bundalo</a:t>
            </a:r>
            <a:r>
              <a:rPr lang="en-US" sz="1400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, Regional Coordinator for Eurasia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1400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en-US" sz="1400" u="sng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9"/>
              </a:rPr>
              <a:t>Sladjana.bundalo@un.org</a:t>
            </a:r>
            <a:r>
              <a:rPr lang="en-US" sz="1400" kern="1200" dirty="0">
                <a:solidFill>
                  <a:srgbClr val="7C7C7C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)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78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8DA235358DD041A63AF04E77C2BD0C" ma:contentTypeVersion="15" ma:contentTypeDescription="Create a new document." ma:contentTypeScope="" ma:versionID="8d1fc315574cc6a26cc2dd712909687c">
  <xsd:schema xmlns:xsd="http://www.w3.org/2001/XMLSchema" xmlns:xs="http://www.w3.org/2001/XMLSchema" xmlns:p="http://schemas.microsoft.com/office/2006/metadata/properties" xmlns:ns2="896be14e-24a1-4415-aa96-ea50c61cac62" xmlns:ns3="eecf0134-05ac-4446-933a-7f637bccae5b" targetNamespace="http://schemas.microsoft.com/office/2006/metadata/properties" ma:root="true" ma:fieldsID="3e6bb9c0becc1dc4eed7b721ff206392" ns2:_="" ns3:_="">
    <xsd:import namespace="896be14e-24a1-4415-aa96-ea50c61cac62"/>
    <xsd:import namespace="eecf0134-05ac-4446-933a-7f637bccae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6be14e-24a1-4415-aa96-ea50c61cac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cf0134-05ac-4446-933a-7f637bccae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a17a55d7-c767-4716-ae34-8023df255b86}" ma:internalName="TaxCatchAll" ma:showField="CatchAllData" ma:web="eecf0134-05ac-4446-933a-7f637bccae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ecf0134-05ac-4446-933a-7f637bccae5b" xsi:nil="true"/>
    <lcf76f155ced4ddcb4097134ff3c332f xmlns="896be14e-24a1-4415-aa96-ea50c61cac6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CD2318-D92B-467C-A519-4EE87E2A89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6be14e-24a1-4415-aa96-ea50c61cac62"/>
    <ds:schemaRef ds:uri="eecf0134-05ac-4446-933a-7f637bccae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07078E-709E-476B-BB07-8087D60CB7AE}">
  <ds:schemaRefs>
    <ds:schemaRef ds:uri="http://schemas.microsoft.com/office/2006/documentManagement/types"/>
    <ds:schemaRef ds:uri="http://purl.org/dc/dcmitype/"/>
    <ds:schemaRef ds:uri="896be14e-24a1-4415-aa96-ea50c61cac62"/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eecf0134-05ac-4446-933a-7f637bccae5b"/>
  </ds:schemaRefs>
</ds:datastoreItem>
</file>

<file path=customXml/itemProps3.xml><?xml version="1.0" encoding="utf-8"?>
<ds:datastoreItem xmlns:ds="http://schemas.openxmlformats.org/officeDocument/2006/customXml" ds:itemID="{09818E8E-45A3-4259-93C3-67D55F21CA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79151</TotalTime>
  <Words>242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Arial</vt:lpstr>
      <vt:lpstr>Calibri</vt:lpstr>
      <vt:lpstr>Helvetica</vt:lpstr>
      <vt:lpstr>Roboto</vt:lpstr>
      <vt:lpstr>Roboto Black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LinkedIn @COP28</dc:title>
  <dc:creator>Lasse Hemmingsen</dc:creator>
  <cp:lastModifiedBy>SB</cp:lastModifiedBy>
  <cp:revision>123</cp:revision>
  <dcterms:created xsi:type="dcterms:W3CDTF">2023-12-13T08:42:46Z</dcterms:created>
  <dcterms:modified xsi:type="dcterms:W3CDTF">2025-03-18T14:23:09Z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0x010100818DA235358DD041A63AF04E77C2BD0C</vt:lpwstr>
  </property>
  <property fmtid="{D5CDD505-2E9C-101B-9397-08002B2CF9AE}" pid="3" name="MediaServiceImageTags">
    <vt:lpwstr/>
  </property>
</Properties>
</file>