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7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B40E6-96E2-400D-B9A2-67D3F06690F6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FC16A-3686-4716-B3CA-EE9910C6CC7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2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FBF0-5137-4F33-A2FC-21973C014E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31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FBF0-5137-4F33-A2FC-21973C014E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29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FBF0-5137-4F33-A2FC-21973C014E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94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6FBF0-5137-4F33-A2FC-21973C014E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586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7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3DDD-35DE-2C90-3E13-80D24A9ED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102E67-36B5-9395-9272-B6679E5A6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B5577-2573-A022-AA59-7BAD6CE9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3BB4DD-7846-4330-B2AE-B4913354AD5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57BCD-D288-AC91-2FCC-E9AA3551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18396-ABDF-BC02-88E4-E8627FE4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39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2176E-629B-1964-476E-C1DC26FE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8A8EF-ED9B-C761-A3FE-C9A10CFDB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0F50F-B2EE-04CC-793B-5DCD29C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B5554F-DEC1-4249-838F-3287CA3720A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57582-0D64-027D-FE40-89560F47C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B9F46-00C0-FC78-795F-DEABC07B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523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EE67A-A288-A3DA-4E1E-F3ED4BB2C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41ECD-2C23-9829-A7CA-A360C118B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300E8-37AE-1B5F-7A2D-89C22ED9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07218-7B24-4BA5-9B6C-38540C34242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9F1F0-0ADA-44F2-5A09-F84BF819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C0131-A33C-5BA3-ED4B-51B247EF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563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359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895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770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20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42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216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540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1B9EA-A5F1-59A0-6B38-B516FF864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2500-6B83-D176-F445-68F7F3A3E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C3354-4646-31B8-5350-C9A5C2C8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2EAA34-09C7-46D8-896C-693D287442F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CFDE2-0D59-9A31-B99B-3E398EBE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3313-466A-5DE2-7780-5FFEE2D7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642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52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339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1157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E4D91-8422-21AB-20F4-2EC6914C9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8B9B0-3706-12A3-128C-EA722649A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91993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2542-786F-7671-75FA-4EA1A05D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5BF25-5690-6594-6B4A-8201313E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712" y="1213702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D74E8-ED6B-69F2-A2E3-05A225DD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1224" y="5382478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D18EE-98A8-2E6F-C3CF-03263A72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804FC-3B33-FF5F-58D2-3A83F1DC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451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DFCD-1BB8-F918-6CD1-316C379D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E7E76-68A6-E4D4-C850-F6CA5D68B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DB61F-9F5D-4E61-3360-77C5302D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F2087-42F3-4101-24F2-83ED53C8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AD176-FE3E-3DCD-DA66-36ECE567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7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514C9-227E-BE40-9D9E-06B0F83C1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84AB0-890B-AEF7-94A7-C954A3BC2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32833-3DD0-0992-8BAA-F72F1A031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04493-6219-6253-6EE2-79FB2561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F61D2-4439-F59F-A7F9-E19C6362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A2F55-DDA4-DFDA-E6E9-0C3B8D8B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311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C543-74F0-A0FE-FB95-D9D375BB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98C11-7EA3-B92C-B724-1C04E5799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10DAF-4984-90EB-96FE-EE4DC4F68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750EC-9A14-CAD4-FBCF-FC61581B6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1BF71-A670-6D21-BC84-8340FDEFD1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ADACF-1F67-0649-1436-2AF40C58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90FC0C-C391-EB07-61CE-FF5188BE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65C6D-ED6C-0456-CAE2-262B1FB6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635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2501-28D6-1D42-AACD-EEB637A2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F4F31C-8D1A-6F0F-2BAB-3D1EDC7D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13C97-5A81-808B-9327-8D95E58B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0A072-990A-8B00-E137-793BDE94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4344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00BA0-D121-5F40-0AA7-BF29B4581C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8FBCA3-27F0-1B91-41E1-D47F2C35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E3984-0343-89A3-3D04-A21A4640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56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F102-EAE6-AAA3-44EB-DE5C02CD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0EA82-5C0B-A95F-C3C3-788118536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DC39E-DD64-AF22-CDE3-CADE30A3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34AEBF-6A36-4505-87F8-601924A1E1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0D7CC-DC43-D986-D402-D5C7805E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4B596-A61B-4953-3C66-6BDA62C9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9065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7CBCD-A794-5DCA-7DF7-CB58FBC4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C97FA-C0BE-FE60-8FE6-0632FED5B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46692-9785-C721-E06F-2AD5C71D2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5CBC0-8948-EE34-DA8C-5087AB35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B4B35-A6E1-7B6E-109D-6DED5786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6E999-0C01-8DBB-CDEF-E4D05B6C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12007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922C-5F42-4E40-7CF9-CAC5DBC80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65AA1-F379-7E32-62D4-213A9804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6450E-C910-1A6F-48BE-4388E98F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34088-48DD-A159-DEA2-F8AADFFEB5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0EDD5-4A0A-371F-C902-43CD663D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C5F94-275B-1C4E-D339-DE64546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2123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01DE-EA5B-CAF2-06BA-A936A45D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C3CC9-C7B2-F549-C7CB-96796BFEC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E6E15-0143-9F1C-5A8D-D0CFC151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C042E-8844-7C8E-1A85-A415EE8C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54434-8B34-F206-20E9-B9B9C351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214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5581FF-8B1B-6629-A002-BFE2E3EE3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0EE31-A1FF-42DD-27F3-463554B95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27401-65CB-44CC-3410-9984A2B0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20076-E7B5-4C77-BD41-3D2362E55602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28/10/2024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C8A23-4A12-73C4-E94A-F5A38E4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1C823-2D0C-40B4-FC4E-F1B0BFCE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EC825-DBEC-4B78-9EE8-F3A72E3961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92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B4F1-629E-9107-67E1-90FCA389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03592-606A-C3C7-29B1-FF6EF5B89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2CC58-0F17-33ED-894F-93B21E91F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B7E07-2AE1-E972-3633-120B9A9C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4FB76D-E687-40E2-808D-670732DC297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B2B4A-C706-6576-AE0F-050E42A0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A526-3BE3-B52F-84E4-32685D03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9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9E7A-BE8A-E170-A715-41E92DEB1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31BCE-41B4-FC4E-6E65-8A33381F0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93D1D-809F-4960-143B-CB3C1B478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14C01A-2020-CC91-7EE2-8E56EF9B3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9F3BE5-922B-17A2-DEBA-2F16DF7A7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13F54-6983-6B58-752D-EDB1486E9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41309-ACEC-4A62-B49F-1E9CC9F76A4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E87C8A-1801-530B-97B4-E4A8A2AD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7AC5B-C718-3452-C17E-FA404B2B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21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2656-64D6-03B6-431A-DB7DD2EF0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C3031-26C2-043C-90D3-CF07B3E7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E969B-DD82-4F3C-B60F-9B82CB37257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905D3-5C13-AE37-0B02-67F99E5A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B4448-CD73-E169-1012-9FCC11D1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289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3B8F3-87E9-9137-AB95-620B490E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A25340-7199-4AB3-A159-8187F6FCD1D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211F43-14E2-43F8-D695-F5AD0165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D9F40-D364-3A68-CBFC-DEC3F4D4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36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53DD-D2BE-261D-D16A-7615B4BF5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40102-AEA8-0819-C2FB-098ECD81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F296B-33AC-4B5A-B3F5-E900FB7E6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03583-7801-195B-6883-7C2B364D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0BA913-FA8F-4038-A0D9-309B870D645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3EB42-986B-21A7-FE26-C33F5939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DFE42-53DD-5739-5C92-D8944C2D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92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89DD-7F9C-EBE0-079C-D1E228123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49181-AF3F-1320-9715-5588791FC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75690-7869-AAE6-1EB9-EA7400FE9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9A7C8-EFD9-E993-318E-DCFDD170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25B8C5-D504-4B43-AC46-5D4E1AA280F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73583-D0F7-7565-5AE9-B044E2AF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85109-E042-2F33-7499-7A3B7EDA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21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383BAC-5413-E85E-4F2C-D17CA739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rtl/>
              </a:rPr>
              <a:t>انقر لتحرير نمط العنوان الرئيسي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C7A2F-2401-34E2-4D79-DEC365152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rtl/>
              </a:rPr>
              <a:t>انقر لتحرير أنماط النص الأساسي</a:t>
            </a:r>
          </a:p>
          <a:p>
            <a:pPr lvl="1"/>
            <a:r>
              <a:rPr lang="en-US">
                <a:rtl/>
              </a:rPr>
              <a:t>المستوى الثاني</a:t>
            </a:r>
          </a:p>
          <a:p>
            <a:pPr lvl="2"/>
            <a:r>
              <a:rPr lang="en-US">
                <a:rtl/>
              </a:rPr>
              <a:t>المستوى الثالث</a:t>
            </a:r>
          </a:p>
          <a:p>
            <a:pPr lvl="3"/>
            <a:r>
              <a:rPr lang="en-US">
                <a:rtl/>
              </a:rPr>
              <a:t>المستوى الرابع</a:t>
            </a:r>
          </a:p>
          <a:p>
            <a:pPr lvl="4"/>
            <a:r>
              <a:rPr lang="en-US">
                <a:rtl/>
              </a:rPr>
              <a:t>المستوى الخامس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16460-5AD7-8A05-8C2B-9A46493DA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530A1-1850-4FBD-90A1-98B6477527F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CB52-78B5-EA82-320B-19C5536B6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87268-17A5-B990-EB6C-A4FD997C7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9E0203-A09F-0842-9341-4BFD3867CF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96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rtl/>
              </a:rPr>
              <a:t>انقر لتحرير نمط العنوان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rtl/>
              </a:rPr>
              <a:t>انقر لتحرير أنماط النص الأساسي</a:t>
            </a:r>
          </a:p>
          <a:p>
            <a:pPr lvl="1"/>
            <a:r>
              <a:rPr lang="en-US">
                <a:rtl/>
              </a:rPr>
              <a:t>المستوى الثاني</a:t>
            </a:r>
          </a:p>
          <a:p>
            <a:pPr lvl="2"/>
            <a:r>
              <a:rPr lang="en-US">
                <a:rtl/>
              </a:rPr>
              <a:t>المستوى الثالث</a:t>
            </a:r>
          </a:p>
          <a:p>
            <a:pPr lvl="3"/>
            <a:r>
              <a:rPr lang="en-US">
                <a:rtl/>
              </a:rPr>
              <a:t>المستوى الرابع</a:t>
            </a:r>
          </a:p>
          <a:p>
            <a:pPr lvl="4"/>
            <a:r>
              <a:rPr lang="en-US">
                <a:rtl/>
              </a:rPr>
              <a:t>المستوى الخامس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20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609630" rtl="1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r" defTabSz="609630" rtl="1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r" defTabSz="609630" rtl="1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r" defTabSz="60963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r" defTabSz="609630" rtl="1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r" defTabSz="609630" rtl="1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r" defTabSz="609630" rtl="1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r" defTabSz="609630" rtl="1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r" defTabSz="609630" rtl="1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r" defTabSz="609630" rtl="1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r" defTabSz="609630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e 23">
            <a:extLst>
              <a:ext uri="{FF2B5EF4-FFF2-40B4-BE49-F238E27FC236}">
                <a16:creationId xmlns:a16="http://schemas.microsoft.com/office/drawing/2014/main" id="{4924E36B-DF3E-AEC9-D4EB-4E53BDCE5F92}"/>
              </a:ext>
            </a:extLst>
          </p:cNvPr>
          <p:cNvGrpSpPr>
            <a:grpSpLocks/>
          </p:cNvGrpSpPr>
          <p:nvPr userDrawn="1"/>
        </p:nvGrpSpPr>
        <p:grpSpPr>
          <a:xfrm>
            <a:off x="251688" y="5952157"/>
            <a:ext cx="3005185" cy="822979"/>
            <a:chOff x="251688" y="5952156"/>
            <a:chExt cx="3005185" cy="822979"/>
          </a:xfrm>
        </p:grpSpPr>
        <p:pic>
          <p:nvPicPr>
            <p:cNvPr id="7" name="Picture 10">
              <a:extLst>
                <a:ext uri="{FF2B5EF4-FFF2-40B4-BE49-F238E27FC236}">
                  <a16:creationId xmlns:a16="http://schemas.microsoft.com/office/drawing/2014/main" id="{3E93B365-1945-A9BF-AFC5-ED6C4B3EAE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89253" y="6094232"/>
              <a:ext cx="667620" cy="667620"/>
            </a:xfrm>
            <a:prstGeom prst="rect">
              <a:avLst/>
            </a:prstGeom>
          </p:spPr>
        </p:pic>
        <p:pic>
          <p:nvPicPr>
            <p:cNvPr id="8" name="Billede 7">
              <a:extLst>
                <a:ext uri="{FF2B5EF4-FFF2-40B4-BE49-F238E27FC236}">
                  <a16:creationId xmlns:a16="http://schemas.microsoft.com/office/drawing/2014/main" id="{AB3168F5-C9DE-B2FC-7E9C-B8C87C907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1688" y="6162275"/>
              <a:ext cx="1355335" cy="531193"/>
            </a:xfrm>
            <a:prstGeom prst="rect">
              <a:avLst/>
            </a:prstGeom>
          </p:spPr>
        </p:pic>
        <p:pic>
          <p:nvPicPr>
            <p:cNvPr id="14" name="Billede 13" descr="Et billede, der indeholder Grafik, Font/skrifttype, grafisk design, logo&#10;&#10;Automatisk genereret beskrivelse">
              <a:extLst>
                <a:ext uri="{FF2B5EF4-FFF2-40B4-BE49-F238E27FC236}">
                  <a16:creationId xmlns:a16="http://schemas.microsoft.com/office/drawing/2014/main" id="{9D0B9C9F-9BC6-BBE8-4358-94BE6A1A5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6817" y="6084275"/>
              <a:ext cx="894054" cy="690860"/>
            </a:xfrm>
            <a:prstGeom prst="rect">
              <a:avLst/>
            </a:prstGeom>
          </p:spPr>
        </p:pic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D88642CF-D248-5BC2-6DD7-9651DF99F8D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51688" y="5952156"/>
              <a:ext cx="7569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r>
                <a:rPr kumimoji="0" lang="da-DK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  <a:rtl/>
                </a:rPr>
                <a:t>تم التنفيذ بواسطة: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6AEFEBB8-3135-AD75-F8D4-1DCC1AC81E2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574161" y="5952156"/>
              <a:ext cx="51328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r>
                <a:rPr kumimoji="0" lang="da-DK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  <a:rtl/>
                </a:rPr>
                <a:t>ممول من: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71CF07F5-ACD6-F725-CC6F-78CC9EC902D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465365" y="5952156"/>
              <a:ext cx="7569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just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2" charset="0"/>
                  <a:ea typeface="+mn-ea"/>
                  <a:cs typeface="+mn-cs"/>
                  <a:rtl/>
                </a:rPr>
                <a:t>تم التنفيذ بواسطة:</a:t>
              </a:r>
            </a:p>
          </p:txBody>
        </p:sp>
      </p:grpSp>
      <p:pic>
        <p:nvPicPr>
          <p:cNvPr id="20" name="Billede 19" descr="Et billede, der indeholder Grafik, Font/skrifttype, grafisk design, logo&#10;&#10;Automatisk genereret beskrivelse">
            <a:extLst>
              <a:ext uri="{FF2B5EF4-FFF2-40B4-BE49-F238E27FC236}">
                <a16:creationId xmlns:a16="http://schemas.microsoft.com/office/drawing/2014/main" id="{7F687C58-DA1F-7FB6-30BA-9E0D35F8F3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980" y="324039"/>
            <a:ext cx="1435600" cy="37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51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hyperlink" Target="mailto:Keltoum.aitbelhaj@un.org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hyperlink" Target="mailto:Keltoum.aitbelhaj@un.org" TargetMode="External"/><Relationship Id="rId7" Type="http://schemas.openxmlformats.org/officeDocument/2006/relationships/image" Target="../media/image12.sv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6.png"/><Relationship Id="rId11" Type="http://schemas.openxmlformats.org/officeDocument/2006/relationships/image" Target="../media/image18.png"/><Relationship Id="rId5" Type="http://schemas.openxmlformats.org/officeDocument/2006/relationships/image" Target="../media/image10.sv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6.png"/><Relationship Id="rId1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1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797D21E-1A79-1CDC-4255-C20286EE0F8F}"/>
              </a:ext>
            </a:extLst>
          </p:cNvPr>
          <p:cNvSpPr txBox="1">
            <a:spLocks/>
          </p:cNvSpPr>
          <p:nvPr/>
        </p:nvSpPr>
        <p:spPr>
          <a:xfrm>
            <a:off x="1067175" y="1976024"/>
            <a:ext cx="7797428" cy="3747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53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ptos" panose="020B0004020202020204" pitchFamily="34" charset="0"/>
              <a:ea typeface="+mj-ea"/>
              <a:cs typeface="+mj-cs"/>
            </a:endParaRPr>
          </a:p>
        </p:txBody>
      </p:sp>
      <p:grpSp>
        <p:nvGrpSpPr>
          <p:cNvPr id="16" name="Gruppe 65">
            <a:extLst>
              <a:ext uri="{FF2B5EF4-FFF2-40B4-BE49-F238E27FC236}">
                <a16:creationId xmlns:a16="http://schemas.microsoft.com/office/drawing/2014/main" id="{B269B538-F68B-4DD5-27E5-74CC35BBD1C4}"/>
              </a:ext>
            </a:extLst>
          </p:cNvPr>
          <p:cNvGrpSpPr>
            <a:grpSpLocks/>
          </p:cNvGrpSpPr>
          <p:nvPr/>
        </p:nvGrpSpPr>
        <p:grpSpPr>
          <a:xfrm rot="6669359">
            <a:off x="7147251" y="3453507"/>
            <a:ext cx="6935092" cy="5274144"/>
            <a:chOff x="5465985" y="-736617"/>
            <a:chExt cx="8599375" cy="6806840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6AFBAA3C-DB60-7EA0-8102-070A6663F0D6}"/>
                </a:ext>
              </a:extLst>
            </p:cNvPr>
            <p:cNvSpPr>
              <a:spLocks/>
            </p:cNvSpPr>
            <p:nvPr/>
          </p:nvSpPr>
          <p:spPr>
            <a:xfrm>
              <a:off x="8692713" y="-506116"/>
              <a:ext cx="5372647" cy="5372648"/>
            </a:xfrm>
            <a:prstGeom prst="ellipse">
              <a:avLst/>
            </a:prstGeom>
            <a:solidFill>
              <a:srgbClr val="134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125FC6E-D555-4012-3A98-26EDFF44D952}"/>
                </a:ext>
              </a:extLst>
            </p:cNvPr>
            <p:cNvSpPr>
              <a:spLocks/>
            </p:cNvSpPr>
            <p:nvPr/>
          </p:nvSpPr>
          <p:spPr>
            <a:xfrm>
              <a:off x="6396583" y="697574"/>
              <a:ext cx="5372648" cy="5372649"/>
            </a:xfrm>
            <a:prstGeom prst="ellipse">
              <a:avLst/>
            </a:prstGeom>
            <a:solidFill>
              <a:srgbClr val="22B097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99C4796-1A17-B85E-1274-C28DA719C929}"/>
                </a:ext>
              </a:extLst>
            </p:cNvPr>
            <p:cNvSpPr>
              <a:spLocks/>
            </p:cNvSpPr>
            <p:nvPr/>
          </p:nvSpPr>
          <p:spPr>
            <a:xfrm>
              <a:off x="5465985" y="-736617"/>
              <a:ext cx="4016415" cy="4016415"/>
            </a:xfrm>
            <a:prstGeom prst="ellipse">
              <a:avLst/>
            </a:prstGeom>
            <a:solidFill>
              <a:srgbClr val="134267">
                <a:alpha val="70588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</p:grpSp>
      <p:sp>
        <p:nvSpPr>
          <p:cNvPr id="29" name="TextBox 17">
            <a:extLst>
              <a:ext uri="{FF2B5EF4-FFF2-40B4-BE49-F238E27FC236}">
                <a16:creationId xmlns:a16="http://schemas.microsoft.com/office/drawing/2014/main" id="{61D2C2A8-600A-B48F-56E6-95526C829D7D}"/>
              </a:ext>
            </a:extLst>
          </p:cNvPr>
          <p:cNvSpPr txBox="1"/>
          <p:nvPr/>
        </p:nvSpPr>
        <p:spPr>
          <a:xfrm>
            <a:off x="999772" y="6090576"/>
            <a:ext cx="5663317" cy="333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259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0" i="0" u="none" strike="noStrike" kern="1200" cap="none" spc="23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T Rounds Condensed Bold"/>
                <a:ea typeface="TT Rounds Condensed Bold"/>
                <a:cs typeface="TT Rounds Condensed Bold"/>
                <a:sym typeface="TT Rounds Condensed Bold"/>
                <a:rtl/>
              </a:rPr>
              <a:t>30-28  </a:t>
            </a:r>
            <a:r>
              <a:rPr kumimoji="0" lang="en-US" sz="2133" b="0" i="0" u="none" strike="noStrike" kern="1200" cap="none" spc="23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T Rounds Condensed Bold"/>
                <a:ea typeface="TT Rounds Condensed Bold"/>
                <a:cs typeface="TT Rounds Condensed Bold"/>
                <a:sym typeface="TT Rounds Condensed Bold"/>
                <a:rtl/>
              </a:rPr>
              <a:t>أكتوبر</a:t>
            </a:r>
            <a:r>
              <a:rPr kumimoji="0" lang="en-US" sz="2133" b="0" i="0" u="none" strike="noStrike" kern="1200" cap="none" spc="23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T Rounds Condensed Bold"/>
                <a:ea typeface="TT Rounds Condensed Bold"/>
                <a:cs typeface="TT Rounds Condensed Bold"/>
                <a:sym typeface="TT Rounds Condensed Bold"/>
                <a:rtl/>
              </a:rPr>
              <a:t> 2024</a:t>
            </a:r>
          </a:p>
        </p:txBody>
      </p:sp>
      <p:sp>
        <p:nvSpPr>
          <p:cNvPr id="31" name="TextBox 14">
            <a:extLst>
              <a:ext uri="{FF2B5EF4-FFF2-40B4-BE49-F238E27FC236}">
                <a16:creationId xmlns:a16="http://schemas.microsoft.com/office/drawing/2014/main" id="{FF1B03BA-E0CC-7BB7-B482-C34BE0810266}"/>
              </a:ext>
            </a:extLst>
          </p:cNvPr>
          <p:cNvSpPr txBox="1"/>
          <p:nvPr/>
        </p:nvSpPr>
        <p:spPr>
          <a:xfrm>
            <a:off x="3266497" y="3716458"/>
            <a:ext cx="5038594" cy="10137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3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33" normalizeH="0" baseline="0" noProof="0" dirty="0">
                <a:ln>
                  <a:noFill/>
                </a:ln>
                <a:solidFill>
                  <a:srgbClr val="0091C4"/>
                </a:solidFill>
                <a:effectLst/>
                <a:uLnTx/>
                <a:uFillTx/>
                <a:latin typeface="Traditional Arabic" panose="02020603050405020304" pitchFamily="18" charset="-78"/>
                <a:ea typeface="TT Rounds Condensed Bold"/>
                <a:cs typeface="Traditional Arabic" panose="02020603050405020304" pitchFamily="18" charset="-78"/>
                <a:sym typeface="TT Rounds Condensed Bold"/>
                <a:rtl/>
              </a:rPr>
              <a:t>تمرين على مؤشرات وأهداف</a:t>
            </a:r>
            <a:r>
              <a:rPr kumimoji="0" lang="en-GB" sz="3600" b="1" i="0" u="none" strike="noStrike" kern="1200" cap="none" spc="33" normalizeH="0" baseline="0" noProof="0" dirty="0">
                <a:ln>
                  <a:noFill/>
                </a:ln>
                <a:solidFill>
                  <a:srgbClr val="0091C4"/>
                </a:solidFill>
                <a:effectLst/>
                <a:uLnTx/>
                <a:uFillTx/>
                <a:latin typeface="Traditional Arabic" panose="02020603050405020304" pitchFamily="18" charset="-78"/>
                <a:ea typeface="TT Rounds Condensed Bold"/>
                <a:cs typeface="Traditional Arabic" panose="02020603050405020304" pitchFamily="18" charset="-78"/>
                <a:sym typeface="TT Rounds Condensed Bold"/>
                <a:rtl/>
              </a:rPr>
              <a:t>SMART</a:t>
            </a:r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FF1B03BA-E0CC-7BB7-B482-C34BE0810266}"/>
              </a:ext>
            </a:extLst>
          </p:cNvPr>
          <p:cNvSpPr txBox="1"/>
          <p:nvPr/>
        </p:nvSpPr>
        <p:spPr>
          <a:xfrm>
            <a:off x="2561444" y="1705751"/>
            <a:ext cx="6694273" cy="14234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ts val="3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ADE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  <a:sym typeface="TT Rounds Condensed Bold"/>
                <a:rtl/>
              </a:rPr>
              <a:t>ورشة عمل بناء القدرات لإعداد تقرير الشفافية الأول لمصر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ADE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  <a:sym typeface="TT Rounds Condensed Bold"/>
                <a:rtl/>
              </a:rPr>
              <a:t>BTR1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  <a:sym typeface="TT Rounds Condensed Bold"/>
              <a:rtl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  <a:sym typeface="TT Rounds Condensed Bold"/>
                <a:rtl/>
              </a:rPr>
              <a:t>تقرير 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  <a:sym typeface="TT Rounds Condensed Bold"/>
                <a:rtl/>
              </a:rPr>
              <a:t>الجرد الوطني لغازات الاحتباس الحراري، وتتبع التقدم المحرز في المساهمات المحددة وطنياً والدعم المطلوب 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  <a:sym typeface="TT Rounds Condensed Bold"/>
                <a:rtl/>
              </a:rPr>
              <a:t>والمُستلم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  <a:sym typeface="TT Rounds Condensed Bold"/>
              <a:rtl/>
            </a:endParaRPr>
          </a:p>
        </p:txBody>
      </p:sp>
      <p:pic>
        <p:nvPicPr>
          <p:cNvPr id="22" name="image3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35196" y="562939"/>
            <a:ext cx="2879549" cy="543248"/>
          </a:xfrm>
          <a:prstGeom prst="rect">
            <a:avLst/>
          </a:prstGeom>
        </p:spPr>
      </p:pic>
      <p:pic>
        <p:nvPicPr>
          <p:cNvPr id="23" name="image4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66503" y="525093"/>
            <a:ext cx="2363611" cy="581094"/>
          </a:xfrm>
          <a:prstGeom prst="rect">
            <a:avLst/>
          </a:prstGeom>
        </p:spPr>
      </p:pic>
      <p:pic>
        <p:nvPicPr>
          <p:cNvPr id="24" name="Picture 2" descr="UNEP – weADAPT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569" y="549493"/>
            <a:ext cx="1141015" cy="593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1299024983" descr="Logo&#10;&#10;Description automatically generated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2" r="22610"/>
          <a:stretch/>
        </p:blipFill>
        <p:spPr bwMode="auto">
          <a:xfrm>
            <a:off x="5785794" y="531237"/>
            <a:ext cx="735321" cy="6788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181" y="32847"/>
            <a:ext cx="1278819" cy="1394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1" descr="الفرع الإقليمى لجهاز شئون البيئة Red Sea Regional Branch - EEAA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107" y="223625"/>
            <a:ext cx="838949" cy="965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Image de recherche visuelle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4" y="280924"/>
            <a:ext cx="1322917" cy="94615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15">
            <a:extLst>
              <a:ext uri="{FF2B5EF4-FFF2-40B4-BE49-F238E27FC236}">
                <a16:creationId xmlns:a16="http://schemas.microsoft.com/office/drawing/2014/main" id="{9434240D-573E-73D2-A0CA-3905CCED04A1}"/>
              </a:ext>
            </a:extLst>
          </p:cNvPr>
          <p:cNvSpPr txBox="1"/>
          <p:nvPr/>
        </p:nvSpPr>
        <p:spPr>
          <a:xfrm>
            <a:off x="338314" y="5285817"/>
            <a:ext cx="2223130" cy="11950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كلثوم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آيت بلحاج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rtl/>
              </a:rPr>
              <a:t>المنسقة الإقليمية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لمنطقة الشرق الأوسط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وشمال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أفريقيا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rtl/>
              </a:rPr>
              <a:t>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CBIT-GSP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UNEP-CCC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0"/>
                <a:rtl/>
              </a:rPr>
              <a:t>Keltoum.aitbelhaj@un.org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8" normalizeH="0" baseline="0" noProof="0" dirty="0">
              <a:ln>
                <a:noFill/>
              </a:ln>
              <a:solidFill>
                <a:srgbClr val="00455A"/>
              </a:solidFill>
              <a:effectLst/>
              <a:uLnTx/>
              <a:uFillTx/>
              <a:latin typeface="TT Rounds Condensed"/>
              <a:ea typeface="TT Rounds Condensed"/>
              <a:cs typeface="TT Rounds Condensed"/>
              <a:sym typeface="TT Rounds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5278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744200" cy="1325563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الخطوة ٣:  تحديد نوع المؤشر المناسب لتتبع الهدف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0913" y="1752600"/>
            <a:ext cx="10171707" cy="4351338"/>
          </a:xfrm>
        </p:spPr>
        <p:txBody>
          <a:bodyPr>
            <a:noAutofit/>
          </a:bodyPr>
          <a:lstStyle/>
          <a:p>
            <a:pPr marL="457223" lvl="1" indent="0">
              <a:spcAft>
                <a:spcPts val="800"/>
              </a:spcAft>
              <a:buNone/>
            </a:pPr>
            <a:r>
              <a:rPr lang="en-GB" sz="2667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لكل هدف:</a:t>
            </a:r>
          </a:p>
          <a:p>
            <a:pPr marL="457223" lvl="1" indent="0">
              <a:spcAft>
                <a:spcPts val="800"/>
              </a:spcAft>
              <a:buNone/>
            </a:pPr>
            <a:r>
              <a:rPr lang="en-US" sz="2667" dirty="0">
                <a:solidFill>
                  <a:schemeClr val="accent4">
                    <a:lumMod val="75000"/>
                  </a:schemeClr>
                </a:solidFill>
                <a:rtl/>
              </a:rPr>
              <a:t>ما يجب القيام به: </a:t>
            </a:r>
            <a:r>
              <a:rPr lang="en-GB" sz="2667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تحديد</a:t>
            </a:r>
            <a:r>
              <a:rPr lang="en-GB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sz="26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المؤشرات</a:t>
            </a:r>
            <a:r>
              <a:rPr lang="en-GB" sz="26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sz="26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التي</a:t>
            </a:r>
            <a:r>
              <a:rPr lang="en-GB" sz="26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يجب إستخدامها لتعقب </a:t>
            </a:r>
            <a:r>
              <a:rPr lang="en-GB" sz="2667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الهدف</a:t>
            </a:r>
            <a:endParaRPr lang="en-GB" sz="2667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المؤشر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:................................................................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القطاع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الوحدة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...................................................................</a:t>
            </a:r>
          </a:p>
          <a:p>
            <a:pPr lvl="1">
              <a:spcAft>
                <a:spcPts val="800"/>
              </a:spcAft>
            </a:pP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لنقطة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المرجعية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................................................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lvl="1"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سنة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المرجعية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:...............................................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457223" lvl="1" indent="0">
              <a:spcAft>
                <a:spcPts val="800"/>
              </a:spcAft>
              <a:buNone/>
            </a:pPr>
            <a:r>
              <a:rPr lang="en-GB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هل هناك حاجة إلى بيانات إضافية لتقييم</a:t>
            </a:r>
            <a:r>
              <a:rPr lang="en-GB" sz="26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sz="26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المؤشر</a:t>
            </a:r>
            <a:r>
              <a:rPr lang="en-GB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؟:</a:t>
            </a:r>
            <a:endParaRPr lang="ar-SA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457223" lvl="1" indent="0">
              <a:spcAft>
                <a:spcPts val="800"/>
              </a:spcAft>
              <a:buNone/>
            </a:pPr>
            <a:r>
              <a:rPr lang="en-GB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بيانات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إضافية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مطلوبة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 .................................................................</a:t>
            </a:r>
          </a:p>
          <a:p>
            <a:pPr lvl="1">
              <a:spcAft>
                <a:spcPts val="800"/>
              </a:spcAft>
            </a:pP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الوحدة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:...................................................................................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02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30109"/>
            <a:ext cx="10744200" cy="1325563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الخطوة٤:  تحديد البيانات ومنهجية جمع معطيات المؤشر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C236BEC-A4EF-D7FF-63E1-DC0E099870B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83848" y="2494347"/>
          <a:ext cx="9841974" cy="4049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8598">
                  <a:extLst>
                    <a:ext uri="{9D8B030D-6E8A-4147-A177-3AD203B41FA5}">
                      <a16:colId xmlns:a16="http://schemas.microsoft.com/office/drawing/2014/main" val="1179267304"/>
                    </a:ext>
                  </a:extLst>
                </a:gridCol>
                <a:gridCol w="3563376">
                  <a:extLst>
                    <a:ext uri="{9D8B030D-6E8A-4147-A177-3AD203B41FA5}">
                      <a16:colId xmlns:a16="http://schemas.microsoft.com/office/drawing/2014/main" val="4232190173"/>
                    </a:ext>
                  </a:extLst>
                </a:gridCol>
              </a:tblGrid>
              <a:tr h="551928"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rtl/>
                        </a:rPr>
                        <a:t>تعليقات</a:t>
                      </a:r>
                      <a:r>
                        <a:rPr lang="en-US" sz="2100" dirty="0" smtClean="0">
                          <a:rtl/>
                        </a:rPr>
                        <a:t>/</a:t>
                      </a:r>
                      <a:r>
                        <a:rPr lang="en-US" sz="2100" dirty="0" err="1" smtClean="0">
                          <a:rtl/>
                        </a:rPr>
                        <a:t>إجابات</a:t>
                      </a:r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rtl/>
                        </a:rPr>
                        <a:t>أسئلة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43955"/>
                  </a:ext>
                </a:extLst>
              </a:tr>
              <a:tr h="737669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المعلومات المطلوبة للمؤشرات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06373"/>
                  </a:ext>
                </a:extLst>
              </a:tr>
              <a:tr h="551928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أين يمكنني العثور على هذه المعلومات؟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95823"/>
                  </a:ext>
                </a:extLst>
              </a:tr>
              <a:tr h="551928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معلومات </a:t>
                      </a:r>
                      <a:r>
                        <a:rPr lang="en-US" sz="2100" dirty="0" err="1">
                          <a:rtl/>
                        </a:rPr>
                        <a:t>السنة</a:t>
                      </a:r>
                      <a:r>
                        <a:rPr lang="en-US" sz="2100" dirty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المتوفرة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512812"/>
                  </a:ext>
                </a:extLst>
              </a:tr>
              <a:tr h="551928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ما </a:t>
                      </a:r>
                      <a:r>
                        <a:rPr lang="en-US" sz="2100" dirty="0" smtClean="0">
                          <a:rtl/>
                        </a:rPr>
                        <a:t>هي </a:t>
                      </a:r>
                      <a:r>
                        <a:rPr lang="en-US" sz="2100" dirty="0">
                          <a:rtl/>
                        </a:rPr>
                        <a:t>جودة البيانات؟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78684"/>
                  </a:ext>
                </a:extLst>
              </a:tr>
              <a:tr h="551928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هل المعلومات متوفرة بالفعل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06031"/>
                  </a:ext>
                </a:extLst>
              </a:tr>
              <a:tr h="551928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هل الحساب ضروري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85518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E36179-6BE8-B93C-83BC-DC4E9BA66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19" y="1800952"/>
            <a:ext cx="10515600" cy="52757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rtl/>
              </a:rPr>
              <a:t>ما يجب القيام به: </a:t>
            </a:r>
            <a:r>
              <a:rPr lang="en-US" sz="2400" dirty="0">
                <a:rtl/>
              </a:rPr>
              <a:t>تحديد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rtl/>
              </a:rPr>
              <a:t>البيانات والمنهجية </a:t>
            </a:r>
            <a:r>
              <a:rPr lang="en-US" sz="2400" dirty="0">
                <a:rtl/>
              </a:rPr>
              <a:t>المطلوبة</a:t>
            </a:r>
            <a:endParaRPr lang="en-GB" sz="2400" dirty="0"/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1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744200" cy="1325563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الخطوة٥ : التجميع والإبلاغ والتوثيق والأرشفة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93CFE7EA-9696-C231-3363-12B3BF9F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19" y="1800952"/>
            <a:ext cx="10515600" cy="527578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rtl/>
              </a:rPr>
              <a:t>ما يجب القيام به: </a:t>
            </a:r>
            <a:r>
              <a:rPr lang="en-US" sz="2800" dirty="0">
                <a:rtl/>
              </a:rPr>
              <a:t>تحديد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rtl/>
              </a:rPr>
              <a:t>فجوات البيانات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1D13F22-5F81-29CF-05A5-ECC99C3CFCF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0465" y="2311400"/>
          <a:ext cx="10680335" cy="462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323">
                  <a:extLst>
                    <a:ext uri="{9D8B030D-6E8A-4147-A177-3AD203B41FA5}">
                      <a16:colId xmlns:a16="http://schemas.microsoft.com/office/drawing/2014/main" val="1474433648"/>
                    </a:ext>
                  </a:extLst>
                </a:gridCol>
                <a:gridCol w="880812">
                  <a:extLst>
                    <a:ext uri="{9D8B030D-6E8A-4147-A177-3AD203B41FA5}">
                      <a16:colId xmlns:a16="http://schemas.microsoft.com/office/drawing/2014/main" val="1179267304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3504757394"/>
                    </a:ext>
                  </a:extLst>
                </a:gridCol>
                <a:gridCol w="2679700">
                  <a:extLst>
                    <a:ext uri="{9D8B030D-6E8A-4147-A177-3AD203B41FA5}">
                      <a16:colId xmlns:a16="http://schemas.microsoft.com/office/drawing/2014/main" val="4232190173"/>
                    </a:ext>
                  </a:extLst>
                </a:gridCol>
              </a:tblGrid>
              <a:tr h="9084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 smtClean="0">
                          <a:rtl/>
                        </a:rPr>
                        <a:t>ما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يجب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الإبلاغ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عنه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في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تقرير</a:t>
                      </a:r>
                      <a:r>
                        <a:rPr lang="fr-FR" sz="2100" dirty="0" smtClean="0">
                          <a:rtl/>
                        </a:rPr>
                        <a:t>BTR</a:t>
                      </a:r>
                      <a:endParaRPr lang="en-GB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rtl/>
                        </a:defRPr>
                      </a:pPr>
                      <a:r>
                        <a:rPr lang="en-US" sz="2100" dirty="0">
                          <a:rtl/>
                        </a:rPr>
                        <a:t>كيفية التغلب </a:t>
                      </a:r>
                      <a:r>
                        <a:rPr lang="en-US" sz="2100" dirty="0" err="1">
                          <a:rtl/>
                        </a:rPr>
                        <a:t>على</a:t>
                      </a:r>
                      <a:r>
                        <a:rPr lang="en-US" sz="2100" dirty="0">
                          <a:rtl/>
                        </a:rPr>
                        <a:t> 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الفجوة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endParaRPr lang="en-GB" sz="2100" dirty="0"/>
                    </a:p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 smtClean="0">
                          <a:rtl/>
                        </a:rPr>
                        <a:t>نوع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فجوة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البيانات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43955"/>
                  </a:ext>
                </a:extLst>
              </a:tr>
              <a:tr h="66825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>
                          <a:rtl/>
                        </a:rPr>
                        <a:t>بيانات</a:t>
                      </a:r>
                      <a:r>
                        <a:rPr lang="en-US" sz="2100" dirty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غير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>
                          <a:rtl/>
                        </a:rPr>
                        <a:t>متوفرة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06373"/>
                  </a:ext>
                </a:extLst>
              </a:tr>
              <a:tr h="635908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>
                          <a:rtl/>
                        </a:rPr>
                        <a:t>بيانات</a:t>
                      </a:r>
                      <a:r>
                        <a:rPr lang="en-US" sz="2100" dirty="0">
                          <a:rtl/>
                        </a:rPr>
                        <a:t> </a:t>
                      </a:r>
                      <a:r>
                        <a:rPr lang="en-US" sz="2100" dirty="0" err="1" smtClean="0">
                          <a:rtl/>
                        </a:rPr>
                        <a:t>غير</a:t>
                      </a:r>
                      <a:r>
                        <a:rPr lang="en-US" sz="2100" dirty="0" smtClean="0">
                          <a:rtl/>
                        </a:rPr>
                        <a:t> </a:t>
                      </a:r>
                      <a:r>
                        <a:rPr lang="en-US" sz="2100" dirty="0">
                          <a:rtl/>
                        </a:rPr>
                        <a:t>متوفرة جزئيا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95823"/>
                  </a:ext>
                </a:extLst>
              </a:tr>
              <a:tr h="55953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لم يتم بدء تجميع البيانات بعد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512812"/>
                  </a:ext>
                </a:extLst>
              </a:tr>
              <a:tr h="442993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تم تحديد فجوات بيانات أخرى: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78684"/>
                  </a:ext>
                </a:extLst>
              </a:tr>
              <a:tr h="559534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-</a:t>
                      </a:r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06031"/>
                  </a:ext>
                </a:extLst>
              </a:tr>
              <a:tr h="559534">
                <a:tc>
                  <a:txBody>
                    <a:bodyPr/>
                    <a:lstStyle/>
                    <a:p>
                      <a:r>
                        <a:rPr lang="en-US" sz="2100" dirty="0">
                          <a:rtl/>
                        </a:rPr>
                        <a:t>-</a:t>
                      </a:r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85518"/>
                  </a:ext>
                </a:extLst>
              </a:tr>
            </a:tbl>
          </a:graphicData>
        </a:graphic>
      </p:graphicFrame>
      <p:pic>
        <p:nvPicPr>
          <p:cNvPr id="6" name="Picture 5" descr="A check mark in a box&#10;&#10;Description automatically generated">
            <a:extLst>
              <a:ext uri="{FF2B5EF4-FFF2-40B4-BE49-F238E27FC236}">
                <a16:creationId xmlns:a16="http://schemas.microsoft.com/office/drawing/2014/main" id="{39C0CAA9-3018-73FE-4775-2D2DA70D0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592" y="2492263"/>
            <a:ext cx="451909" cy="451909"/>
          </a:xfrm>
          <a:prstGeom prst="rect">
            <a:avLst/>
          </a:prstGeom>
        </p:spPr>
      </p:pic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4" name="image3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45600" y="6284544"/>
            <a:ext cx="1379032" cy="463073"/>
          </a:xfrm>
          <a:prstGeom prst="rect">
            <a:avLst/>
          </a:prstGeom>
        </p:spPr>
      </p:pic>
      <p:pic>
        <p:nvPicPr>
          <p:cNvPr id="25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25450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1" descr="الفرع الإقليمى لجهاز شئون البيئة Red Sea Regional Branch - EEAA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82451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Image de recherche visuelle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25286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0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797D21E-1A79-1CDC-4255-C20286EE0F8F}"/>
              </a:ext>
            </a:extLst>
          </p:cNvPr>
          <p:cNvSpPr txBox="1">
            <a:spLocks/>
          </p:cNvSpPr>
          <p:nvPr/>
        </p:nvSpPr>
        <p:spPr>
          <a:xfrm>
            <a:off x="1067174" y="1976022"/>
            <a:ext cx="7797428" cy="3747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4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ptos" panose="020B0004020202020204" pitchFamily="34" charset="0"/>
              <a:ea typeface="+mj-ea"/>
              <a:cs typeface="+mj-cs"/>
            </a:endParaRP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28F732CF-14B2-7A1D-D171-5CBD974172EA}"/>
              </a:ext>
            </a:extLst>
          </p:cNvPr>
          <p:cNvSpPr txBox="1"/>
          <p:nvPr/>
        </p:nvSpPr>
        <p:spPr>
          <a:xfrm>
            <a:off x="694593" y="2599981"/>
            <a:ext cx="7493432" cy="646332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400">
                <a:solidFill>
                  <a:srgbClr val="22B097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867" b="0" i="0" u="none" strike="noStrike" kern="1200" cap="none" spc="0" normalizeH="0" baseline="0" noProof="0" dirty="0">
                <a:ln>
                  <a:noFill/>
                </a:ln>
                <a:solidFill>
                  <a:srgbClr val="22B097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  <a:rtl/>
              </a:rPr>
              <a:t>شكرا لكم على انتباهكم!</a:t>
            </a:r>
          </a:p>
        </p:txBody>
      </p:sp>
      <p:sp>
        <p:nvSpPr>
          <p:cNvPr id="2" name="Tekstfelt 70">
            <a:extLst>
              <a:ext uri="{FF2B5EF4-FFF2-40B4-BE49-F238E27FC236}">
                <a16:creationId xmlns:a16="http://schemas.microsoft.com/office/drawing/2014/main" id="{39B80DF6-4035-08E3-0494-4377AF3FDA5E}"/>
              </a:ext>
            </a:extLst>
          </p:cNvPr>
          <p:cNvSpPr txBox="1"/>
          <p:nvPr/>
        </p:nvSpPr>
        <p:spPr>
          <a:xfrm>
            <a:off x="2416383" y="5400239"/>
            <a:ext cx="5256664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100000"/>
              </a:lnSpc>
              <a:spcBef>
                <a:spcPts val="0"/>
              </a:spcBef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كلثوم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آيت بلحاج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المنسق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rtl/>
              </a:rPr>
              <a:t>ة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الإقليمي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rtl/>
              </a:rPr>
              <a:t>ة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 لمنطقة الشرق الأوسط وشمال أفريقيا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rPr>
              <a:t>UNEP-CCC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  <a:rtl/>
              </a:rPr>
              <a:t>Keltoum.aitbelhaj@un.org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564B7163-F703-6A34-EDF2-C8529EADF74E}"/>
              </a:ext>
            </a:extLst>
          </p:cNvPr>
          <p:cNvSpPr/>
          <p:nvPr/>
        </p:nvSpPr>
        <p:spPr>
          <a:xfrm>
            <a:off x="-203200" y="-120653"/>
            <a:ext cx="6299200" cy="1860553"/>
          </a:xfrm>
          <a:custGeom>
            <a:avLst/>
            <a:gdLst/>
            <a:ahLst/>
            <a:cxnLst/>
            <a:rect l="l" t="t" r="r" b="b"/>
            <a:pathLst>
              <a:path w="9448800" h="2790830">
                <a:moveTo>
                  <a:pt x="0" y="0"/>
                </a:moveTo>
                <a:lnTo>
                  <a:pt x="9448800" y="0"/>
                </a:lnTo>
                <a:lnTo>
                  <a:pt x="9448800" y="2790830"/>
                </a:lnTo>
                <a:lnTo>
                  <a:pt x="0" y="27908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KE" sz="9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CE0DD28F-2E7C-C08C-F9E0-F713BC566BAF}"/>
              </a:ext>
            </a:extLst>
          </p:cNvPr>
          <p:cNvSpPr/>
          <p:nvPr/>
        </p:nvSpPr>
        <p:spPr>
          <a:xfrm>
            <a:off x="3599395" y="5119330"/>
            <a:ext cx="8796412" cy="1860553"/>
          </a:xfrm>
          <a:custGeom>
            <a:avLst/>
            <a:gdLst/>
            <a:ahLst/>
            <a:cxnLst/>
            <a:rect l="l" t="t" r="r" b="b"/>
            <a:pathLst>
              <a:path w="13194617" h="2790829">
                <a:moveTo>
                  <a:pt x="0" y="0"/>
                </a:moveTo>
                <a:lnTo>
                  <a:pt x="13194617" y="0"/>
                </a:lnTo>
                <a:lnTo>
                  <a:pt x="13194617" y="2790830"/>
                </a:lnTo>
                <a:lnTo>
                  <a:pt x="0" y="279083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rtl/>
              </a:defRPr>
            </a:pPr>
            <a:endParaRPr kumimoji="0" lang="en-K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rtl/>
            </a:endParaRPr>
          </a:p>
        </p:txBody>
      </p:sp>
      <p:pic>
        <p:nvPicPr>
          <p:cNvPr id="20" name="image3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49189" y="747337"/>
            <a:ext cx="2326675" cy="575496"/>
          </a:xfrm>
          <a:prstGeom prst="rect">
            <a:avLst/>
          </a:prstGeom>
        </p:spPr>
      </p:pic>
      <p:pic>
        <p:nvPicPr>
          <p:cNvPr id="21" name="image4.pn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480114" y="738620"/>
            <a:ext cx="1909798" cy="615588"/>
          </a:xfrm>
          <a:prstGeom prst="rect">
            <a:avLst/>
          </a:prstGeom>
        </p:spPr>
      </p:pic>
      <p:pic>
        <p:nvPicPr>
          <p:cNvPr id="22" name="Picture 2" descr="UNEP – weADAPT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117" y="720324"/>
            <a:ext cx="921941" cy="628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1299024983" descr="Logo&#10;&#10;Description automatically generated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2" r="22610"/>
          <a:stretch/>
        </p:blipFill>
        <p:spPr bwMode="auto">
          <a:xfrm>
            <a:off x="6971921" y="675505"/>
            <a:ext cx="594139" cy="7191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348394"/>
            <a:ext cx="1033286" cy="1477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1" descr="الفرع الإقليمى لجهاز شئون البيئة Red Sea Regional Branch - EEAA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45" y="554209"/>
            <a:ext cx="677871" cy="1022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Image de recherche visuelle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16" y="592339"/>
            <a:ext cx="1068917" cy="10023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" name="Gruppe 65">
            <a:extLst>
              <a:ext uri="{FF2B5EF4-FFF2-40B4-BE49-F238E27FC236}">
                <a16:creationId xmlns:a16="http://schemas.microsoft.com/office/drawing/2014/main" id="{B269B538-F68B-4DD5-27E5-74CC35BBD1C4}"/>
              </a:ext>
            </a:extLst>
          </p:cNvPr>
          <p:cNvGrpSpPr>
            <a:grpSpLocks/>
          </p:cNvGrpSpPr>
          <p:nvPr/>
        </p:nvGrpSpPr>
        <p:grpSpPr>
          <a:xfrm rot="6669359">
            <a:off x="7147251" y="3453507"/>
            <a:ext cx="6935092" cy="5274144"/>
            <a:chOff x="5465985" y="-736617"/>
            <a:chExt cx="8599375" cy="6806840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6AFBAA3C-DB60-7EA0-8102-070A6663F0D6}"/>
                </a:ext>
              </a:extLst>
            </p:cNvPr>
            <p:cNvSpPr>
              <a:spLocks/>
            </p:cNvSpPr>
            <p:nvPr/>
          </p:nvSpPr>
          <p:spPr>
            <a:xfrm>
              <a:off x="8692713" y="-506116"/>
              <a:ext cx="5372647" cy="5372648"/>
            </a:xfrm>
            <a:prstGeom prst="ellipse">
              <a:avLst/>
            </a:prstGeom>
            <a:solidFill>
              <a:srgbClr val="134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2125FC6E-D555-4012-3A98-26EDFF44D952}"/>
                </a:ext>
              </a:extLst>
            </p:cNvPr>
            <p:cNvSpPr>
              <a:spLocks/>
            </p:cNvSpPr>
            <p:nvPr/>
          </p:nvSpPr>
          <p:spPr>
            <a:xfrm>
              <a:off x="6396583" y="697574"/>
              <a:ext cx="5372648" cy="5372649"/>
            </a:xfrm>
            <a:prstGeom prst="ellipse">
              <a:avLst/>
            </a:prstGeom>
            <a:solidFill>
              <a:srgbClr val="22B097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B99C4796-1A17-B85E-1274-C28DA719C929}"/>
                </a:ext>
              </a:extLst>
            </p:cNvPr>
            <p:cNvSpPr>
              <a:spLocks/>
            </p:cNvSpPr>
            <p:nvPr/>
          </p:nvSpPr>
          <p:spPr>
            <a:xfrm>
              <a:off x="5465985" y="-736617"/>
              <a:ext cx="4016415" cy="4016415"/>
            </a:xfrm>
            <a:prstGeom prst="ellipse">
              <a:avLst/>
            </a:prstGeom>
            <a:solidFill>
              <a:srgbClr val="134267">
                <a:alpha val="70588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53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rtl/>
                </a:defRPr>
              </a:pPr>
              <a:endPara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rt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4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744200" cy="1325563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z="3600" b="1" dirty="0">
                <a:solidFill>
                  <a:srgbClr val="25B199"/>
                </a:solidFill>
                <a:latin typeface="+mn-lt"/>
                <a:rtl/>
              </a:rPr>
              <a:t>تحديد </a:t>
            </a:r>
            <a:r>
              <a:rPr lang="en-US" sz="3600" b="1" dirty="0" err="1">
                <a:solidFill>
                  <a:srgbClr val="25B199"/>
                </a:solidFill>
                <a:latin typeface="+mn-lt"/>
                <a:rtl/>
              </a:rPr>
              <a:t>وتجميع</a:t>
            </a:r>
            <a:r>
              <a:rPr lang="en-US" sz="3600" b="1" dirty="0">
                <a:solidFill>
                  <a:srgbClr val="25B199"/>
                </a:solidFill>
                <a:latin typeface="+mn-lt"/>
                <a:rtl/>
              </a:rPr>
              <a:t> </a:t>
            </a:r>
            <a:r>
              <a:rPr lang="en-US" sz="3600" b="1" dirty="0" err="1">
                <a:solidFill>
                  <a:srgbClr val="25B199"/>
                </a:solidFill>
                <a:latin typeface="+mn-lt"/>
                <a:rtl/>
              </a:rPr>
              <a:t>مؤشرات</a:t>
            </a:r>
            <a:r>
              <a:rPr lang="en-US" sz="3600" b="1" dirty="0">
                <a:solidFill>
                  <a:srgbClr val="25B199"/>
                </a:solidFill>
                <a:latin typeface="+mn-lt"/>
                <a:rtl/>
              </a:rPr>
              <a:t>- </a:t>
            </a:r>
            <a:r>
              <a:rPr lang="en-US" sz="3600" b="1" dirty="0">
                <a:solidFill>
                  <a:srgbClr val="25B199"/>
                </a:solidFill>
                <a:rtl/>
              </a:rPr>
              <a:t>NDC </a:t>
            </a:r>
            <a:r>
              <a:rPr lang="en-US" b="1" dirty="0" err="1" smtClean="0">
                <a:solidFill>
                  <a:srgbClr val="25B199"/>
                </a:solidFill>
                <a:rtl/>
              </a:rPr>
              <a:t>نهج</a:t>
            </a:r>
            <a:r>
              <a:rPr lang="en-US" b="1" dirty="0" smtClean="0">
                <a:solidFill>
                  <a:srgbClr val="25B199"/>
                </a:solidFill>
                <a:rtl/>
              </a:rPr>
              <a:t> </a:t>
            </a:r>
            <a:r>
              <a:rPr lang="en-US" b="1" dirty="0" err="1">
                <a:solidFill>
                  <a:srgbClr val="25B199"/>
                </a:solidFill>
                <a:rtl/>
              </a:rPr>
              <a:t>تدريجي</a:t>
            </a:r>
            <a:r>
              <a:rPr lang="en-US" b="1" dirty="0">
                <a:solidFill>
                  <a:srgbClr val="25B199"/>
                </a:solidFill>
                <a:rtl/>
              </a:rPr>
              <a:t> 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DCC1D48-C7C6-F680-7361-899305969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951" y="1733481"/>
            <a:ext cx="4975111" cy="4414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1867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الخطوة 1: تحديد وتقييم أهداف المساهمة المحددة على الصعيد الوطني</a:t>
            </a:r>
            <a:r>
              <a:rPr lang="fr-FR" sz="1867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</a:p>
          <a:p>
            <a:pPr marL="0" indent="0">
              <a:buNone/>
            </a:pPr>
            <a:r>
              <a:rPr lang="ar-SA" sz="18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ما ينبغي القيام به: تحديد أهداف التخفيف والتكيف في المساهمة المحددة على الصعيد الوطني . سرد الأهداف في تنسيق جدولي مع التفاصيل الخاصة بها</a:t>
            </a:r>
            <a:endParaRPr lang="ar-SA" sz="1867" b="1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0" indent="0">
              <a:buNone/>
            </a:pPr>
            <a:r>
              <a:rPr lang="ar-SA" sz="1867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الخطوة 2: جعل الأهداف ذكية</a:t>
            </a:r>
            <a:endParaRPr lang="fr-FR" sz="1867" b="1" dirty="0">
              <a:solidFill>
                <a:schemeClr val="accent2"/>
              </a:solidFill>
              <a:latin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0" indent="0">
              <a:buNone/>
            </a:pPr>
            <a:r>
              <a:rPr lang="ar-SA" sz="18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ما يجب القيام به: توضيح النطاق والوحدات والمستويات المرجعية/مستويات خط الأساس. إشراك الجهات المعنية المسؤولة عن تنفيذ التدابير</a:t>
            </a:r>
            <a:endParaRPr lang="en-GB" sz="18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0" indent="0">
              <a:buNone/>
            </a:pPr>
            <a:r>
              <a:rPr lang="ar-SA" sz="1867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الخطوة 3: تحديد نوع المؤشر المناسب لتتبع الهدف</a:t>
            </a:r>
            <a:endParaRPr lang="fr-FR" sz="1867" b="1" dirty="0">
              <a:solidFill>
                <a:schemeClr val="accent2"/>
              </a:solidFill>
              <a:latin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0" indent="0">
              <a:buNone/>
            </a:pPr>
            <a:r>
              <a:rPr lang="ar-SA" sz="18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ما ينبغي القيام به: تحديد مؤشرات للأهداف الكمية والنوعية. المؤشرات المرحلية المتصلة بالتنفيذ المفيدة على الصعيد الوطني. وقد لا تدرج الأطراف هذه المعلومات في تقاريرها عن الشفافية التي تقدمها كل سنتين</a:t>
            </a:r>
            <a:endParaRPr lang="en-GB" sz="1867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74F5A0-ED39-840F-10D3-16401356ED5E}"/>
              </a:ext>
            </a:extLst>
          </p:cNvPr>
          <p:cNvSpPr txBox="1">
            <a:spLocks/>
          </p:cNvSpPr>
          <p:nvPr/>
        </p:nvSpPr>
        <p:spPr>
          <a:xfrm>
            <a:off x="844551" y="2014558"/>
            <a:ext cx="5198257" cy="436592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  <a:rtl/>
              </a:rPr>
              <a:t>الخطوة 4: تحديد البيانات والمنهجية المطلوبة</a:t>
            </a:r>
            <a:endParaRPr kumimoji="0" lang="fr-FR" sz="1867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  <a:rtl/>
            </a:endParaRPr>
          </a:p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تحديد البيانات والمنهجية. تحديد المعلومات المطلوبة ومدى توافرها ونوعيتها. التحقق من ضرورة إجراء تعديلات على النطاق أو الوحدات. تحديد ما إذا كانت هناك حاجة إلى العمليات الحسابية وما</a:t>
            </a:r>
            <a:endParaRPr kumimoji="0" lang="fr-FR" sz="18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 المنهجيات التي يجب </a:t>
            </a:r>
            <a:r>
              <a:rPr kumimoji="0" lang="ar-SA" sz="1867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إستخدامها</a:t>
            </a:r>
            <a:endParaRPr kumimoji="0" lang="fr-FR" sz="18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  <a:rtl/>
              </a:rPr>
              <a:t>الخطوة 5: التجميع والإبلاغ والتوثيق والأرشفة</a:t>
            </a:r>
          </a:p>
          <a:p>
            <a:pPr marL="0" marR="0" lvl="0" indent="0" algn="r" defTabSz="609630" rtl="1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التجميع والإبلاغ. تقييم تكامل جمع البيانات مع الإجراءات القائمة. خطط لتحسينات طويلة الأجل لجودة البيانات </a:t>
            </a:r>
            <a:r>
              <a:rPr kumimoji="0" lang="ar-SA" sz="1867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وتوفرها</a:t>
            </a:r>
            <a:r>
              <a:rPr kumimoji="0" lang="ar-SA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r" defTabSz="609630" rtl="1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18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توثيق جميع المعلومات ذات الصلة من أجل تجميعها في المستقبل. تعلم من الجرد الوطني للغازات وعمليات مكاتب الإحصاء</a:t>
            </a:r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4" name="image3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5600" y="6284544"/>
            <a:ext cx="1379032" cy="463073"/>
          </a:xfrm>
          <a:prstGeom prst="rect">
            <a:avLst/>
          </a:prstGeom>
        </p:spPr>
      </p:pic>
      <p:pic>
        <p:nvPicPr>
          <p:cNvPr id="25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25450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1" descr="الفرع الإقليمى لجهاز شئون البيئة Red Sea Regional Branch - EEAA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82451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Image de recherche visuelle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25286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881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691" y="365126"/>
            <a:ext cx="10695709" cy="1242002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تمرين</a:t>
            </a:r>
            <a: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 باستخدام مؤشرات NDC  </a:t>
            </a:r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 ل</a:t>
            </a:r>
            <a:r>
              <a:rPr lang="en-US" sz="3200" b="1" dirty="0" err="1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بلد</a:t>
            </a:r>
            <a: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  <a:rtl/>
              </a:rPr>
              <a:t> ما: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1016725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الخطوة 1: تحديد وتقييم أهداف المساهمة المحددة على الصعيد الوطني</a:t>
            </a:r>
            <a:r>
              <a:rPr lang="fr-FR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</a:p>
          <a:p>
            <a:pPr marL="0" indent="0">
              <a:spcAft>
                <a:spcPts val="800"/>
              </a:spcAft>
              <a:buNone/>
            </a:pP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وفيما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يتعلق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بالهدف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التالي المستخلص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من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lang="fr-FR" b="1" dirty="0">
                <a:ea typeface="Calibri"/>
                <a:cs typeface="Calibri"/>
                <a:sym typeface="Calibri"/>
                <a:rtl/>
              </a:rPr>
              <a:t>NDC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لبلد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ما،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اتبع النهج SMART:</a:t>
            </a:r>
          </a:p>
          <a:p>
            <a:pPr marL="495325" indent="-495325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يهدف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أحد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البلد</a:t>
            </a:r>
            <a:r>
              <a:rPr lang="ar-SA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ان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إلى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خفض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إجمالي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انبعاثات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غازات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الدفيئة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بنسبة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40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في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المائة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في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عام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2030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مقارنة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بسيناريو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(BAU)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الذي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يبلغ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نحو</a:t>
            </a:r>
            <a:r>
              <a:rPr lang="en-GB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ar-SA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6900 </a:t>
            </a:r>
            <a:r>
              <a:rPr lang="fr-FR" sz="2400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kt</a:t>
            </a:r>
            <a:r>
              <a:rPr lang="fr-FR" sz="2400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CO2eq</a:t>
            </a:r>
            <a:endParaRPr lang="en-GB" sz="18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4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275752"/>
            <a:ext cx="1379032" cy="463073"/>
          </a:xfrm>
          <a:prstGeom prst="rect">
            <a:avLst/>
          </a:prstGeom>
        </p:spPr>
      </p:pic>
      <p:pic>
        <p:nvPicPr>
          <p:cNvPr id="25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16658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73659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16494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436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10444843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95325" indent="-495325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n-GB" sz="2400" b="1" kern="100" dirty="0" err="1">
                <a:ea typeface="Georgia" panose="02040502050405020303" pitchFamily="18" charset="0"/>
                <a:cs typeface="Arial"/>
                <a:rtl/>
              </a:rPr>
              <a:t>إنتاج</a:t>
            </a:r>
            <a:r>
              <a:rPr lang="en-GB" sz="2400" b="1" kern="100" dirty="0">
                <a:ea typeface="Georgia" panose="02040502050405020303" pitchFamily="18" charset="0"/>
                <a:cs typeface="Arial"/>
                <a:rtl/>
              </a:rPr>
              <a:t> 60٪ من إحتياجات الطاقة من المصادر الخضراء بحلول عام 2030</a:t>
            </a:r>
          </a:p>
          <a:p>
            <a:pPr marL="495325" indent="-495325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n-GB" sz="24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25" indent="-495325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GB" sz="2400" b="1" kern="100" dirty="0" err="1">
                <a:ea typeface="Georgia" panose="02040502050405020303" pitchFamily="18" charset="0"/>
                <a:cs typeface="Arial" panose="020B0604020202020204" pitchFamily="34" charset="0"/>
                <a:rtl/>
              </a:rPr>
              <a:t>زيادة</a:t>
            </a:r>
            <a:r>
              <a:rPr lang="en-GB" sz="2400" b="1" kern="100" dirty="0">
                <a:ea typeface="Georgia" panose="02040502050405020303" pitchFamily="18" charset="0"/>
                <a:cs typeface="Arial" panose="020B0604020202020204" pitchFamily="34" charset="0"/>
                <a:rtl/>
              </a:rPr>
              <a:t> كفاءة إستخدام الطاقة بنسبة 10٪ استنادا إلى أرقام عام 2019</a:t>
            </a:r>
          </a:p>
          <a:p>
            <a:pPr marL="495325" indent="-495325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endParaRPr lang="en-GB" sz="2400" b="1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25" indent="-495325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GB" sz="2400" b="1" kern="100" dirty="0" err="1">
                <a:ea typeface="Calibri" panose="020F0502020204030204" pitchFamily="34" charset="0"/>
                <a:cs typeface="Arial" panose="020B0604020202020204" pitchFamily="34" charset="0"/>
                <a:rtl/>
              </a:rPr>
              <a:t>تحويل</a:t>
            </a:r>
            <a:r>
              <a:rPr lang="en-GB" sz="2400" b="1" kern="100" dirty="0">
                <a:ea typeface="Calibri" panose="020F0502020204030204" pitchFamily="34" charset="0"/>
                <a:cs typeface="Arial" panose="020B0604020202020204" pitchFamily="34" charset="0"/>
                <a:rtl/>
              </a:rPr>
              <a:t> 70٪ من النفايات من مواقع الطمر بحلول عام 2030، بما في ذلك عن طريق مصانع التسميد ووحدات الفرز ومصانع الغاز الحيوي والنفايات إلى محطات الطاقة.</a:t>
            </a:r>
            <a:endParaRPr lang="en-GB" sz="24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 txBox="1">
            <a:spLocks/>
          </p:cNvSpPr>
          <p:nvPr/>
        </p:nvSpPr>
        <p:spPr>
          <a:xfrm>
            <a:off x="877784" y="497410"/>
            <a:ext cx="10695709" cy="1242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تمرين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باستخدام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مؤشرات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 NDC  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 ل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بلد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ما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:</a:t>
            </a:r>
          </a:p>
        </p:txBody>
      </p:sp>
      <p:pic>
        <p:nvPicPr>
          <p:cNvPr id="24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275752"/>
            <a:ext cx="1379032" cy="463073"/>
          </a:xfrm>
          <a:prstGeom prst="rect">
            <a:avLst/>
          </a:prstGeom>
        </p:spPr>
      </p:pic>
      <p:pic>
        <p:nvPicPr>
          <p:cNvPr id="26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16658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73659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16494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4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967106"/>
          <a:ext cx="10966446" cy="4876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741">
                  <a:extLst>
                    <a:ext uri="{9D8B030D-6E8A-4147-A177-3AD203B41FA5}">
                      <a16:colId xmlns:a16="http://schemas.microsoft.com/office/drawing/2014/main" val="3901417689"/>
                    </a:ext>
                  </a:extLst>
                </a:gridCol>
                <a:gridCol w="1827741">
                  <a:extLst>
                    <a:ext uri="{9D8B030D-6E8A-4147-A177-3AD203B41FA5}">
                      <a16:colId xmlns:a16="http://schemas.microsoft.com/office/drawing/2014/main" val="1616038192"/>
                    </a:ext>
                  </a:extLst>
                </a:gridCol>
                <a:gridCol w="1827741">
                  <a:extLst>
                    <a:ext uri="{9D8B030D-6E8A-4147-A177-3AD203B41FA5}">
                      <a16:colId xmlns:a16="http://schemas.microsoft.com/office/drawing/2014/main" val="1407925385"/>
                    </a:ext>
                  </a:extLst>
                </a:gridCol>
                <a:gridCol w="1827741">
                  <a:extLst>
                    <a:ext uri="{9D8B030D-6E8A-4147-A177-3AD203B41FA5}">
                      <a16:colId xmlns:a16="http://schemas.microsoft.com/office/drawing/2014/main" val="1657744631"/>
                    </a:ext>
                  </a:extLst>
                </a:gridCol>
                <a:gridCol w="1827741">
                  <a:extLst>
                    <a:ext uri="{9D8B030D-6E8A-4147-A177-3AD203B41FA5}">
                      <a16:colId xmlns:a16="http://schemas.microsoft.com/office/drawing/2014/main" val="628590689"/>
                    </a:ext>
                  </a:extLst>
                </a:gridCol>
                <a:gridCol w="1827741">
                  <a:extLst>
                    <a:ext uri="{9D8B030D-6E8A-4147-A177-3AD203B41FA5}">
                      <a16:colId xmlns:a16="http://schemas.microsoft.com/office/drawing/2014/main" val="446822183"/>
                    </a:ext>
                  </a:extLst>
                </a:gridCol>
              </a:tblGrid>
              <a:tr h="11195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الهدف</a:t>
                      </a:r>
                      <a:r>
                        <a:rPr lang="en-US" altLang="ko-KR" sz="1800" b="1" dirty="0" smtClean="0">
                          <a:solidFill>
                            <a:schemeClr val="bg1"/>
                          </a:solidFill>
                          <a:rtl/>
                        </a:rPr>
                        <a:t>؟</a:t>
                      </a:r>
                      <a:endParaRPr lang="fr-FR" altLang="ko-KR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atinLnBrk="1"/>
                      <a:endParaRPr lang="fr-FR" altLang="ko-KR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atinLnBrk="1"/>
                      <a:r>
                        <a:rPr lang="fr-FR" altLang="ko-KR" sz="1800" b="1" dirty="0" smtClean="0">
                          <a:solidFill>
                            <a:schemeClr val="bg1"/>
                          </a:solidFill>
                          <a:rtl/>
                        </a:rPr>
                        <a:t>نوع الهدف: 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C79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742950" indent="-742950">
                        <a:lnSpc>
                          <a:spcPct val="107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يهدف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أحد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البلد</a:t>
                      </a:r>
                      <a:r>
                        <a:rPr lang="ar-SA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+mn-cs"/>
                          <a:rtl/>
                        </a:rPr>
                        <a:t>ان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إلى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خفض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إجمالي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انبعاثات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غازات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الدفيئة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بنسبة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40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في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المائة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في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عام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2030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مقارنة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بسيناريو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(BAU)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الذي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يبلغ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en-GB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نحو</a:t>
                      </a:r>
                      <a:r>
                        <a:rPr lang="en-GB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</a:t>
                      </a:r>
                      <a:r>
                        <a:rPr lang="ar-SA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6900</a:t>
                      </a:r>
                      <a:r>
                        <a:rPr lang="ar-SA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+mn-cs"/>
                          <a:rtl/>
                        </a:rPr>
                        <a:t> </a:t>
                      </a:r>
                      <a:r>
                        <a:rPr lang="fr-FR" sz="1900" b="1" kern="0" dirty="0" err="1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kt</a:t>
                      </a:r>
                      <a:r>
                        <a:rPr lang="fr-FR" sz="1900" b="1" kern="0" dirty="0" smtClean="0">
                          <a:solidFill>
                            <a:srgbClr val="0070C0"/>
                          </a:solidFill>
                          <a:ea typeface="Georgia" panose="02040502050405020303" pitchFamily="18" charset="0"/>
                          <a:cs typeface="Arial" panose="020B0604020202020204" pitchFamily="34" charset="0"/>
                          <a:rtl/>
                        </a:rPr>
                        <a:t> CO2eq</a:t>
                      </a:r>
                      <a:endParaRPr lang="en-GB" sz="16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875687"/>
                  </a:ext>
                </a:extLst>
              </a:tr>
              <a:tr h="1119516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هل هو ذكي؟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C79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نوعي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قابل للقياس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طموح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ذو صلة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مرتبط بالوقت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005165"/>
                  </a:ext>
                </a:extLst>
              </a:tr>
              <a:tr h="1119516"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4603"/>
                  </a:ext>
                </a:extLst>
              </a:tr>
              <a:tr h="151824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إعادة صياغة الهدف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C79A"/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731093"/>
                  </a:ext>
                </a:extLst>
              </a:tr>
            </a:tbl>
          </a:graphicData>
        </a:graphic>
      </p:graphicFrame>
      <p:grpSp>
        <p:nvGrpSpPr>
          <p:cNvPr id="6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8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0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12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 txBox="1">
            <a:spLocks/>
          </p:cNvSpPr>
          <p:nvPr/>
        </p:nvSpPr>
        <p:spPr>
          <a:xfrm>
            <a:off x="998900" y="-123093"/>
            <a:ext cx="10729546" cy="12774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 defTabSz="609630" rtl="1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جعل الأهداف ذكية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Times New Roman" panose="02020603050405020304" pitchFamily="18" charset="0"/>
              <a:rtl/>
            </a:endParaRPr>
          </a:p>
        </p:txBody>
      </p:sp>
      <p:pic>
        <p:nvPicPr>
          <p:cNvPr id="13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284544"/>
            <a:ext cx="1379032" cy="463073"/>
          </a:xfrm>
          <a:prstGeom prst="rect">
            <a:avLst/>
          </a:prstGeom>
        </p:spPr>
      </p:pic>
      <p:pic>
        <p:nvPicPr>
          <p:cNvPr id="18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25450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82451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25286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8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04976"/>
            <a:ext cx="10845800" cy="80962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533"/>
              </a:spcAft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الهدف: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يهدف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أحد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البلد</a:t>
            </a:r>
            <a:r>
              <a:rPr lang="ar-SA" sz="1867" b="1" kern="0" dirty="0">
                <a:solidFill>
                  <a:srgbClr val="0070C0"/>
                </a:solidFill>
                <a:ea typeface="Georgia" panose="02040502050405020303" pitchFamily="18" charset="0"/>
                <a:rtl/>
              </a:rPr>
              <a:t>ان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إلى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خفض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إجمالي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انبعاثات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غازات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الدفيئة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بنسبة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40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في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المائة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في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عام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2030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مقارنة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بسيناريو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(BAU)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الذي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يبلغ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en-GB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نحو</a:t>
            </a:r>
            <a:r>
              <a:rPr lang="en-GB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</a:t>
            </a:r>
            <a:r>
              <a:rPr lang="ar-SA" sz="1867" b="1" kern="0" dirty="0">
                <a:solidFill>
                  <a:srgbClr val="0070C0"/>
                </a:solidFill>
                <a:ea typeface="Georgia" panose="02040502050405020303" pitchFamily="18" charset="0"/>
                <a:rtl/>
              </a:rPr>
              <a:t> 6900 </a:t>
            </a:r>
            <a:r>
              <a:rPr lang="fr-FR" sz="1867" b="1" kern="0" dirty="0" err="1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kt</a:t>
            </a:r>
            <a:r>
              <a:rPr lang="fr-FR" sz="1867" b="1" kern="0" dirty="0">
                <a:solidFill>
                  <a:srgbClr val="0070C0"/>
                </a:solidFill>
                <a:ea typeface="Georgia" panose="02040502050405020303" pitchFamily="18" charset="0"/>
                <a:cs typeface="Arial" panose="020B0604020202020204" pitchFamily="34" charset="0"/>
                <a:rtl/>
              </a:rPr>
              <a:t> CO2eq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46E4F1-7D21-AD46-0F85-227B5B6F8FB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0240" y="2506134"/>
          <a:ext cx="10294884" cy="3883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4155">
                  <a:extLst>
                    <a:ext uri="{9D8B030D-6E8A-4147-A177-3AD203B41FA5}">
                      <a16:colId xmlns:a16="http://schemas.microsoft.com/office/drawing/2014/main" val="2287887432"/>
                    </a:ext>
                  </a:extLst>
                </a:gridCol>
                <a:gridCol w="671537">
                  <a:extLst>
                    <a:ext uri="{9D8B030D-6E8A-4147-A177-3AD203B41FA5}">
                      <a16:colId xmlns:a16="http://schemas.microsoft.com/office/drawing/2014/main" val="2240509815"/>
                    </a:ext>
                  </a:extLst>
                </a:gridCol>
                <a:gridCol w="1489192">
                  <a:extLst>
                    <a:ext uri="{9D8B030D-6E8A-4147-A177-3AD203B41FA5}">
                      <a16:colId xmlns:a16="http://schemas.microsoft.com/office/drawing/2014/main" val="648664626"/>
                    </a:ext>
                  </a:extLst>
                </a:gridCol>
              </a:tblGrid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rtl/>
                        </a:rPr>
                        <a:t>ملاحظات</a:t>
                      </a:r>
                      <a:r>
                        <a:rPr lang="en-US" sz="1900" dirty="0" smtClean="0">
                          <a:rtl/>
                        </a:rPr>
                        <a:t>:</a:t>
                      </a:r>
                      <a:endParaRPr lang="en-GB" sz="1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r>
                        <a:rPr lang="fr-FR" sz="1900" dirty="0" smtClean="0">
                          <a:rtl/>
                        </a:rPr>
                        <a:t>/لا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الميزة</a:t>
                      </a:r>
                      <a:r>
                        <a:rPr lang="en-US" sz="1900" dirty="0" smtClean="0">
                          <a:rtl/>
                        </a:rPr>
                        <a:t>:</a:t>
                      </a:r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343649"/>
                  </a:ext>
                </a:extLst>
              </a:tr>
              <a:tr h="8296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ويحدد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الهدف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انخفاضا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بنسبة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40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في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المائة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في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انبعاثات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غازات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الدفيئة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مقارنة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بسيناريو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BAU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وهو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6 900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كيلوطن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مكافئ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ثاني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أكسيد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الكربون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.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هذا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واضح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ومحدد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.</a:t>
                      </a: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نوعي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69711"/>
                  </a:ext>
                </a:extLst>
              </a:tr>
              <a:tr h="8296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تم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تحديد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التخفيض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كميا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40٪،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وتم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تحديد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خط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الأساس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(6900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كيلوطن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في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عام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2030،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مما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يجعله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قابلا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للقياس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.</a:t>
                      </a: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قابل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للقياس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221678"/>
                  </a:ext>
                </a:extLst>
              </a:tr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ويعتمد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تحقيق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هذا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الهدف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على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الاستراتيجيات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والموارد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والسياسات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التي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تخطط</a:t>
                      </a:r>
                      <a:r>
                        <a:rPr lang="en-US" sz="1900" baseline="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baseline="0" dirty="0" err="1" smtClean="0">
                          <a:ea typeface="+mn-lt"/>
                          <a:cs typeface="+mn-lt"/>
                          <a:rtl/>
                        </a:rPr>
                        <a:t>البلاد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لتنفيذها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. </a:t>
                      </a: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طموح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810398"/>
                  </a:ext>
                </a:extLst>
              </a:tr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إن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الحد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من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انبعاثات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غازات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الدفيئة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مهم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لمكافحة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تغير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المناخ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ويتماشى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مع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أهداف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إتفاق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باريس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.</a:t>
                      </a: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ذو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صلة</a:t>
                      </a:r>
                      <a:endParaRPr lang="en-US" sz="1900" dirty="0">
                        <a:ea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4825"/>
                  </a:ext>
                </a:extLst>
              </a:tr>
              <a:tr h="484338"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وقد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حدد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الهدف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</a:t>
                      </a:r>
                      <a:r>
                        <a:rPr lang="ar-SA" sz="1900" dirty="0" smtClean="0">
                          <a:ea typeface="+mn-lt"/>
                          <a:cs typeface="+mn-lt"/>
                          <a:rtl/>
                        </a:rPr>
                        <a:t>افقا </a:t>
                      </a:r>
                      <a:r>
                        <a:rPr lang="en-US" sz="1900" dirty="0" err="1" smtClean="0">
                          <a:ea typeface="+mn-lt"/>
                          <a:cs typeface="+mn-lt"/>
                          <a:rtl/>
                        </a:rPr>
                        <a:t>واضحا</a:t>
                      </a:r>
                      <a:r>
                        <a:rPr lang="en-US" sz="1900" dirty="0" smtClean="0">
                          <a:ea typeface="+mn-lt"/>
                          <a:cs typeface="+mn-lt"/>
                          <a:rtl/>
                        </a:rPr>
                        <a:t> (2030).</a:t>
                      </a:r>
                      <a:endParaRPr lang="en-US" sz="1900" dirty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rtl/>
                        </a:rPr>
                        <a:t>مرتبط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بالوقت</a:t>
                      </a:r>
                      <a:endParaRPr lang="en-GB" sz="19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788907"/>
                  </a:ext>
                </a:extLst>
              </a:tr>
            </a:tbl>
          </a:graphicData>
        </a:graphic>
      </p:graphicFrame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82610"/>
            <a:ext cx="10729546" cy="1277451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 smtClean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جعل </a:t>
            </a:r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الأهداف ذكية</a:t>
            </a:r>
          </a:p>
        </p:txBody>
      </p:sp>
      <p:pic>
        <p:nvPicPr>
          <p:cNvPr id="25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293336"/>
            <a:ext cx="1379032" cy="463073"/>
          </a:xfrm>
          <a:prstGeom prst="rect">
            <a:avLst/>
          </a:prstGeom>
        </p:spPr>
      </p:pic>
      <p:pic>
        <p:nvPicPr>
          <p:cNvPr id="26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34242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91243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34078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347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0400" y="177800"/>
            <a:ext cx="10617200" cy="76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الخطوة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 </a:t>
            </a:r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١: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تحديد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وتقييم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أهداف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الND</a:t>
            </a:r>
            <a:r>
              <a:rPr lang="fr-FR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C</a:t>
            </a:r>
            <a:endParaRPr lang="en-GB" sz="3200" b="1" dirty="0">
              <a:solidFill>
                <a:schemeClr val="accent2"/>
              </a:solidFill>
              <a:latin typeface="Calibri" panose="020F0502020204030204" pitchFamily="34" charset="0"/>
              <a:sym typeface="Calibri"/>
              <a:rtl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 txBox="1">
            <a:spLocks/>
          </p:cNvSpPr>
          <p:nvPr/>
        </p:nvSpPr>
        <p:spPr>
          <a:xfrm>
            <a:off x="660400" y="1066801"/>
            <a:ext cx="10617200" cy="1323129"/>
          </a:xfrm>
          <a:prstGeom prst="rect">
            <a:avLst/>
          </a:prstGeom>
        </p:spPr>
        <p:txBody>
          <a:bodyPr vert="horz" lIns="60960" tIns="30480" rIns="60960" bIns="3048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25" marR="0" lvl="1" indent="-190510" algn="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1867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الهدف</a:t>
            </a:r>
            <a:r>
              <a:rPr kumimoji="0" lang="ar-SA" sz="18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:..............................................................</a:t>
            </a:r>
            <a:endParaRPr kumimoji="0" lang="en-GB" sz="1867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495325" marR="0" lvl="1" indent="-190510" algn="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1867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القطاع</a:t>
            </a:r>
            <a:r>
              <a:rPr kumimoji="0" lang="ar-SA" sz="18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:..............................................................</a:t>
            </a:r>
            <a:endParaRPr kumimoji="0" lang="en-GB" sz="1867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rtl/>
            </a:endParaRPr>
          </a:p>
          <a:p>
            <a:pPr marL="495325" marR="0" lvl="1" indent="-190510" algn="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sz="1867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نوع</a:t>
            </a:r>
            <a:r>
              <a:rPr kumimoji="0" lang="fr-FR" sz="18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kumimoji="0" lang="fr-FR" sz="1867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الهدف</a:t>
            </a:r>
            <a:r>
              <a:rPr kumimoji="0" lang="ar-SA" sz="18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 .......................................................</a:t>
            </a:r>
            <a:endParaRPr kumimoji="0" lang="en-GB" sz="1867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oogle Shape;225;p9"/>
          <p:cNvGraphicFramePr/>
          <p:nvPr>
            <p:extLst/>
          </p:nvPr>
        </p:nvGraphicFramePr>
        <p:xfrm>
          <a:off x="609601" y="2371303"/>
          <a:ext cx="10972800" cy="472997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993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65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2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42288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GB" sz="1900" u="none" strike="noStrike" cap="none" dirty="0" err="1" smtClean="0">
                          <a:rtl/>
                        </a:rPr>
                        <a:t>القيمة</a:t>
                      </a:r>
                      <a:r>
                        <a:rPr lang="en-GB" sz="1900" u="none" strike="noStrike" cap="none" dirty="0" smtClean="0">
                          <a:rtl/>
                        </a:rPr>
                        <a:t>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في</a:t>
                      </a:r>
                      <a:r>
                        <a:rPr lang="en-GB" sz="1900" u="none" strike="noStrike" cap="none" dirty="0" smtClean="0">
                          <a:rtl/>
                        </a:rPr>
                        <a:t>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المرجع</a:t>
                      </a:r>
                      <a:r>
                        <a:rPr lang="en-GB" sz="1900" u="none" strike="noStrike" cap="none" dirty="0" smtClean="0">
                          <a:rtl/>
                        </a:rPr>
                        <a:t> /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الفترة</a:t>
                      </a:r>
                      <a:r>
                        <a:rPr lang="en-GB" sz="1900" u="none" strike="noStrike" cap="none" dirty="0" smtClean="0">
                          <a:rtl/>
                        </a:rPr>
                        <a:t>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الأساسية</a:t>
                      </a:r>
                      <a:r>
                        <a:rPr lang="en-GB" sz="1900" u="none" strike="noStrike" cap="none" dirty="0" smtClean="0">
                          <a:rtl/>
                        </a:rPr>
                        <a:t> /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العمل</a:t>
                      </a:r>
                      <a:r>
                        <a:rPr lang="en-GB" sz="1900" u="none" strike="noStrike" cap="none" dirty="0" smtClean="0">
                          <a:rtl/>
                        </a:rPr>
                        <a:t>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كالمعتاد</a:t>
                      </a:r>
                      <a:endParaRPr lang="en-GB" sz="1900" u="none" strike="noStrike" cap="none" dirty="0" smtClean="0">
                        <a:rtl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  <a:tabLst/>
                        <a:defRPr/>
                      </a:pPr>
                      <a:r>
                        <a:rPr lang="en-GB" sz="1600" u="none" strike="noStrike" cap="none" dirty="0" smtClean="0"/>
                        <a:t>Value in reference / Base period / BAU</a:t>
                      </a:r>
                      <a:endParaRPr lang="en-GB" sz="1600" u="none" strike="noStrike" cap="none" dirty="0" smtClean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ar-SA" sz="1900" u="none" strike="noStrike" cap="none" dirty="0" smtClean="0">
                          <a:rtl/>
                        </a:rPr>
                        <a:t>الإطار الزمني </a:t>
                      </a:r>
                      <a:r>
                        <a:rPr lang="fr-FR" sz="1600" u="none" strike="noStrike" cap="none" dirty="0" err="1" smtClean="0">
                          <a:rtl/>
                        </a:rPr>
                        <a:t>Timeframe</a:t>
                      </a:r>
                      <a:r>
                        <a:rPr lang="fr-FR" sz="1600" u="none" strike="noStrike" cap="none" baseline="0" dirty="0" smtClean="0">
                          <a:rtl/>
                        </a:rPr>
                        <a:t> </a:t>
                      </a:r>
                      <a:endParaRPr lang="ar-SA" sz="19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GB" sz="1900" u="none" strike="noStrike" cap="none" dirty="0" err="1">
                          <a:rtl/>
                        </a:rPr>
                        <a:t>النطاق</a:t>
                      </a:r>
                      <a:r>
                        <a:rPr lang="en-GB" sz="1900" u="none" strike="noStrike" cap="none" dirty="0">
                          <a:rtl/>
                        </a:rPr>
                        <a:t> </a:t>
                      </a:r>
                      <a:r>
                        <a:rPr lang="fr-FR" sz="1900" u="none" strike="noStrike" cap="none" dirty="0" smtClean="0">
                          <a:rtl/>
                        </a:rPr>
                        <a:t>Scope</a:t>
                      </a:r>
                      <a:endParaRPr sz="19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GB" sz="1900" u="none" strike="noStrike" cap="none" dirty="0" err="1" smtClean="0">
                          <a:rtl/>
                        </a:rPr>
                        <a:t>وحدة</a:t>
                      </a:r>
                      <a:r>
                        <a:rPr lang="en-GB" sz="1900" u="none" strike="noStrike" cap="none" dirty="0" smtClean="0">
                          <a:rtl/>
                        </a:rPr>
                        <a:t> </a:t>
                      </a:r>
                      <a:r>
                        <a:rPr lang="en-GB" sz="1900" u="none" strike="noStrike" cap="none" dirty="0" err="1" smtClean="0">
                          <a:rtl/>
                        </a:rPr>
                        <a:t>الهدف</a:t>
                      </a:r>
                      <a:r>
                        <a:rPr lang="en-GB" sz="1900" u="none" strike="noStrike" cap="none" baseline="0" dirty="0" smtClean="0">
                          <a:rtl/>
                        </a:rPr>
                        <a:t> </a:t>
                      </a: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fr-FR" sz="16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  <a:rtl/>
                        </a:rPr>
                        <a:t>Target Unit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ar-SA" sz="1900" u="none" strike="noStrike" cap="none" dirty="0" smtClean="0">
                          <a:rtl/>
                        </a:rPr>
                        <a:t>القيمة الهدف </a:t>
                      </a:r>
                      <a:r>
                        <a:rPr lang="fr-FR" sz="1600" u="none" strike="noStrike" cap="none" dirty="0" smtClean="0">
                          <a:rtl/>
                        </a:rPr>
                        <a:t>Target Value</a:t>
                      </a:r>
                      <a:endParaRPr lang="ar-SA"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  <a:tabLst/>
                        <a:defRPr/>
                      </a:pPr>
                      <a:r>
                        <a:rPr lang="ar-SA" sz="1900" u="none" strike="noStrike" cap="none" dirty="0" smtClean="0">
                          <a:rtl/>
                        </a:rPr>
                        <a:t> الهدف</a:t>
                      </a:r>
                      <a:r>
                        <a:rPr lang="en-GB" sz="1900" u="none" strike="noStrike" cap="none" dirty="0" smtClean="0">
                          <a:rtl/>
                        </a:rPr>
                        <a:t>Target</a:t>
                      </a:r>
                      <a:r>
                        <a:rPr lang="en-GB" sz="1900" u="none" strike="noStrike" cap="none" baseline="0" dirty="0" smtClean="0">
                          <a:rtl/>
                        </a:rPr>
                        <a:t> </a:t>
                      </a:r>
                      <a:endParaRPr lang="en-GB" sz="19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Noto Sans Symbols"/>
                        <a:buNone/>
                        <a:tabLst/>
                        <a:defRPr/>
                      </a:pPr>
                      <a:r>
                        <a:rPr lang="ar-SA" sz="1900" u="none" strike="noStrike" cap="none" dirty="0" smtClean="0">
                          <a:rtl/>
                        </a:rPr>
                        <a:t>نوع الهدف</a:t>
                      </a:r>
                      <a:r>
                        <a:rPr lang="fr-FR" sz="1900" u="none" strike="noStrike" cap="none" dirty="0" smtClean="0">
                          <a:rtl/>
                        </a:rPr>
                        <a:t>Target</a:t>
                      </a:r>
                      <a:r>
                        <a:rPr lang="fr-FR" sz="1900" u="none" strike="noStrike" cap="none" baseline="0" dirty="0" smtClean="0">
                          <a:rtl/>
                        </a:rPr>
                        <a:t> </a:t>
                      </a:r>
                      <a:endParaRPr sz="19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6600" marR="566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481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lang="ar-SA"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Noto Sans Symbols"/>
                        <a:buNone/>
                      </a:pPr>
                      <a:endParaRPr sz="1900" b="1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759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ar-SA"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endParaRPr lang="en-GB" sz="1900" dirty="0">
                        <a:latin typeface="+mn-lt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/>
                      </a:pPr>
                      <a:endParaRPr lang="ar-SA" sz="1900" u="none" strike="noStrike" cap="none" dirty="0" smtClean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/>
                      </a:pPr>
                      <a:endParaRPr lang="ar-SA" sz="1900" u="none" strike="noStrike" cap="none" dirty="0" smtClean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ar-SA" sz="1900" b="1" u="none" strike="noStrike" cap="none" dirty="0" smtClean="0">
                        <a:latin typeface="+mn-lt"/>
                        <a:rtl/>
                      </a:endParaRPr>
                    </a:p>
                  </a:txBody>
                  <a:tcPr marL="43289" marR="4328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3924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endParaRPr lang="en-GB" sz="1900" dirty="0">
                        <a:latin typeface="+mn-lt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900" u="none" strike="noStrike" cap="none" dirty="0" smtClean="0">
                          <a:latin typeface="+mn-lt"/>
                          <a:rtl/>
                        </a:rPr>
                        <a:t> </a:t>
                      </a: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endParaRPr sz="19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900" b="1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3289" marR="4328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275752"/>
            <a:ext cx="1379032" cy="463073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16658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73659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16494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83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E2997C9-1045-A0CF-61A8-DC844902E0C8}"/>
              </a:ext>
            </a:extLst>
          </p:cNvPr>
          <p:cNvSpPr/>
          <p:nvPr/>
        </p:nvSpPr>
        <p:spPr>
          <a:xfrm rot="5400000">
            <a:off x="10214999" y="4890426"/>
            <a:ext cx="3810000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13894-1FE4-97D3-109C-1C9E30B3AFE8}"/>
              </a:ext>
            </a:extLst>
          </p:cNvPr>
          <p:cNvSpPr/>
          <p:nvPr/>
        </p:nvSpPr>
        <p:spPr>
          <a:xfrm>
            <a:off x="844551" y="1540999"/>
            <a:ext cx="11347449" cy="149689"/>
          </a:xfrm>
          <a:prstGeom prst="rect">
            <a:avLst/>
          </a:prstGeom>
          <a:solidFill>
            <a:srgbClr val="25B1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CD9672-2395-61E1-6B67-C9A6C03E9A38}"/>
              </a:ext>
            </a:extLst>
          </p:cNvPr>
          <p:cNvSpPr/>
          <p:nvPr/>
        </p:nvSpPr>
        <p:spPr>
          <a:xfrm>
            <a:off x="3585599" y="1544480"/>
            <a:ext cx="8534401" cy="144000"/>
          </a:xfrm>
          <a:prstGeom prst="rect">
            <a:avLst/>
          </a:prstGeom>
          <a:solidFill>
            <a:srgbClr val="25B1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B8999-910E-CA03-A2D6-6874A0AA89D1}"/>
              </a:ext>
            </a:extLst>
          </p:cNvPr>
          <p:cNvSpPr/>
          <p:nvPr/>
        </p:nvSpPr>
        <p:spPr>
          <a:xfrm>
            <a:off x="7448551" y="1542156"/>
            <a:ext cx="4743449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6406E72-956B-DDC0-F554-F942FA70E977}"/>
              </a:ext>
            </a:extLst>
          </p:cNvPr>
          <p:cNvSpPr/>
          <p:nvPr/>
        </p:nvSpPr>
        <p:spPr>
          <a:xfrm rot="5400000">
            <a:off x="10214999" y="3388672"/>
            <a:ext cx="3810000" cy="144000"/>
          </a:xfrm>
          <a:prstGeom prst="rect">
            <a:avLst/>
          </a:prstGeom>
          <a:solidFill>
            <a:srgbClr val="25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854" y="413238"/>
            <a:ext cx="10729546" cy="1277451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ar-SA" sz="3200" b="1" dirty="0">
                <a:solidFill>
                  <a:schemeClr val="accent2"/>
                </a:solidFill>
                <a:latin typeface="Calibri" panose="020F0502020204030204" pitchFamily="34" charset="0"/>
                <a:rtl/>
              </a:rPr>
              <a:t>الخطوة ٢: جعل الأهداف ذكية</a:t>
            </a:r>
          </a:p>
        </p:txBody>
      </p:sp>
      <p:grpSp>
        <p:nvGrpSpPr>
          <p:cNvPr id="15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16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8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9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20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64B4CB-A49C-91E6-AFFA-5B4630462363}"/>
              </a:ext>
            </a:extLst>
          </p:cNvPr>
          <p:cNvSpPr txBox="1">
            <a:spLocks/>
          </p:cNvSpPr>
          <p:nvPr/>
        </p:nvSpPr>
        <p:spPr>
          <a:xfrm>
            <a:off x="812800" y="1752600"/>
            <a:ext cx="8997950" cy="508000"/>
          </a:xfrm>
          <a:prstGeom prst="rect">
            <a:avLst/>
          </a:prstGeom>
        </p:spPr>
        <p:txBody>
          <a:bodyPr vert="horz" lIns="60960" tIns="30480" rIns="60960" bIns="3048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23" marR="0" lvl="1" indent="0" algn="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133" b="0" i="0" u="none" strike="noStrike" kern="120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ما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يجب القيام به: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تقييم ما إذا كان </a:t>
            </a:r>
            <a:r>
              <a:rPr kumimoji="0" lang="en-GB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الهدف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 </a:t>
            </a:r>
            <a:r>
              <a:rPr kumimoji="0" lang="en-GB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SMART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rtl/>
              </a:rPr>
              <a:t>:</a:t>
            </a:r>
          </a:p>
        </p:txBody>
      </p:sp>
      <p:graphicFrame>
        <p:nvGraphicFramePr>
          <p:cNvPr id="21" name="Table 4">
            <a:extLst>
              <a:ext uri="{FF2B5EF4-FFF2-40B4-BE49-F238E27FC236}">
                <a16:creationId xmlns:a16="http://schemas.microsoft.com/office/drawing/2014/main" id="{1546E4F1-7D21-AD46-0F85-227B5B6F8FB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0240" y="2506134"/>
          <a:ext cx="10294884" cy="3883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4155">
                  <a:extLst>
                    <a:ext uri="{9D8B030D-6E8A-4147-A177-3AD203B41FA5}">
                      <a16:colId xmlns:a16="http://schemas.microsoft.com/office/drawing/2014/main" val="2287887432"/>
                    </a:ext>
                  </a:extLst>
                </a:gridCol>
                <a:gridCol w="671537">
                  <a:extLst>
                    <a:ext uri="{9D8B030D-6E8A-4147-A177-3AD203B41FA5}">
                      <a16:colId xmlns:a16="http://schemas.microsoft.com/office/drawing/2014/main" val="2240509815"/>
                    </a:ext>
                  </a:extLst>
                </a:gridCol>
                <a:gridCol w="1489192">
                  <a:extLst>
                    <a:ext uri="{9D8B030D-6E8A-4147-A177-3AD203B41FA5}">
                      <a16:colId xmlns:a16="http://schemas.microsoft.com/office/drawing/2014/main" val="648664626"/>
                    </a:ext>
                  </a:extLst>
                </a:gridCol>
              </a:tblGrid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rtl/>
                        </a:rPr>
                        <a:t>ملاحظات</a:t>
                      </a:r>
                      <a:r>
                        <a:rPr lang="en-US" sz="1900" dirty="0" smtClean="0">
                          <a:rtl/>
                        </a:rPr>
                        <a:t>:</a:t>
                      </a:r>
                      <a:endParaRPr lang="en-GB" sz="1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dirty="0" err="1" smtClean="0">
                          <a:rtl/>
                        </a:rPr>
                        <a:t>نعم</a:t>
                      </a:r>
                      <a:r>
                        <a:rPr lang="fr-FR" sz="1900" dirty="0" smtClean="0">
                          <a:rtl/>
                        </a:rPr>
                        <a:t>/لا</a:t>
                      </a:r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الميزة</a:t>
                      </a:r>
                      <a:r>
                        <a:rPr lang="en-US" sz="1900" dirty="0" smtClean="0">
                          <a:rtl/>
                        </a:rPr>
                        <a:t>:</a:t>
                      </a:r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343649"/>
                  </a:ext>
                </a:extLst>
              </a:tr>
              <a:tr h="8296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نوعي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69711"/>
                  </a:ext>
                </a:extLst>
              </a:tr>
              <a:tr h="8296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قابل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للقياس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221678"/>
                  </a:ext>
                </a:extLst>
              </a:tr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طموح</a:t>
                      </a:r>
                      <a:endParaRPr lang="ar-SA" sz="1900" dirty="0" smtClean="0">
                        <a:rt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810398"/>
                  </a:ext>
                </a:extLst>
              </a:tr>
              <a:tr h="57985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 smtClean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>
                          <a:rtl/>
                        </a:rPr>
                        <a:t>ذو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صلة</a:t>
                      </a:r>
                      <a:endParaRPr lang="en-US" sz="1900" dirty="0">
                        <a:ea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4825"/>
                  </a:ext>
                </a:extLst>
              </a:tr>
              <a:tr h="484338">
                <a:tc>
                  <a:txBody>
                    <a:bodyPr/>
                    <a:lstStyle/>
                    <a:p>
                      <a:endParaRPr lang="en-US" sz="1900" dirty="0">
                        <a:ea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>
                          <a:rtl/>
                        </a:rPr>
                        <a:t>مرتبط</a:t>
                      </a:r>
                      <a:r>
                        <a:rPr lang="en-US" sz="1900" dirty="0" smtClean="0">
                          <a:rtl/>
                        </a:rPr>
                        <a:t> </a:t>
                      </a:r>
                      <a:r>
                        <a:rPr lang="en-US" sz="1900" dirty="0" err="1" smtClean="0">
                          <a:rtl/>
                        </a:rPr>
                        <a:t>بالوقت</a:t>
                      </a:r>
                      <a:endParaRPr lang="en-GB" sz="19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788907"/>
                  </a:ext>
                </a:extLst>
              </a:tr>
            </a:tbl>
          </a:graphicData>
        </a:graphic>
      </p:graphicFrame>
      <p:pic>
        <p:nvPicPr>
          <p:cNvPr id="22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5600" y="6354880"/>
            <a:ext cx="1379032" cy="463073"/>
          </a:xfrm>
          <a:prstGeom prst="rect">
            <a:avLst/>
          </a:prstGeom>
        </p:spPr>
      </p:pic>
      <p:pic>
        <p:nvPicPr>
          <p:cNvPr id="23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95786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1" descr="الفرع الإقليمى لجهاز شئون البيئة Red Sea Regional Branch - EEA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352787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Image de recherche visuel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95622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1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/>
          </p:nvPr>
        </p:nvGraphicFramePr>
        <p:xfrm>
          <a:off x="464436" y="1872723"/>
          <a:ext cx="10825902" cy="48507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4317">
                  <a:extLst>
                    <a:ext uri="{9D8B030D-6E8A-4147-A177-3AD203B41FA5}">
                      <a16:colId xmlns:a16="http://schemas.microsoft.com/office/drawing/2014/main" val="3901417689"/>
                    </a:ext>
                  </a:extLst>
                </a:gridCol>
                <a:gridCol w="1804317">
                  <a:extLst>
                    <a:ext uri="{9D8B030D-6E8A-4147-A177-3AD203B41FA5}">
                      <a16:colId xmlns:a16="http://schemas.microsoft.com/office/drawing/2014/main" val="1616038192"/>
                    </a:ext>
                  </a:extLst>
                </a:gridCol>
                <a:gridCol w="1804317">
                  <a:extLst>
                    <a:ext uri="{9D8B030D-6E8A-4147-A177-3AD203B41FA5}">
                      <a16:colId xmlns:a16="http://schemas.microsoft.com/office/drawing/2014/main" val="1407925385"/>
                    </a:ext>
                  </a:extLst>
                </a:gridCol>
                <a:gridCol w="1804317">
                  <a:extLst>
                    <a:ext uri="{9D8B030D-6E8A-4147-A177-3AD203B41FA5}">
                      <a16:colId xmlns:a16="http://schemas.microsoft.com/office/drawing/2014/main" val="1657744631"/>
                    </a:ext>
                  </a:extLst>
                </a:gridCol>
                <a:gridCol w="1804317">
                  <a:extLst>
                    <a:ext uri="{9D8B030D-6E8A-4147-A177-3AD203B41FA5}">
                      <a16:colId xmlns:a16="http://schemas.microsoft.com/office/drawing/2014/main" val="628590689"/>
                    </a:ext>
                  </a:extLst>
                </a:gridCol>
                <a:gridCol w="1804317">
                  <a:extLst>
                    <a:ext uri="{9D8B030D-6E8A-4147-A177-3AD203B41FA5}">
                      <a16:colId xmlns:a16="http://schemas.microsoft.com/office/drawing/2014/main" val="446822183"/>
                    </a:ext>
                  </a:extLst>
                </a:gridCol>
              </a:tblGrid>
              <a:tr h="11135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الهدف؟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6DAC"/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875687"/>
                  </a:ext>
                </a:extLst>
              </a:tr>
              <a:tr h="1113537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هل هو ذكي؟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6DA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نوعي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قابل للقياس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طموح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ذو صلة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rtl/>
                        </a:rPr>
                        <a:t>مرتبط بالوقت</a:t>
                      </a:r>
                      <a:endParaRPr lang="ko-KR" altLang="en-US" sz="1800" b="1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005165"/>
                  </a:ext>
                </a:extLst>
              </a:tr>
              <a:tr h="1113537"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dirty="0" smtClean="0">
                          <a:rtl/>
                        </a:rPr>
                        <a:t>نعم/لا</a:t>
                      </a:r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4603"/>
                  </a:ext>
                </a:extLst>
              </a:tr>
              <a:tr h="15101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rtl/>
                        </a:rPr>
                        <a:t>إعادة صياغة الهدف</a:t>
                      </a:r>
                      <a:endParaRPr lang="ko-KR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6DAC"/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C7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731093"/>
                  </a:ext>
                </a:extLst>
              </a:tr>
            </a:tbl>
          </a:graphicData>
        </a:graphic>
      </p:graphicFrame>
      <p:grpSp>
        <p:nvGrpSpPr>
          <p:cNvPr id="6" name="Group 4"/>
          <p:cNvGrpSpPr/>
          <p:nvPr/>
        </p:nvGrpSpPr>
        <p:grpSpPr>
          <a:xfrm rot="4493859">
            <a:off x="11678022" y="5159786"/>
            <a:ext cx="1170693" cy="1113130"/>
            <a:chOff x="0" y="0"/>
            <a:chExt cx="2341386" cy="2226260"/>
          </a:xfrm>
        </p:grpSpPr>
        <p:sp>
          <p:nvSpPr>
            <p:cNvPr id="8" name="Freeform 5"/>
            <p:cNvSpPr/>
            <p:nvPr/>
          </p:nvSpPr>
          <p:spPr>
            <a:xfrm>
              <a:off x="0" y="0"/>
              <a:ext cx="2341372" cy="2226310"/>
            </a:xfrm>
            <a:custGeom>
              <a:avLst/>
              <a:gdLst/>
              <a:ahLst/>
              <a:cxnLst/>
              <a:rect l="l" t="t" r="r" b="b"/>
              <a:pathLst>
                <a:path w="2341372" h="2226310">
                  <a:moveTo>
                    <a:pt x="0" y="1113155"/>
                  </a:moveTo>
                  <a:cubicBezTo>
                    <a:pt x="0" y="498348"/>
                    <a:pt x="524129" y="0"/>
                    <a:pt x="1170686" y="0"/>
                  </a:cubicBezTo>
                  <a:cubicBezTo>
                    <a:pt x="1817243" y="0"/>
                    <a:pt x="2341372" y="498348"/>
                    <a:pt x="2341372" y="1113155"/>
                  </a:cubicBezTo>
                  <a:cubicBezTo>
                    <a:pt x="2341372" y="1727962"/>
                    <a:pt x="1817243" y="2226310"/>
                    <a:pt x="1170686" y="2226310"/>
                  </a:cubicBezTo>
                  <a:cubicBezTo>
                    <a:pt x="524129" y="2226310"/>
                    <a:pt x="0" y="1727835"/>
                    <a:pt x="0" y="111315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oup 6"/>
          <p:cNvGrpSpPr/>
          <p:nvPr/>
        </p:nvGrpSpPr>
        <p:grpSpPr>
          <a:xfrm rot="4493859">
            <a:off x="11516031" y="5925311"/>
            <a:ext cx="1211468" cy="1099217"/>
            <a:chOff x="0" y="0"/>
            <a:chExt cx="2422936" cy="2198434"/>
          </a:xfrm>
        </p:grpSpPr>
        <p:sp>
          <p:nvSpPr>
            <p:cNvPr id="10" name="Freeform 7"/>
            <p:cNvSpPr/>
            <p:nvPr/>
          </p:nvSpPr>
          <p:spPr>
            <a:xfrm>
              <a:off x="0" y="0"/>
              <a:ext cx="2422906" cy="2198370"/>
            </a:xfrm>
            <a:custGeom>
              <a:avLst/>
              <a:gdLst/>
              <a:ahLst/>
              <a:cxnLst/>
              <a:rect l="l" t="t" r="r" b="b"/>
              <a:pathLst>
                <a:path w="2422906" h="2198370">
                  <a:moveTo>
                    <a:pt x="0" y="1099185"/>
                  </a:moveTo>
                  <a:cubicBezTo>
                    <a:pt x="0" y="492125"/>
                    <a:pt x="542417" y="0"/>
                    <a:pt x="1211453" y="0"/>
                  </a:cubicBezTo>
                  <a:cubicBezTo>
                    <a:pt x="1880489" y="0"/>
                    <a:pt x="2422906" y="492125"/>
                    <a:pt x="2422906" y="1099185"/>
                  </a:cubicBezTo>
                  <a:cubicBezTo>
                    <a:pt x="2422906" y="1706245"/>
                    <a:pt x="1880489" y="2198370"/>
                    <a:pt x="1211453" y="2198370"/>
                  </a:cubicBezTo>
                  <a:cubicBezTo>
                    <a:pt x="542417" y="2198370"/>
                    <a:pt x="0" y="1706245"/>
                    <a:pt x="0" y="1099185"/>
                  </a:cubicBezTo>
                  <a:close/>
                </a:path>
              </a:pathLst>
            </a:custGeom>
            <a:solidFill>
              <a:srgbClr val="254061">
                <a:alpha val="66667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 rot="4493859">
            <a:off x="10869772" y="5450964"/>
            <a:ext cx="1285441" cy="1247896"/>
            <a:chOff x="0" y="0"/>
            <a:chExt cx="2570882" cy="2495792"/>
          </a:xfrm>
        </p:grpSpPr>
        <p:sp>
          <p:nvSpPr>
            <p:cNvPr id="12" name="Freeform 9"/>
            <p:cNvSpPr/>
            <p:nvPr/>
          </p:nvSpPr>
          <p:spPr>
            <a:xfrm>
              <a:off x="0" y="0"/>
              <a:ext cx="2570861" cy="2495804"/>
            </a:xfrm>
            <a:custGeom>
              <a:avLst/>
              <a:gdLst/>
              <a:ahLst/>
              <a:cxnLst/>
              <a:rect l="l" t="t" r="r" b="b"/>
              <a:pathLst>
                <a:path w="2570861" h="2495804">
                  <a:moveTo>
                    <a:pt x="0" y="1247902"/>
                  </a:moveTo>
                  <a:cubicBezTo>
                    <a:pt x="0" y="558673"/>
                    <a:pt x="575564" y="0"/>
                    <a:pt x="1285494" y="0"/>
                  </a:cubicBezTo>
                  <a:cubicBezTo>
                    <a:pt x="1995424" y="0"/>
                    <a:pt x="2570861" y="558673"/>
                    <a:pt x="2570861" y="1247902"/>
                  </a:cubicBezTo>
                  <a:cubicBezTo>
                    <a:pt x="2570861" y="1937131"/>
                    <a:pt x="1995297" y="2495804"/>
                    <a:pt x="1285367" y="2495804"/>
                  </a:cubicBezTo>
                  <a:cubicBezTo>
                    <a:pt x="575437" y="2495804"/>
                    <a:pt x="0" y="1937131"/>
                    <a:pt x="0" y="1247902"/>
                  </a:cubicBezTo>
                  <a:close/>
                </a:path>
              </a:pathLst>
            </a:custGeom>
            <a:solidFill>
              <a:srgbClr val="25B199">
                <a:alpha val="69804"/>
              </a:srgbClr>
            </a:solidFill>
          </p:spPr>
          <p:txBody>
            <a:bodyPr/>
            <a:lstStyle/>
            <a:p>
              <a:pPr marL="0" marR="0" lvl="0" indent="0" algn="r" defTabSz="60963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K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26088" y="1214301"/>
            <a:ext cx="5486400" cy="762000"/>
          </a:xfrm>
        </p:spPr>
        <p:txBody>
          <a:bodyPr>
            <a:normAutofit/>
          </a:bodyPr>
          <a:lstStyle/>
          <a:p>
            <a:r>
              <a:rPr lang="ar-SA" sz="2400" dirty="0"/>
              <a:t>إذا لم يكن الهدف </a:t>
            </a:r>
            <a:r>
              <a:rPr lang="fr-FR" sz="2400" dirty="0"/>
              <a:t>SMART</a:t>
            </a:r>
            <a:endParaRPr lang="en-GB" sz="24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62B351F-1642-AA03-0F18-03957E647B71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7442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60963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Times New Roman" panose="02020603050405020304" pitchFamily="18" charset="0"/>
                <a:rtl/>
              </a:rPr>
              <a:t>الخطوة ٢: جعل الأهداف ذكية</a:t>
            </a:r>
          </a:p>
        </p:txBody>
      </p:sp>
      <p:pic>
        <p:nvPicPr>
          <p:cNvPr id="17" name="image3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5600" y="6284544"/>
            <a:ext cx="1379032" cy="463073"/>
          </a:xfrm>
          <a:prstGeom prst="rect">
            <a:avLst/>
          </a:prstGeom>
        </p:spPr>
      </p:pic>
      <p:pic>
        <p:nvPicPr>
          <p:cNvPr id="18" name="Picture 11">
            <a:extLst>
              <a:ext uri="{FF2B5EF4-FFF2-40B4-BE49-F238E27FC236}">
                <a16:creationId xmlns:a16="http://schemas.microsoft.com/office/drawing/2014/main" id="{EF032EEB-5C61-EE3D-1C0C-419B46B0C44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563" y="6125450"/>
            <a:ext cx="491067" cy="7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" descr="الفرع الإقليمى لجهاز شئون البيئة Red Sea Regional Branch - EEAA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474" y="6282451"/>
            <a:ext cx="322157" cy="51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Image de recherche visuelle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753" y="6325286"/>
            <a:ext cx="508000" cy="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0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772</Words>
  <Application>Microsoft Office PowerPoint</Application>
  <PresentationFormat>Grand écran</PresentationFormat>
  <Paragraphs>151</Paragraphs>
  <Slides>13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Georgia</vt:lpstr>
      <vt:lpstr>Helvetica</vt:lpstr>
      <vt:lpstr>Noto Sans Symbols</vt:lpstr>
      <vt:lpstr>Roboto</vt:lpstr>
      <vt:lpstr>Times New Roman</vt:lpstr>
      <vt:lpstr>Traditional Arabic</vt:lpstr>
      <vt:lpstr>TT Rounds Condensed</vt:lpstr>
      <vt:lpstr>TT Rounds Condensed Bold</vt:lpstr>
      <vt:lpstr>1_Office Theme</vt:lpstr>
      <vt:lpstr>Office Theme</vt:lpstr>
      <vt:lpstr>2_Office Theme</vt:lpstr>
      <vt:lpstr>Présentation PowerPoint</vt:lpstr>
      <vt:lpstr>تحديد وتجميع مؤشرات- NDC نهج تدريجي </vt:lpstr>
      <vt:lpstr>تمرين باستخدام مؤشرات NDC   لبلد ما:</vt:lpstr>
      <vt:lpstr>Présentation PowerPoint</vt:lpstr>
      <vt:lpstr>Présentation PowerPoint</vt:lpstr>
      <vt:lpstr>جعل الأهداف ذكية</vt:lpstr>
      <vt:lpstr>الخطوة ١: تحديد وتقييم أهداف الNDC</vt:lpstr>
      <vt:lpstr>الخطوة ٢: جعل الأهداف ذكية</vt:lpstr>
      <vt:lpstr>إذا لم يكن الهدف SMART</vt:lpstr>
      <vt:lpstr>الخطوة ٣:  تحديد نوع المؤشر المناسب لتتبع الهدف</vt:lpstr>
      <vt:lpstr>الخطوة٤:  تحديد البيانات ومنهجية جمع معطيات المؤشر</vt:lpstr>
      <vt:lpstr>الخطوة٥ : التجميع والإبلاغ والتوثيق والأرشفة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keltoum ait belhaj</dc:creator>
  <cp:lastModifiedBy>keltoum ait belhaj</cp:lastModifiedBy>
  <cp:revision>1</cp:revision>
  <dcterms:created xsi:type="dcterms:W3CDTF">2024-10-28T04:14:43Z</dcterms:created>
  <dcterms:modified xsi:type="dcterms:W3CDTF">2024-10-28T04:15:14Z</dcterms:modified>
</cp:coreProperties>
</file>