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9" r:id="rId6"/>
    <p:sldId id="270" r:id="rId7"/>
    <p:sldId id="27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7FAE-A3FA-47D0-83FF-37A04EA1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3C21A-CDA9-4FE7-B791-0770AF05D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323EC-105E-496B-87EE-15EB8475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2C48-CE9E-4C68-AA1A-055FD827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CB55E-92C8-454C-B325-FA8E3C93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7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ADA6-E939-4C5D-8F1A-DB8C15F5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8745A-327A-4ED9-9A01-A54953C8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6E4B6-A73D-499F-95C2-23E2D329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9637E-D2A2-4A4A-BF6F-F721F7ED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6A92E-B3C1-4899-9DC5-800F1A7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9D410-4DDF-4DC3-8A03-20B6F8994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DA577-B228-4764-8E01-D7A1CDAF2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CA0B5-18BC-43F7-A684-F144C7AA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2AF50-8594-4DBA-8B05-CCDF25E5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EE80-FB62-48F0-B402-DCBC7C19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2697-7248-4AB4-B36A-99255A73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4B33-4E50-4214-A92A-0BA2F389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6D35-BBD5-400C-9152-E8D7F78A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74685-C86E-4F5B-B62B-88810A45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8B45-8417-42E3-B59E-05C9D158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4515-A245-476F-9D1F-A8EC227C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8F8D-311C-4A32-AA8B-243E8E83A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A288-8D30-4B7E-88AF-A4EEAD2B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A1B94-2285-45C7-9104-58D51A3E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3D55B-4B05-4491-B51B-2D0F2901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1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3472-771A-4469-9AFA-53E0ACA1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ECD9-B94B-40A9-9C88-AFC467BF7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32DC4-5CCB-4B17-A37D-BA3B33B7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95548-2C91-4418-A9C8-B02408AE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7E5B4-71B8-448A-88EE-3856678B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19F96-9835-4709-B64D-9311499D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3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C01C-1689-45C4-BCB5-65C22C8A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D040-C5CA-4D40-AC7F-848816F3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78514-634C-4C50-9525-D00F5A802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A79E7-174F-422C-8A26-B9EFF2B69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E85EE-20BC-456E-89D9-E755122BA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CC70C-3E9C-4153-AF15-B842C1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1EA0A-FC36-4DD1-B371-21017C1B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A4F75-72A9-4FAB-A90A-3D4763EB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3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A30A-4A7E-480C-949D-6462B1E8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0723D-7A1B-4648-9DC3-BB02D392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8DC02-C0F8-4E6C-A985-CB3B0997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37EE-E645-4C1B-A234-0F7A8A75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F2F6B-28ED-4017-9F95-DA6C6257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263EB-F0BA-4349-8C49-7DE0A2F5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C9F45-FE66-4EE7-B643-C27D940E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62AC-3DAD-4A3F-A8FC-415560BE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1BFA5-901B-4011-8EEF-5B8B785DA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AC974-81C3-41A3-AAF1-5D4A5C9DF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05014-986C-4176-980D-552D1217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952E7-844B-4F23-8B18-D68BD2C3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0476-F95A-41EE-8B69-1015F0F1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6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356D-5BA2-4CD6-85B2-B0D21C77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008B3-650A-4FF4-B244-4318195B5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E059A-DC08-4DF0-85D7-10CE4438F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2E929-D34F-4311-87C8-7F914130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885B8-A59E-434B-92B1-CE20BC0C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D52B9-5551-4DFD-A29C-394252E5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8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26FA4-F318-44FE-B5E1-108FCDAC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6C1C1-CFD4-4AB6-9934-98D5D6AA5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5749-4529-4F03-95D9-BC295821C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2A656-E600-4B2A-AFC7-69CF6CD480B4}" type="datetimeFigureOut">
              <a:rPr lang="en-US" smtClean="0"/>
              <a:t>2024-04-27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F0A67-3D95-422A-AA5C-195698CE2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AD2D2-B4F4-45C4-B495-D54F0131D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89E2-7F0C-4F18-85B8-F444E53932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9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74B9-4395-47D9-A179-11577BDAE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CBIT Closing Conversation Series: A Deep Dive into Georgia's NDC Tracking System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36DB5-44E7-42E2-BC3F-03E36F749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Kakha Mdivani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Wednesday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29 April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CDB5F-F031-4711-B868-401A895CB998}"/>
              </a:ext>
            </a:extLst>
          </p:cNvPr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8BA38-A1AE-4B67-BF3B-6E13066F2AA5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7BE4-714B-480A-A574-B8801BBE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76" y="360594"/>
            <a:ext cx="1822708" cy="48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AB637-BD11-43FE-B56B-AC69C01D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17" y="183735"/>
            <a:ext cx="595763" cy="7943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C826B4-CF92-4E17-A9B5-9E6A6F50AAAE}"/>
              </a:ext>
            </a:extLst>
          </p:cNvPr>
          <p:cNvCxnSpPr/>
          <p:nvPr/>
        </p:nvCxnSpPr>
        <p:spPr>
          <a:xfrm>
            <a:off x="0" y="1150320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91E5A-3416-4FC6-9D93-BAE58A3F970F}"/>
              </a:ext>
            </a:extLst>
          </p:cNvPr>
          <p:cNvCxnSpPr/>
          <p:nvPr/>
        </p:nvCxnSpPr>
        <p:spPr>
          <a:xfrm>
            <a:off x="0" y="5707680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6ADBC-5D1D-41E3-853B-9EE7CFC3C538}"/>
              </a:ext>
            </a:extLst>
          </p:cNvPr>
          <p:cNvCxnSpPr>
            <a:cxnSpLocks/>
          </p:cNvCxnSpPr>
          <p:nvPr/>
        </p:nvCxnSpPr>
        <p:spPr>
          <a:xfrm>
            <a:off x="3040626" y="3475496"/>
            <a:ext cx="6110748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DFECC0-2DCF-4145-97C6-FEE10B926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" y="105694"/>
            <a:ext cx="2112919" cy="845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B64E6-902F-4A2C-BC71-68E9D1D8F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08" y="231648"/>
            <a:ext cx="1013278" cy="737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392B62-8694-453F-A5C3-087929CB5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64" y="139551"/>
            <a:ext cx="1333918" cy="843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4A0259-93E9-4B81-8313-07BEFE900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46" y="6157561"/>
            <a:ext cx="3901507" cy="4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18BA5A5-8E80-4FFC-8406-BFF477DBABBD}"/>
              </a:ext>
            </a:extLst>
          </p:cNvPr>
          <p:cNvSpPr/>
          <p:nvPr/>
        </p:nvSpPr>
        <p:spPr>
          <a:xfrm rot="16200000">
            <a:off x="5968148" y="1706399"/>
            <a:ext cx="1800000" cy="1800000"/>
          </a:xfrm>
          <a:prstGeom prst="blockArc">
            <a:avLst>
              <a:gd name="adj1" fmla="val 10800000"/>
              <a:gd name="adj2" fmla="val 0"/>
              <a:gd name="adj3" fmla="val 1327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08F85C27-87F1-440D-8BCD-537CE4FC87F9}"/>
              </a:ext>
            </a:extLst>
          </p:cNvPr>
          <p:cNvSpPr/>
          <p:nvPr/>
        </p:nvSpPr>
        <p:spPr>
          <a:xfrm rot="5400000" flipH="1">
            <a:off x="4404158" y="1706398"/>
            <a:ext cx="1800000" cy="1800000"/>
          </a:xfrm>
          <a:prstGeom prst="blockArc">
            <a:avLst>
              <a:gd name="adj1" fmla="val 10800000"/>
              <a:gd name="adj2" fmla="val 0"/>
              <a:gd name="adj3" fmla="val 132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7E130-8A29-42BE-9F56-3BE334D309AB}"/>
              </a:ext>
            </a:extLst>
          </p:cNvPr>
          <p:cNvSpPr txBox="1"/>
          <p:nvPr/>
        </p:nvSpPr>
        <p:spPr>
          <a:xfrm>
            <a:off x="2506504" y="1882609"/>
            <a:ext cx="7178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/>
              <a:t>Climate Change Online Data Management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AD79A-ECB2-4509-8B7B-85BB4C0A2712}"/>
              </a:ext>
            </a:extLst>
          </p:cNvPr>
          <p:cNvSpPr txBox="1"/>
          <p:nvPr/>
        </p:nvSpPr>
        <p:spPr>
          <a:xfrm>
            <a:off x="2910264" y="3264159"/>
            <a:ext cx="6365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160" dirty="0"/>
              <a:t>Owned by the Ministry of Environmental Protection and Agriculture of Georgia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B6D221-97B3-486E-9F6C-CF7D62614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0" y="5151602"/>
            <a:ext cx="3057235" cy="36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C76EEC-94A2-4B4A-B6F5-A3FDCB5C3D17}"/>
              </a:ext>
            </a:extLst>
          </p:cNvPr>
          <p:cNvGrpSpPr/>
          <p:nvPr/>
        </p:nvGrpSpPr>
        <p:grpSpPr>
          <a:xfrm>
            <a:off x="2942998" y="3525769"/>
            <a:ext cx="1570080" cy="578498"/>
            <a:chOff x="2947236" y="4862352"/>
            <a:chExt cx="1570080" cy="57849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62BD5319-74F5-4D5E-8293-EDAE59F0778A}"/>
                </a:ext>
              </a:extLst>
            </p:cNvPr>
            <p:cNvSpPr/>
            <p:nvPr/>
          </p:nvSpPr>
          <p:spPr>
            <a:xfrm flipV="1">
              <a:off x="2947236" y="4862352"/>
              <a:ext cx="1570080" cy="57849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1511F2-973C-4152-A6E4-846CE6E91711}"/>
                </a:ext>
              </a:extLst>
            </p:cNvPr>
            <p:cNvSpPr txBox="1"/>
            <p:nvPr/>
          </p:nvSpPr>
          <p:spPr>
            <a:xfrm>
              <a:off x="3248810" y="4966935"/>
              <a:ext cx="9669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2B6CFC-79F8-4FEB-B412-D667A86C67A7}"/>
              </a:ext>
            </a:extLst>
          </p:cNvPr>
          <p:cNvGrpSpPr/>
          <p:nvPr/>
        </p:nvGrpSpPr>
        <p:grpSpPr>
          <a:xfrm>
            <a:off x="4523927" y="3525769"/>
            <a:ext cx="1570080" cy="578498"/>
            <a:chOff x="4528165" y="4862352"/>
            <a:chExt cx="1570080" cy="5784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B377A605-D358-491C-87B2-10B566879674}"/>
                </a:ext>
              </a:extLst>
            </p:cNvPr>
            <p:cNvSpPr/>
            <p:nvPr/>
          </p:nvSpPr>
          <p:spPr>
            <a:xfrm flipV="1">
              <a:off x="4528165" y="4862352"/>
              <a:ext cx="1570080" cy="57849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91AC37-0386-4C15-B9AE-7261ABC1A722}"/>
                </a:ext>
              </a:extLst>
            </p:cNvPr>
            <p:cNvSpPr txBox="1"/>
            <p:nvPr/>
          </p:nvSpPr>
          <p:spPr>
            <a:xfrm>
              <a:off x="4873084" y="4966935"/>
              <a:ext cx="87062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Drivers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4B2F4-B9CC-4498-B1B4-600782B041C7}"/>
              </a:ext>
            </a:extLst>
          </p:cNvPr>
          <p:cNvGrpSpPr/>
          <p:nvPr/>
        </p:nvGrpSpPr>
        <p:grpSpPr>
          <a:xfrm>
            <a:off x="6094007" y="3525769"/>
            <a:ext cx="1570080" cy="578498"/>
            <a:chOff x="6098245" y="4862352"/>
            <a:chExt cx="1570080" cy="57849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1CF19164-3025-44CE-BF03-829D64CBBD20}"/>
                </a:ext>
              </a:extLst>
            </p:cNvPr>
            <p:cNvSpPr/>
            <p:nvPr/>
          </p:nvSpPr>
          <p:spPr>
            <a:xfrm flipV="1">
              <a:off x="6098245" y="4862352"/>
              <a:ext cx="1570080" cy="57849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A55190-5601-4540-BA4B-6A8A9372F437}"/>
                </a:ext>
              </a:extLst>
            </p:cNvPr>
            <p:cNvSpPr txBox="1"/>
            <p:nvPr/>
          </p:nvSpPr>
          <p:spPr>
            <a:xfrm>
              <a:off x="6307488" y="4966935"/>
              <a:ext cx="112979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Functions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0D745-CF11-4879-9D0F-3C1E77538F62}"/>
              </a:ext>
            </a:extLst>
          </p:cNvPr>
          <p:cNvGrpSpPr/>
          <p:nvPr/>
        </p:nvGrpSpPr>
        <p:grpSpPr>
          <a:xfrm>
            <a:off x="7674936" y="3525769"/>
            <a:ext cx="1570080" cy="578498"/>
            <a:chOff x="7679174" y="4862352"/>
            <a:chExt cx="1570080" cy="57849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D0471F64-D468-4971-839D-C56E5EBA8EFB}"/>
                </a:ext>
              </a:extLst>
            </p:cNvPr>
            <p:cNvSpPr/>
            <p:nvPr/>
          </p:nvSpPr>
          <p:spPr>
            <a:xfrm flipV="1">
              <a:off x="7679174" y="4862352"/>
              <a:ext cx="1570080" cy="578498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298112-4D3A-44F1-B3A0-11AA1865D88C}"/>
                </a:ext>
              </a:extLst>
            </p:cNvPr>
            <p:cNvSpPr txBox="1"/>
            <p:nvPr/>
          </p:nvSpPr>
          <p:spPr>
            <a:xfrm>
              <a:off x="7870077" y="4966935"/>
              <a:ext cx="117089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Outcomes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0447B22-2D15-49B1-9E4C-035F47838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3" y="6034070"/>
            <a:ext cx="1635038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8E4580-F4BE-4A43-B6C8-57C957FBA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96" y="203113"/>
            <a:ext cx="1079681" cy="432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E2608F3-339F-40D5-94F7-12E0CDD32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58" y="203113"/>
            <a:ext cx="593227" cy="432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C55A39F-0D56-4828-8B52-AA9B3DD48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4" y="203113"/>
            <a:ext cx="683366" cy="432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5EF2A42-70CB-440A-B49B-EA9E94D51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02" y="203113"/>
            <a:ext cx="324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32461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32578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rgia's updated Nationally Determined Contribution (NDC)">
            <a:extLst>
              <a:ext uri="{FF2B5EF4-FFF2-40B4-BE49-F238E27FC236}">
                <a16:creationId xmlns:a16="http://schemas.microsoft.com/office/drawing/2014/main" id="{10628650-AFAE-485F-8F2A-36C45944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6" y="1394460"/>
            <a:ext cx="1211707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816890-FCF7-4541-81E6-8205D8DAC2FA}"/>
              </a:ext>
            </a:extLst>
          </p:cNvPr>
          <p:cNvSpPr txBox="1"/>
          <p:nvPr/>
        </p:nvSpPr>
        <p:spPr>
          <a:xfrm>
            <a:off x="2660904" y="1394460"/>
            <a:ext cx="461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Nationally Determined Contribution of Georgia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876A9-BCB8-4155-B706-1654DBC36701}"/>
              </a:ext>
            </a:extLst>
          </p:cNvPr>
          <p:cNvSpPr txBox="1"/>
          <p:nvPr/>
        </p:nvSpPr>
        <p:spPr>
          <a:xfrm>
            <a:off x="2659317" y="1925312"/>
            <a:ext cx="727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Georgia is fully committed to an unconditional limiting target of 35 % below 1990 level of its domestic total greenhouse gas emissions by 2030;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4A1350-429A-4EA8-AB35-F280CB7DDB94}"/>
              </a:ext>
            </a:extLst>
          </p:cNvPr>
          <p:cNvCxnSpPr/>
          <p:nvPr/>
        </p:nvCxnSpPr>
        <p:spPr>
          <a:xfrm>
            <a:off x="2659317" y="1783080"/>
            <a:ext cx="4591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08B9FED-9B2C-4F56-8EDF-383036299C93}"/>
              </a:ext>
            </a:extLst>
          </p:cNvPr>
          <p:cNvGrpSpPr/>
          <p:nvPr/>
        </p:nvGrpSpPr>
        <p:grpSpPr>
          <a:xfrm>
            <a:off x="1545199" y="3244334"/>
            <a:ext cx="9645596" cy="1615702"/>
            <a:chOff x="1545199" y="3244334"/>
            <a:chExt cx="9645596" cy="1615702"/>
          </a:xfrm>
        </p:grpSpPr>
        <p:pic>
          <p:nvPicPr>
            <p:cNvPr id="1028" name="Picture 4" descr="GEORGIA'S 2030 CLIMATE CHANGE STRATEGY">
              <a:extLst>
                <a:ext uri="{FF2B5EF4-FFF2-40B4-BE49-F238E27FC236}">
                  <a16:creationId xmlns:a16="http://schemas.microsoft.com/office/drawing/2014/main" id="{FB77FE70-BCB3-4997-8B93-4198A5D0A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892" y="3268218"/>
              <a:ext cx="1116648" cy="159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2DE2F6-0AE0-44EF-82C3-919E1D0939FF}"/>
                </a:ext>
              </a:extLst>
            </p:cNvPr>
            <p:cNvSpPr txBox="1"/>
            <p:nvPr/>
          </p:nvSpPr>
          <p:spPr>
            <a:xfrm>
              <a:off x="3919728" y="3244334"/>
              <a:ext cx="3961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Georgia’s 2030 Climate Change Strategy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1B383C-C41C-47FA-97AE-774B0B315B25}"/>
                </a:ext>
              </a:extLst>
            </p:cNvPr>
            <p:cNvSpPr txBox="1"/>
            <p:nvPr/>
          </p:nvSpPr>
          <p:spPr>
            <a:xfrm>
              <a:off x="3919728" y="3796600"/>
              <a:ext cx="7271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 Sector: Energy, Transport, Building, Industry, Agriculture, Waste for achieving NDC Goal; </a:t>
              </a:r>
            </a:p>
            <a:p>
              <a:r>
                <a:rPr lang="en-US" dirty="0"/>
                <a:t>1 Sector: Forestry increase Carbon sink capacity</a:t>
              </a:r>
            </a:p>
          </p:txBody>
        </p:sp>
        <p:sp>
          <p:nvSpPr>
            <p:cNvPr id="12" name="Arrow: Bent-Up 11">
              <a:extLst>
                <a:ext uri="{FF2B5EF4-FFF2-40B4-BE49-F238E27FC236}">
                  <a16:creationId xmlns:a16="http://schemas.microsoft.com/office/drawing/2014/main" id="{69B36D59-D2EA-4D11-A046-7FAD15DB0C91}"/>
                </a:ext>
              </a:extLst>
            </p:cNvPr>
            <p:cNvSpPr/>
            <p:nvPr/>
          </p:nvSpPr>
          <p:spPr>
            <a:xfrm rot="5400000">
              <a:off x="1538145" y="3421958"/>
              <a:ext cx="649224" cy="635115"/>
            </a:xfrm>
            <a:prstGeom prst="bentUpArrow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53FB34-CE46-4904-A877-F527BED797CB}"/>
                </a:ext>
              </a:extLst>
            </p:cNvPr>
            <p:cNvCxnSpPr>
              <a:cxnSpLocks/>
            </p:cNvCxnSpPr>
            <p:nvPr/>
          </p:nvCxnSpPr>
          <p:spPr>
            <a:xfrm>
              <a:off x="3919728" y="3613666"/>
              <a:ext cx="396102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C12E44-6DD3-433A-93F9-9C29402F14A9}"/>
              </a:ext>
            </a:extLst>
          </p:cNvPr>
          <p:cNvGrpSpPr/>
          <p:nvPr/>
        </p:nvGrpSpPr>
        <p:grpSpPr>
          <a:xfrm>
            <a:off x="3046424" y="4902864"/>
            <a:ext cx="8749337" cy="1397001"/>
            <a:chOff x="3046424" y="4902864"/>
            <a:chExt cx="8749337" cy="1397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E57181-76CC-4EE6-B815-F4C77DDE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2008" y="4902864"/>
              <a:ext cx="1527698" cy="13970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43322F-37E5-46C4-942F-4F3D49EC9194}"/>
                </a:ext>
              </a:extLst>
            </p:cNvPr>
            <p:cNvSpPr txBox="1"/>
            <p:nvPr/>
          </p:nvSpPr>
          <p:spPr>
            <a:xfrm>
              <a:off x="5900238" y="5094208"/>
              <a:ext cx="3799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Georgia’s 2021-2023 Action Plan (CAP)</a:t>
              </a:r>
            </a:p>
          </p:txBody>
        </p:sp>
        <p:sp>
          <p:nvSpPr>
            <p:cNvPr id="17" name="Arrow: Bent-Up 16">
              <a:extLst>
                <a:ext uri="{FF2B5EF4-FFF2-40B4-BE49-F238E27FC236}">
                  <a16:creationId xmlns:a16="http://schemas.microsoft.com/office/drawing/2014/main" id="{3E6C284E-5AD7-4DB7-A29D-E58077CE9E66}"/>
                </a:ext>
              </a:extLst>
            </p:cNvPr>
            <p:cNvSpPr/>
            <p:nvPr/>
          </p:nvSpPr>
          <p:spPr>
            <a:xfrm rot="5400000">
              <a:off x="3039370" y="5101263"/>
              <a:ext cx="649224" cy="635115"/>
            </a:xfrm>
            <a:prstGeom prst="bentUpArrow">
              <a:avLst/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60D245-A610-46A2-A0A5-6483F9D6C22F}"/>
                </a:ext>
              </a:extLst>
            </p:cNvPr>
            <p:cNvCxnSpPr>
              <a:cxnSpLocks/>
            </p:cNvCxnSpPr>
            <p:nvPr/>
          </p:nvCxnSpPr>
          <p:spPr>
            <a:xfrm>
              <a:off x="5966397" y="5463540"/>
              <a:ext cx="359822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86B75C-ADC4-4D8E-95B0-E05342CC0C42}"/>
                </a:ext>
              </a:extLst>
            </p:cNvPr>
            <p:cNvSpPr txBox="1"/>
            <p:nvPr/>
          </p:nvSpPr>
          <p:spPr>
            <a:xfrm>
              <a:off x="5900239" y="5612188"/>
              <a:ext cx="5895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66 Mitigation measure for achieving NDC Goal and fulfilling Strategy sectoral objectives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C2E7EF-6D43-4A9C-9E2C-DBA7D315F8F5}"/>
              </a:ext>
            </a:extLst>
          </p:cNvPr>
          <p:cNvGrpSpPr/>
          <p:nvPr/>
        </p:nvGrpSpPr>
        <p:grpSpPr>
          <a:xfrm>
            <a:off x="610234" y="-1"/>
            <a:ext cx="1954657" cy="834887"/>
            <a:chOff x="4528164" y="4862351"/>
            <a:chExt cx="1954657" cy="8348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656FAC9-B82D-4CA1-8AA6-C39FF42EF2E7}"/>
                </a:ext>
              </a:extLst>
            </p:cNvPr>
            <p:cNvSpPr/>
            <p:nvPr/>
          </p:nvSpPr>
          <p:spPr>
            <a:xfrm flipV="1">
              <a:off x="4528164" y="4862351"/>
              <a:ext cx="1954657" cy="83488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29A6C-2A6A-4440-92DD-A65E2BA67275}"/>
                </a:ext>
              </a:extLst>
            </p:cNvPr>
            <p:cNvSpPr txBox="1"/>
            <p:nvPr/>
          </p:nvSpPr>
          <p:spPr>
            <a:xfrm>
              <a:off x="4845203" y="4996833"/>
              <a:ext cx="12358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Drivers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6CC7B9-3392-4D6D-A208-7641D3C2B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78" y="203113"/>
            <a:ext cx="1635038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D19716-DBE0-40C1-B5D9-800CD0096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3" y="203113"/>
            <a:ext cx="324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02714-9E41-49EF-AD9E-C09528301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17" y="203113"/>
            <a:ext cx="1079681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5E2F6-7AB5-4F9C-90C5-9B70F19A9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79" y="203113"/>
            <a:ext cx="593227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B5CC7-451E-4C91-81F2-EEF14E311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4" y="203113"/>
            <a:ext cx="68336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86AD3A7-654C-4E11-9A57-9B13D8587A0F}"/>
              </a:ext>
            </a:extLst>
          </p:cNvPr>
          <p:cNvGrpSpPr/>
          <p:nvPr/>
        </p:nvGrpSpPr>
        <p:grpSpPr>
          <a:xfrm>
            <a:off x="610234" y="-4"/>
            <a:ext cx="1954657" cy="1284493"/>
            <a:chOff x="610234" y="-4"/>
            <a:chExt cx="1954657" cy="1284493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656FAC9-B82D-4CA1-8AA6-C39FF42EF2E7}"/>
                </a:ext>
              </a:extLst>
            </p:cNvPr>
            <p:cNvSpPr/>
            <p:nvPr/>
          </p:nvSpPr>
          <p:spPr>
            <a:xfrm flipV="1">
              <a:off x="610234" y="-4"/>
              <a:ext cx="1954657" cy="1284493"/>
            </a:xfrm>
            <a:prstGeom prst="round2SameRect">
              <a:avLst>
                <a:gd name="adj1" fmla="val 2741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29A6C-2A6A-4440-92DD-A65E2BA67275}"/>
                </a:ext>
              </a:extLst>
            </p:cNvPr>
            <p:cNvSpPr txBox="1"/>
            <p:nvPr/>
          </p:nvSpPr>
          <p:spPr>
            <a:xfrm>
              <a:off x="1040839" y="819308"/>
              <a:ext cx="1093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6CC7B9-3392-4D6D-A208-7641D3C2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78" y="203113"/>
            <a:ext cx="1635038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D19716-DBE0-40C1-B5D9-800CD009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3" y="203113"/>
            <a:ext cx="324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02714-9E41-49EF-AD9E-C09528301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17" y="203113"/>
            <a:ext cx="1079681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5E2F6-7AB5-4F9C-90C5-9B70F19A9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79" y="203113"/>
            <a:ext cx="593227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B5CC7-451E-4C91-81F2-EEF14E311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4" y="203113"/>
            <a:ext cx="683366" cy="43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2D8065-F1F8-4BEF-B1BC-4A3CAA46BFD2}"/>
              </a:ext>
            </a:extLst>
          </p:cNvPr>
          <p:cNvSpPr txBox="1"/>
          <p:nvPr/>
        </p:nvSpPr>
        <p:spPr>
          <a:xfrm>
            <a:off x="399179" y="1872535"/>
            <a:ext cx="156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E6A3A1-B085-4797-ABB4-BB607FB7EC3C}"/>
              </a:ext>
            </a:extLst>
          </p:cNvPr>
          <p:cNvSpPr txBox="1"/>
          <p:nvPr/>
        </p:nvSpPr>
        <p:spPr>
          <a:xfrm>
            <a:off x="399179" y="2888198"/>
            <a:ext cx="1438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3F4EFE-6658-4259-A0E2-8B2011523459}"/>
              </a:ext>
            </a:extLst>
          </p:cNvPr>
          <p:cNvGrpSpPr/>
          <p:nvPr/>
        </p:nvGrpSpPr>
        <p:grpSpPr>
          <a:xfrm>
            <a:off x="5753919" y="3270044"/>
            <a:ext cx="2394996" cy="3238874"/>
            <a:chOff x="5976057" y="2857452"/>
            <a:chExt cx="2394996" cy="323887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DE2EAC-F180-4266-AF30-44D882A767EC}"/>
                </a:ext>
              </a:extLst>
            </p:cNvPr>
            <p:cNvGrpSpPr/>
            <p:nvPr/>
          </p:nvGrpSpPr>
          <p:grpSpPr>
            <a:xfrm>
              <a:off x="5976057" y="2857452"/>
              <a:ext cx="2394996" cy="2646878"/>
              <a:chOff x="6637773" y="3099425"/>
              <a:chExt cx="2394996" cy="264687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76D5B2-094A-4AA8-AE1C-0727820B7AA1}"/>
                  </a:ext>
                </a:extLst>
              </p:cNvPr>
              <p:cNvSpPr txBox="1"/>
              <p:nvPr/>
            </p:nvSpPr>
            <p:spPr>
              <a:xfrm>
                <a:off x="7809357" y="3622645"/>
                <a:ext cx="1223412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HPP </a:t>
                </a:r>
              </a:p>
              <a:p>
                <a:pPr algn="ctr"/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by </a:t>
                </a:r>
              </a:p>
              <a:p>
                <a:pPr algn="ctr"/>
                <a:r>
                  <a:rPr lang="en-US" sz="4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2024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397404-3138-4B4A-B491-2E40CB846B4E}"/>
                  </a:ext>
                </a:extLst>
              </p:cNvPr>
              <p:cNvSpPr/>
              <p:nvPr/>
            </p:nvSpPr>
            <p:spPr>
              <a:xfrm>
                <a:off x="6637773" y="3099425"/>
                <a:ext cx="1263487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endParaRPr lang="en-US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3B305C5-11E4-48DC-A015-EE228787FCBF}"/>
                </a:ext>
              </a:extLst>
            </p:cNvPr>
            <p:cNvGrpSpPr/>
            <p:nvPr/>
          </p:nvGrpSpPr>
          <p:grpSpPr>
            <a:xfrm>
              <a:off x="5976057" y="3028891"/>
              <a:ext cx="2394996" cy="3067435"/>
              <a:chOff x="5976057" y="3028891"/>
              <a:chExt cx="2394996" cy="306743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ADF4457-6121-4391-B106-3E5B815F49DE}"/>
                  </a:ext>
                </a:extLst>
              </p:cNvPr>
              <p:cNvSpPr/>
              <p:nvPr/>
            </p:nvSpPr>
            <p:spPr>
              <a:xfrm>
                <a:off x="5976057" y="3028891"/>
                <a:ext cx="2394996" cy="249726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6C7CF08-33E3-4066-9A17-0B59E41B1C63}"/>
                  </a:ext>
                </a:extLst>
              </p:cNvPr>
              <p:cNvGrpSpPr/>
              <p:nvPr/>
            </p:nvGrpSpPr>
            <p:grpSpPr>
              <a:xfrm>
                <a:off x="6388515" y="5517828"/>
                <a:ext cx="1570080" cy="578498"/>
                <a:chOff x="2947236" y="4862352"/>
                <a:chExt cx="1570080" cy="578498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46" name="Rectangle: Top Corners Rounded 45">
                  <a:extLst>
                    <a:ext uri="{FF2B5EF4-FFF2-40B4-BE49-F238E27FC236}">
                      <a16:creationId xmlns:a16="http://schemas.microsoft.com/office/drawing/2014/main" id="{ABA5D23C-4B96-44C1-A768-DECAF8CC2588}"/>
                    </a:ext>
                  </a:extLst>
                </p:cNvPr>
                <p:cNvSpPr/>
                <p:nvPr/>
              </p:nvSpPr>
              <p:spPr>
                <a:xfrm flipV="1">
                  <a:off x="2947236" y="4862352"/>
                  <a:ext cx="1570080" cy="57849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pc="30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D718ECD-836C-4224-AE0A-302973C3A662}"/>
                    </a:ext>
                  </a:extLst>
                </p:cNvPr>
                <p:cNvSpPr txBox="1"/>
                <p:nvPr/>
              </p:nvSpPr>
              <p:spPr>
                <a:xfrm>
                  <a:off x="3222299" y="4966935"/>
                  <a:ext cx="10199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Indicator</a:t>
                  </a:r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96497A-AC0F-411F-BBBE-2E75CED40E74}"/>
              </a:ext>
            </a:extLst>
          </p:cNvPr>
          <p:cNvGrpSpPr/>
          <p:nvPr/>
        </p:nvGrpSpPr>
        <p:grpSpPr>
          <a:xfrm>
            <a:off x="9219281" y="3429000"/>
            <a:ext cx="2154173" cy="3066420"/>
            <a:chOff x="9420386" y="3016408"/>
            <a:chExt cx="2154173" cy="30664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1F0EE6-ECCB-46CD-AEE6-DF4362A6AC93}"/>
                </a:ext>
              </a:extLst>
            </p:cNvPr>
            <p:cNvSpPr txBox="1"/>
            <p:nvPr/>
          </p:nvSpPr>
          <p:spPr>
            <a:xfrm>
              <a:off x="9584734" y="3341272"/>
              <a:ext cx="19416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Ministry </a:t>
              </a:r>
              <a:r>
                <a:rPr lang="en-US" sz="2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Economy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6A8BB1-1B2F-45C6-8D72-1FA6E3E4EFDC}"/>
                </a:ext>
              </a:extLst>
            </p:cNvPr>
            <p:cNvGrpSpPr/>
            <p:nvPr/>
          </p:nvGrpSpPr>
          <p:grpSpPr>
            <a:xfrm>
              <a:off x="9420386" y="3016408"/>
              <a:ext cx="2154173" cy="3066420"/>
              <a:chOff x="9420386" y="3016408"/>
              <a:chExt cx="2154173" cy="306642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294CA42-E216-40B7-B4EA-D0121CB535E1}"/>
                  </a:ext>
                </a:extLst>
              </p:cNvPr>
              <p:cNvSpPr/>
              <p:nvPr/>
            </p:nvSpPr>
            <p:spPr>
              <a:xfrm>
                <a:off x="9420386" y="3016408"/>
                <a:ext cx="2154173" cy="249726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E66605B-A17C-46ED-8FA8-88D9AE223B75}"/>
                  </a:ext>
                </a:extLst>
              </p:cNvPr>
              <p:cNvGrpSpPr/>
              <p:nvPr/>
            </p:nvGrpSpPr>
            <p:grpSpPr>
              <a:xfrm>
                <a:off x="9770514" y="5504330"/>
                <a:ext cx="1570080" cy="578498"/>
                <a:chOff x="2947236" y="4862352"/>
                <a:chExt cx="1570080" cy="578498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49" name="Rectangle: Top Corners Rounded 48">
                  <a:extLst>
                    <a:ext uri="{FF2B5EF4-FFF2-40B4-BE49-F238E27FC236}">
                      <a16:creationId xmlns:a16="http://schemas.microsoft.com/office/drawing/2014/main" id="{6EA95BE9-AF5B-4F05-A077-6D4210BCE723}"/>
                    </a:ext>
                  </a:extLst>
                </p:cNvPr>
                <p:cNvSpPr/>
                <p:nvPr/>
              </p:nvSpPr>
              <p:spPr>
                <a:xfrm flipV="1">
                  <a:off x="2947236" y="4862352"/>
                  <a:ext cx="1570080" cy="57849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pc="3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A81A5F-F786-451E-AB07-2F53A96509A4}"/>
                    </a:ext>
                  </a:extLst>
                </p:cNvPr>
                <p:cNvSpPr txBox="1"/>
                <p:nvPr/>
              </p:nvSpPr>
              <p:spPr>
                <a:xfrm>
                  <a:off x="3077707" y="4966935"/>
                  <a:ext cx="1309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Responsible</a:t>
                  </a:r>
                </a:p>
              </p:txBody>
            </p:sp>
          </p:grp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0DA7D8-74EF-40D4-BC9E-7AAC496F17BE}"/>
              </a:ext>
            </a:extLst>
          </p:cNvPr>
          <p:cNvGrpSpPr/>
          <p:nvPr/>
        </p:nvGrpSpPr>
        <p:grpSpPr>
          <a:xfrm>
            <a:off x="2437929" y="3441483"/>
            <a:ext cx="2245623" cy="3067435"/>
            <a:chOff x="1719009" y="3050062"/>
            <a:chExt cx="2245623" cy="306743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4E87857-5D5E-4499-8554-89CDA3C33BC8}"/>
                </a:ext>
              </a:extLst>
            </p:cNvPr>
            <p:cNvGrpSpPr/>
            <p:nvPr/>
          </p:nvGrpSpPr>
          <p:grpSpPr>
            <a:xfrm>
              <a:off x="1790307" y="3341272"/>
              <a:ext cx="2056973" cy="1942914"/>
              <a:chOff x="1790307" y="3341272"/>
              <a:chExt cx="2056973" cy="194291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7A59A-4F52-4571-92CF-38D39C89CA57}"/>
                  </a:ext>
                </a:extLst>
              </p:cNvPr>
              <p:cNvSpPr txBox="1"/>
              <p:nvPr/>
            </p:nvSpPr>
            <p:spPr>
              <a:xfrm>
                <a:off x="1796904" y="3341272"/>
                <a:ext cx="1978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Build HPPs by 2024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F7C273-AABB-456A-ABC5-06EE4FA9E3A3}"/>
                  </a:ext>
                </a:extLst>
              </p:cNvPr>
              <p:cNvSpPr txBox="1"/>
              <p:nvPr/>
            </p:nvSpPr>
            <p:spPr>
              <a:xfrm>
                <a:off x="1790307" y="3806858"/>
                <a:ext cx="205697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HPP 1 – 51 MWh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HPP 2 – 47 MWh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HPP 3 – 53 MWh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HPP 4 – 20 MWh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HPP 5 – 26 MWh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9F2B485-EF18-4DF0-A64F-FA09C099D3D8}"/>
                </a:ext>
              </a:extLst>
            </p:cNvPr>
            <p:cNvGrpSpPr/>
            <p:nvPr/>
          </p:nvGrpSpPr>
          <p:grpSpPr>
            <a:xfrm>
              <a:off x="1719009" y="3050062"/>
              <a:ext cx="2245623" cy="3067435"/>
              <a:chOff x="1719009" y="3050062"/>
              <a:chExt cx="2245623" cy="3067435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3A3BF909-E611-4A17-A1E3-9CA36165D4DF}"/>
                  </a:ext>
                </a:extLst>
              </p:cNvPr>
              <p:cNvSpPr/>
              <p:nvPr/>
            </p:nvSpPr>
            <p:spPr>
              <a:xfrm>
                <a:off x="1719009" y="3050062"/>
                <a:ext cx="2245623" cy="249726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4E39629-FFD8-42A0-A039-614DCC6F8972}"/>
                  </a:ext>
                </a:extLst>
              </p:cNvPr>
              <p:cNvGrpSpPr/>
              <p:nvPr/>
            </p:nvGrpSpPr>
            <p:grpSpPr>
              <a:xfrm>
                <a:off x="2044423" y="5538999"/>
                <a:ext cx="1570080" cy="578498"/>
                <a:chOff x="2947236" y="4862352"/>
                <a:chExt cx="1570080" cy="578498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3" name="Rectangle: Top Corners Rounded 52">
                  <a:extLst>
                    <a:ext uri="{FF2B5EF4-FFF2-40B4-BE49-F238E27FC236}">
                      <a16:creationId xmlns:a16="http://schemas.microsoft.com/office/drawing/2014/main" id="{B4490C7A-84E5-4394-9703-3AF5D98EB050}"/>
                    </a:ext>
                  </a:extLst>
                </p:cNvPr>
                <p:cNvSpPr/>
                <p:nvPr/>
              </p:nvSpPr>
              <p:spPr>
                <a:xfrm flipV="1">
                  <a:off x="2947236" y="4862352"/>
                  <a:ext cx="1570080" cy="57849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pc="30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11C80E9-1BAF-4102-96D0-7B471A27E0CB}"/>
                    </a:ext>
                  </a:extLst>
                </p:cNvPr>
                <p:cNvSpPr txBox="1"/>
                <p:nvPr/>
              </p:nvSpPr>
              <p:spPr>
                <a:xfrm>
                  <a:off x="3290490" y="4966935"/>
                  <a:ext cx="883575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Activity</a:t>
                  </a: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40CF9F-174F-4DD2-B5C7-B95EAA1A54BD}"/>
              </a:ext>
            </a:extLst>
          </p:cNvPr>
          <p:cNvGrpSpPr/>
          <p:nvPr/>
        </p:nvGrpSpPr>
        <p:grpSpPr>
          <a:xfrm>
            <a:off x="2437928" y="1380744"/>
            <a:ext cx="8935525" cy="991714"/>
            <a:chOff x="2437928" y="1380744"/>
            <a:chExt cx="8935525" cy="99171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7984CEC-FF5C-4EEF-B031-07F648BE35CB}"/>
                </a:ext>
              </a:extLst>
            </p:cNvPr>
            <p:cNvSpPr/>
            <p:nvPr/>
          </p:nvSpPr>
          <p:spPr>
            <a:xfrm>
              <a:off x="2437928" y="1380744"/>
              <a:ext cx="8935525" cy="99171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F66562-43CD-444A-92DC-FA9AEE3502F1}"/>
                </a:ext>
              </a:extLst>
            </p:cNvPr>
            <p:cNvGrpSpPr/>
            <p:nvPr/>
          </p:nvGrpSpPr>
          <p:grpSpPr>
            <a:xfrm>
              <a:off x="2694673" y="1520858"/>
              <a:ext cx="8314348" cy="743694"/>
              <a:chOff x="1566995" y="1601215"/>
              <a:chExt cx="8314348" cy="74369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7165D3-0596-4D12-BA9E-AC0546776ADB}"/>
                  </a:ext>
                </a:extLst>
              </p:cNvPr>
              <p:cNvSpPr txBox="1"/>
              <p:nvPr/>
            </p:nvSpPr>
            <p:spPr>
              <a:xfrm>
                <a:off x="3646175" y="1975577"/>
                <a:ext cx="6235168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15% GHG emission reduction compeering to the WoM scenario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6EDB0C-2BC0-4A32-9A28-F9EC62E05BFC}"/>
                  </a:ext>
                </a:extLst>
              </p:cNvPr>
              <p:cNvSpPr txBox="1"/>
              <p:nvPr/>
            </p:nvSpPr>
            <p:spPr>
              <a:xfrm>
                <a:off x="1566995" y="1601215"/>
                <a:ext cx="3277500" cy="36933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Energy Generation Sectoral Goal</a:t>
                </a:r>
              </a:p>
            </p:txBody>
          </p:sp>
        </p:grp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ED9F5-6A22-45B3-BC72-830EE9FD3697}"/>
              </a:ext>
            </a:extLst>
          </p:cNvPr>
          <p:cNvCxnSpPr/>
          <p:nvPr/>
        </p:nvCxnSpPr>
        <p:spPr>
          <a:xfrm>
            <a:off x="466344" y="2895681"/>
            <a:ext cx="10907110" cy="0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FE7380-98FE-4507-A192-598CD329E27C}"/>
              </a:ext>
            </a:extLst>
          </p:cNvPr>
          <p:cNvGrpSpPr/>
          <p:nvPr/>
        </p:nvGrpSpPr>
        <p:grpSpPr>
          <a:xfrm>
            <a:off x="610232" y="-3"/>
            <a:ext cx="1954657" cy="834887"/>
            <a:chOff x="4528164" y="4862351"/>
            <a:chExt cx="1954657" cy="8348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5807ADB0-D768-4C51-8A88-4AD82005E495}"/>
                </a:ext>
              </a:extLst>
            </p:cNvPr>
            <p:cNvSpPr/>
            <p:nvPr/>
          </p:nvSpPr>
          <p:spPr>
            <a:xfrm flipV="1">
              <a:off x="4528164" y="4862351"/>
              <a:ext cx="1954657" cy="83488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0FFED7-131D-4D17-AF48-17161D5369BA}"/>
                </a:ext>
              </a:extLst>
            </p:cNvPr>
            <p:cNvSpPr txBox="1"/>
            <p:nvPr/>
          </p:nvSpPr>
          <p:spPr>
            <a:xfrm>
              <a:off x="4887566" y="5000026"/>
              <a:ext cx="123585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Drivers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0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F0C306F-929E-4D34-9B72-E9FF4829F21D}"/>
              </a:ext>
            </a:extLst>
          </p:cNvPr>
          <p:cNvSpPr/>
          <p:nvPr/>
        </p:nvSpPr>
        <p:spPr>
          <a:xfrm>
            <a:off x="365786" y="2155571"/>
            <a:ext cx="3190949" cy="24972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dirty="0"/>
              <a:t>HPP1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HPP2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HPP3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HPP4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6AD3A7-654C-4E11-9A57-9B13D8587A0F}"/>
              </a:ext>
            </a:extLst>
          </p:cNvPr>
          <p:cNvGrpSpPr/>
          <p:nvPr/>
        </p:nvGrpSpPr>
        <p:grpSpPr>
          <a:xfrm>
            <a:off x="619082" y="-1018"/>
            <a:ext cx="1954657" cy="1284493"/>
            <a:chOff x="610234" y="-4"/>
            <a:chExt cx="1954657" cy="1284493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656FAC9-B82D-4CA1-8AA6-C39FF42EF2E7}"/>
                </a:ext>
              </a:extLst>
            </p:cNvPr>
            <p:cNvSpPr/>
            <p:nvPr/>
          </p:nvSpPr>
          <p:spPr>
            <a:xfrm flipV="1">
              <a:off x="610234" y="-4"/>
              <a:ext cx="1954657" cy="1284493"/>
            </a:xfrm>
            <a:prstGeom prst="round2SameRect">
              <a:avLst>
                <a:gd name="adj1" fmla="val 2741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29A6C-2A6A-4440-92DD-A65E2BA67275}"/>
                </a:ext>
              </a:extLst>
            </p:cNvPr>
            <p:cNvSpPr txBox="1"/>
            <p:nvPr/>
          </p:nvSpPr>
          <p:spPr>
            <a:xfrm>
              <a:off x="1040839" y="819308"/>
              <a:ext cx="1093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6CC7B9-3392-4D6D-A208-7641D3C2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78" y="203113"/>
            <a:ext cx="1635038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D19716-DBE0-40C1-B5D9-800CD009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3" y="203113"/>
            <a:ext cx="324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02714-9E41-49EF-AD9E-C09528301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17" y="203113"/>
            <a:ext cx="1079681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5E2F6-7AB5-4F9C-90C5-9B70F19A9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79" y="203113"/>
            <a:ext cx="593227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B5CC7-451E-4C91-81F2-EEF14E311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4" y="203113"/>
            <a:ext cx="683366" cy="43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AE6A3A1-B085-4797-ABB4-BB607FB7EC3C}"/>
              </a:ext>
            </a:extLst>
          </p:cNvPr>
          <p:cNvSpPr txBox="1"/>
          <p:nvPr/>
        </p:nvSpPr>
        <p:spPr>
          <a:xfrm>
            <a:off x="2597510" y="259284"/>
            <a:ext cx="346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Climate Change Online 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Management System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A7766-8AE9-4F46-B973-D5510F9D923F}"/>
              </a:ext>
            </a:extLst>
          </p:cNvPr>
          <p:cNvGrpSpPr/>
          <p:nvPr/>
        </p:nvGrpSpPr>
        <p:grpSpPr>
          <a:xfrm>
            <a:off x="365786" y="1993476"/>
            <a:ext cx="2394996" cy="3238874"/>
            <a:chOff x="365786" y="1993476"/>
            <a:chExt cx="2394996" cy="323887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ADF4457-6121-4391-B106-3E5B815F49DE}"/>
                </a:ext>
              </a:extLst>
            </p:cNvPr>
            <p:cNvSpPr/>
            <p:nvPr/>
          </p:nvSpPr>
          <p:spPr>
            <a:xfrm>
              <a:off x="365786" y="2164915"/>
              <a:ext cx="2394996" cy="24972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DE2EAC-F180-4266-AF30-44D882A767EC}"/>
                </a:ext>
              </a:extLst>
            </p:cNvPr>
            <p:cNvGrpSpPr/>
            <p:nvPr/>
          </p:nvGrpSpPr>
          <p:grpSpPr>
            <a:xfrm>
              <a:off x="365786" y="1993476"/>
              <a:ext cx="2394996" cy="2646878"/>
              <a:chOff x="6637773" y="3099425"/>
              <a:chExt cx="2394996" cy="264687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76D5B2-094A-4AA8-AE1C-0727820B7AA1}"/>
                  </a:ext>
                </a:extLst>
              </p:cNvPr>
              <p:cNvSpPr txBox="1"/>
              <p:nvPr/>
            </p:nvSpPr>
            <p:spPr>
              <a:xfrm>
                <a:off x="7809357" y="3622645"/>
                <a:ext cx="1223412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HPP </a:t>
                </a:r>
              </a:p>
              <a:p>
                <a:pPr algn="ctr"/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by </a:t>
                </a:r>
              </a:p>
              <a:p>
                <a:pPr algn="ctr"/>
                <a:r>
                  <a:rPr lang="en-US" sz="4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2024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397404-3138-4B4A-B491-2E40CB846B4E}"/>
                  </a:ext>
                </a:extLst>
              </p:cNvPr>
              <p:cNvSpPr/>
              <p:nvPr/>
            </p:nvSpPr>
            <p:spPr>
              <a:xfrm>
                <a:off x="6637773" y="3099425"/>
                <a:ext cx="1263487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6C7CF08-33E3-4066-9A17-0B59E41B1C63}"/>
                </a:ext>
              </a:extLst>
            </p:cNvPr>
            <p:cNvGrpSpPr/>
            <p:nvPr/>
          </p:nvGrpSpPr>
          <p:grpSpPr>
            <a:xfrm>
              <a:off x="778244" y="4653852"/>
              <a:ext cx="1570080" cy="578498"/>
              <a:chOff x="2947236" y="4862352"/>
              <a:chExt cx="1570080" cy="578498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Rectangle: Top Corners Rounded 45">
                <a:extLst>
                  <a:ext uri="{FF2B5EF4-FFF2-40B4-BE49-F238E27FC236}">
                    <a16:creationId xmlns:a16="http://schemas.microsoft.com/office/drawing/2014/main" id="{ABA5D23C-4B96-44C1-A768-DECAF8CC2588}"/>
                  </a:ext>
                </a:extLst>
              </p:cNvPr>
              <p:cNvSpPr/>
              <p:nvPr/>
            </p:nvSpPr>
            <p:spPr>
              <a:xfrm flipV="1">
                <a:off x="2947236" y="4862352"/>
                <a:ext cx="1570080" cy="5784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pc="3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718ECD-836C-4224-AE0A-302973C3A662}"/>
                  </a:ext>
                </a:extLst>
              </p:cNvPr>
              <p:cNvSpPr txBox="1"/>
              <p:nvPr/>
            </p:nvSpPr>
            <p:spPr>
              <a:xfrm>
                <a:off x="3222299" y="4966935"/>
                <a:ext cx="1019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Indicator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FE7380-98FE-4507-A192-598CD329E27C}"/>
              </a:ext>
            </a:extLst>
          </p:cNvPr>
          <p:cNvGrpSpPr/>
          <p:nvPr/>
        </p:nvGrpSpPr>
        <p:grpSpPr>
          <a:xfrm>
            <a:off x="610232" y="-3"/>
            <a:ext cx="1954657" cy="834887"/>
            <a:chOff x="4528164" y="4862351"/>
            <a:chExt cx="1954657" cy="8348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5807ADB0-D768-4C51-8A88-4AD82005E495}"/>
                </a:ext>
              </a:extLst>
            </p:cNvPr>
            <p:cNvSpPr/>
            <p:nvPr/>
          </p:nvSpPr>
          <p:spPr>
            <a:xfrm flipV="1">
              <a:off x="4528164" y="4862351"/>
              <a:ext cx="1954657" cy="834887"/>
            </a:xfrm>
            <a:prstGeom prst="round2SameRect">
              <a:avLst>
                <a:gd name="adj1" fmla="val 3766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0FFED7-131D-4D17-AF48-17161D5369BA}"/>
                </a:ext>
              </a:extLst>
            </p:cNvPr>
            <p:cNvSpPr txBox="1"/>
            <p:nvPr/>
          </p:nvSpPr>
          <p:spPr>
            <a:xfrm>
              <a:off x="4759774" y="5010397"/>
              <a:ext cx="149143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Function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AD1EF9-0AF8-4B22-9C9D-CF9522152F73}"/>
              </a:ext>
            </a:extLst>
          </p:cNvPr>
          <p:cNvGrpSpPr/>
          <p:nvPr/>
        </p:nvGrpSpPr>
        <p:grpSpPr>
          <a:xfrm>
            <a:off x="2791304" y="5655318"/>
            <a:ext cx="6230257" cy="484401"/>
            <a:chOff x="2791304" y="5655318"/>
            <a:chExt cx="6230257" cy="48440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D0F9C0-CFD5-4151-82C4-128083C68918}"/>
                </a:ext>
              </a:extLst>
            </p:cNvPr>
            <p:cNvCxnSpPr/>
            <p:nvPr/>
          </p:nvCxnSpPr>
          <p:spPr>
            <a:xfrm>
              <a:off x="3117676" y="5655318"/>
              <a:ext cx="1178543" cy="0"/>
            </a:xfrm>
            <a:prstGeom prst="line">
              <a:avLst/>
            </a:prstGeom>
            <a:ln w="57150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7A62AB1-94E3-4A56-978C-6873C5055D0F}"/>
                </a:ext>
              </a:extLst>
            </p:cNvPr>
            <p:cNvCxnSpPr/>
            <p:nvPr/>
          </p:nvCxnSpPr>
          <p:spPr>
            <a:xfrm>
              <a:off x="5474762" y="5655318"/>
              <a:ext cx="1178543" cy="0"/>
            </a:xfrm>
            <a:prstGeom prst="line">
              <a:avLst/>
            </a:prstGeom>
            <a:ln w="57150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12B15F-4AB0-472B-BD59-5D19D8258E58}"/>
                </a:ext>
              </a:extLst>
            </p:cNvPr>
            <p:cNvCxnSpPr/>
            <p:nvPr/>
          </p:nvCxnSpPr>
          <p:spPr>
            <a:xfrm>
              <a:off x="4296219" y="5655318"/>
              <a:ext cx="1178543" cy="0"/>
            </a:xfrm>
            <a:prstGeom prst="line">
              <a:avLst/>
            </a:prstGeom>
            <a:ln w="57150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EB600AD-5DEA-43A4-9D46-4567387E4F5A}"/>
                </a:ext>
              </a:extLst>
            </p:cNvPr>
            <p:cNvCxnSpPr/>
            <p:nvPr/>
          </p:nvCxnSpPr>
          <p:spPr>
            <a:xfrm>
              <a:off x="6664475" y="5655318"/>
              <a:ext cx="1178543" cy="0"/>
            </a:xfrm>
            <a:prstGeom prst="line">
              <a:avLst/>
            </a:prstGeom>
            <a:ln w="57150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242500C-3F12-4FE2-A4DD-C7A4473ECD32}"/>
                </a:ext>
              </a:extLst>
            </p:cNvPr>
            <p:cNvCxnSpPr/>
            <p:nvPr/>
          </p:nvCxnSpPr>
          <p:spPr>
            <a:xfrm>
              <a:off x="7843018" y="5655318"/>
              <a:ext cx="1178543" cy="0"/>
            </a:xfrm>
            <a:prstGeom prst="line">
              <a:avLst/>
            </a:prstGeom>
            <a:ln w="57150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F4E80B6-9322-46B3-BDD4-B7B6219E2256}"/>
                </a:ext>
              </a:extLst>
            </p:cNvPr>
            <p:cNvSpPr txBox="1"/>
            <p:nvPr/>
          </p:nvSpPr>
          <p:spPr>
            <a:xfrm>
              <a:off x="2791304" y="575157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9EA3891-D195-4D9B-93C5-F9DE8145EA24}"/>
                </a:ext>
              </a:extLst>
            </p:cNvPr>
            <p:cNvSpPr txBox="1"/>
            <p:nvPr/>
          </p:nvSpPr>
          <p:spPr>
            <a:xfrm>
              <a:off x="5148390" y="5770387"/>
              <a:ext cx="65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8CD00E5-BAD2-4281-9BFB-57F666AF9C3C}"/>
                </a:ext>
              </a:extLst>
            </p:cNvPr>
            <p:cNvSpPr txBox="1"/>
            <p:nvPr/>
          </p:nvSpPr>
          <p:spPr>
            <a:xfrm>
              <a:off x="7516646" y="5770387"/>
              <a:ext cx="65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5715D-65F1-4656-AD44-051D8CEAB903}"/>
              </a:ext>
            </a:extLst>
          </p:cNvPr>
          <p:cNvGrpSpPr/>
          <p:nvPr/>
        </p:nvGrpSpPr>
        <p:grpSpPr>
          <a:xfrm>
            <a:off x="3719895" y="2073557"/>
            <a:ext cx="5547425" cy="3581761"/>
            <a:chOff x="3719895" y="2073557"/>
            <a:chExt cx="5547425" cy="358176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88E8A1A-D1E4-4717-A3BF-F6F0D0D71EE3}"/>
                </a:ext>
              </a:extLst>
            </p:cNvPr>
            <p:cNvCxnSpPr/>
            <p:nvPr/>
          </p:nvCxnSpPr>
          <p:spPr>
            <a:xfrm flipV="1">
              <a:off x="4296219" y="2073557"/>
              <a:ext cx="0" cy="3581761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lgDashDotDot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16179D-0420-4085-B0D3-EB21C16377A5}"/>
                </a:ext>
              </a:extLst>
            </p:cNvPr>
            <p:cNvCxnSpPr/>
            <p:nvPr/>
          </p:nvCxnSpPr>
          <p:spPr>
            <a:xfrm flipV="1">
              <a:off x="5474761" y="2073557"/>
              <a:ext cx="0" cy="3581761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lgDashDotDot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C94FAF-F046-46C7-8BCD-4C83E94CEF75}"/>
                </a:ext>
              </a:extLst>
            </p:cNvPr>
            <p:cNvCxnSpPr/>
            <p:nvPr/>
          </p:nvCxnSpPr>
          <p:spPr>
            <a:xfrm flipV="1">
              <a:off x="6664475" y="2073557"/>
              <a:ext cx="0" cy="3581761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lgDashDotDot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B180BC-E5E2-49CA-A7BD-59BD7F32B2E0}"/>
                </a:ext>
              </a:extLst>
            </p:cNvPr>
            <p:cNvCxnSpPr/>
            <p:nvPr/>
          </p:nvCxnSpPr>
          <p:spPr>
            <a:xfrm flipV="1">
              <a:off x="9021561" y="2073557"/>
              <a:ext cx="0" cy="3581761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lgDashDotDot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D0C326-37AB-4AE1-B726-726F9EA523E8}"/>
                </a:ext>
              </a:extLst>
            </p:cNvPr>
            <p:cNvCxnSpPr/>
            <p:nvPr/>
          </p:nvCxnSpPr>
          <p:spPr>
            <a:xfrm flipV="1">
              <a:off x="7843017" y="2073557"/>
              <a:ext cx="0" cy="3581761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lgDashDotDot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84D209-DAF5-4FF8-8D1C-B605F949F675}"/>
                </a:ext>
              </a:extLst>
            </p:cNvPr>
            <p:cNvSpPr txBox="1"/>
            <p:nvPr/>
          </p:nvSpPr>
          <p:spPr>
            <a:xfrm>
              <a:off x="3719895" y="3718319"/>
              <a:ext cx="5547425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>
                <a:tabLst>
                  <a:tab pos="357188" algn="l"/>
                  <a:tab pos="1619250" algn="l"/>
                </a:tabLst>
              </a:pPr>
              <a:r>
                <a:rPr lang="en-US" dirty="0"/>
                <a:t>	NO 	NO 	 NO 	    Documentation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000C0E7-9A59-451E-A91F-F38F17F754EA}"/>
                </a:ext>
              </a:extLst>
            </p:cNvPr>
            <p:cNvSpPr txBox="1"/>
            <p:nvPr/>
          </p:nvSpPr>
          <p:spPr>
            <a:xfrm>
              <a:off x="3719895" y="4145015"/>
              <a:ext cx="5547425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>
                <a:tabLst>
                  <a:tab pos="357188" algn="l"/>
                  <a:tab pos="1619250" algn="l"/>
                </a:tabLst>
              </a:pPr>
              <a:r>
                <a:rPr lang="en-US" dirty="0"/>
                <a:t>Site Selection  Under Construction         Exploited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C91F90-BFC7-45F3-8055-14D8B1F2E178}"/>
                </a:ext>
              </a:extLst>
            </p:cNvPr>
            <p:cNvSpPr txBox="1"/>
            <p:nvPr/>
          </p:nvSpPr>
          <p:spPr>
            <a:xfrm>
              <a:off x="3719895" y="3291621"/>
              <a:ext cx="5547425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>
                <a:tabLst>
                  <a:tab pos="357188" algn="l"/>
                  <a:tab pos="1619250" algn="l"/>
                  <a:tab pos="2779713" algn="l"/>
                  <a:tab pos="3859213" algn="l"/>
                </a:tabLst>
              </a:pPr>
              <a:r>
                <a:rPr lang="en-US" dirty="0"/>
                <a:t>	NO 	NO 	NO 	NO                </a:t>
              </a:r>
              <a:r>
                <a:rPr lang="en-US" dirty="0" err="1"/>
                <a:t>NO</a:t>
              </a:r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4D731E-A1B4-435C-AB63-5748A62F9657}"/>
                </a:ext>
              </a:extLst>
            </p:cNvPr>
            <p:cNvSpPr txBox="1"/>
            <p:nvPr/>
          </p:nvSpPr>
          <p:spPr>
            <a:xfrm>
              <a:off x="3719895" y="2438225"/>
              <a:ext cx="5547425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>
                <a:tabLst>
                  <a:tab pos="357188" algn="l"/>
                  <a:tab pos="1619250" algn="l"/>
                </a:tabLst>
              </a:pPr>
              <a:r>
                <a:rPr lang="en-US" dirty="0"/>
                <a:t>Investor Selection 	              Delay        Under Construction        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4B02C8A-7F07-4F6A-B3E0-F39CCB1CC19F}"/>
                </a:ext>
              </a:extLst>
            </p:cNvPr>
            <p:cNvSpPr txBox="1"/>
            <p:nvPr/>
          </p:nvSpPr>
          <p:spPr>
            <a:xfrm>
              <a:off x="3719895" y="2864923"/>
              <a:ext cx="5547425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>
                <a:tabLst>
                  <a:tab pos="357188" algn="l"/>
                  <a:tab pos="1619250" algn="l"/>
                  <a:tab pos="4398963" algn="l"/>
                </a:tabLst>
              </a:pPr>
              <a:r>
                <a:rPr lang="en-US" spc="600" dirty="0"/>
                <a:t>Under Construction</a:t>
              </a:r>
              <a:r>
                <a:rPr lang="en-US" dirty="0"/>
                <a:t>	 Exploited      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16BB3-4D6E-4594-9D75-1DC181229CB5}"/>
              </a:ext>
            </a:extLst>
          </p:cNvPr>
          <p:cNvGrpSpPr/>
          <p:nvPr/>
        </p:nvGrpSpPr>
        <p:grpSpPr>
          <a:xfrm>
            <a:off x="9396410" y="2164915"/>
            <a:ext cx="2154173" cy="3066420"/>
            <a:chOff x="9396410" y="2164915"/>
            <a:chExt cx="2154173" cy="30664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D96497A-AC0F-411F-BBBE-2E75CED40E74}"/>
                </a:ext>
              </a:extLst>
            </p:cNvPr>
            <p:cNvGrpSpPr/>
            <p:nvPr/>
          </p:nvGrpSpPr>
          <p:grpSpPr>
            <a:xfrm>
              <a:off x="9396410" y="2164915"/>
              <a:ext cx="2154173" cy="3066420"/>
              <a:chOff x="9420386" y="3016408"/>
              <a:chExt cx="2154173" cy="30664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1F0EE6-ECCB-46CD-AEE6-DF4362A6AC93}"/>
                  </a:ext>
                </a:extLst>
              </p:cNvPr>
              <p:cNvSpPr txBox="1"/>
              <p:nvPr/>
            </p:nvSpPr>
            <p:spPr>
              <a:xfrm>
                <a:off x="9571502" y="4762760"/>
                <a:ext cx="1941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from the Ministry of Economy 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46A8BB1-1B2F-45C6-8D72-1FA6E3E4EFDC}"/>
                  </a:ext>
                </a:extLst>
              </p:cNvPr>
              <p:cNvGrpSpPr/>
              <p:nvPr/>
            </p:nvGrpSpPr>
            <p:grpSpPr>
              <a:xfrm>
                <a:off x="9420386" y="3016408"/>
                <a:ext cx="2154173" cy="3066420"/>
                <a:chOff x="9420386" y="3016408"/>
                <a:chExt cx="2154173" cy="306642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294CA42-E216-40B7-B4EA-D0121CB535E1}"/>
                    </a:ext>
                  </a:extLst>
                </p:cNvPr>
                <p:cNvSpPr/>
                <p:nvPr/>
              </p:nvSpPr>
              <p:spPr>
                <a:xfrm>
                  <a:off x="9420386" y="3016408"/>
                  <a:ext cx="2154173" cy="24972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3E66605B-A17C-46ED-8FA8-88D9AE223B75}"/>
                    </a:ext>
                  </a:extLst>
                </p:cNvPr>
                <p:cNvGrpSpPr/>
                <p:nvPr/>
              </p:nvGrpSpPr>
              <p:grpSpPr>
                <a:xfrm>
                  <a:off x="9770514" y="5504330"/>
                  <a:ext cx="1570080" cy="578498"/>
                  <a:chOff x="2947236" y="4862352"/>
                  <a:chExt cx="1570080" cy="578498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49" name="Rectangle: Top Corners Rounded 48">
                    <a:extLst>
                      <a:ext uri="{FF2B5EF4-FFF2-40B4-BE49-F238E27FC236}">
                        <a16:creationId xmlns:a16="http://schemas.microsoft.com/office/drawing/2014/main" id="{6EA95BE9-AF5B-4F05-A077-6D4210BCE723}"/>
                      </a:ext>
                    </a:extLst>
                  </p:cNvPr>
                  <p:cNvSpPr/>
                  <p:nvPr/>
                </p:nvSpPr>
                <p:spPr>
                  <a:xfrm flipV="1">
                    <a:off x="2947236" y="4862352"/>
                    <a:ext cx="1570080" cy="57849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pc="30" dirty="0"/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0A81A5F-F786-451E-AB07-2F53A96509A4}"/>
                      </a:ext>
                    </a:extLst>
                  </p:cNvPr>
                  <p:cNvSpPr txBox="1"/>
                  <p:nvPr/>
                </p:nvSpPr>
                <p:spPr>
                  <a:xfrm>
                    <a:off x="3320435" y="4966935"/>
                    <a:ext cx="823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Person</a:t>
                    </a:r>
                  </a:p>
                </p:txBody>
              </p:sp>
            </p:grpSp>
          </p:grpSp>
        </p:grpSp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DC2BE97D-09CE-41A7-AC8B-7707DB7AD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33496" y="2508282"/>
              <a:ext cx="1080000" cy="1080000"/>
            </a:xfrm>
            <a:prstGeom prst="rect">
              <a:avLst/>
            </a:prstGeom>
          </p:spPr>
        </p:pic>
      </p:grp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E7E23677-D332-4D8E-BE2B-21A924846EC4}"/>
              </a:ext>
            </a:extLst>
          </p:cNvPr>
          <p:cNvSpPr/>
          <p:nvPr/>
        </p:nvSpPr>
        <p:spPr>
          <a:xfrm flipH="1">
            <a:off x="6308290" y="939301"/>
            <a:ext cx="4275266" cy="8708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 animBg="1"/>
      <p:bldP spid="30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F0C306F-929E-4D34-9B72-E9FF4829F21D}"/>
              </a:ext>
            </a:extLst>
          </p:cNvPr>
          <p:cNvSpPr/>
          <p:nvPr/>
        </p:nvSpPr>
        <p:spPr>
          <a:xfrm>
            <a:off x="365786" y="2155571"/>
            <a:ext cx="3190949" cy="24972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US" dirty="0"/>
              <a:t>HPP1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HPP2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HPP3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HPP4</a:t>
            </a:r>
          </a:p>
          <a:p>
            <a:pPr algn="r">
              <a:lnSpc>
                <a:spcPct val="150000"/>
              </a:lnSpc>
            </a:pPr>
            <a:r>
              <a:rPr lang="en-US" dirty="0"/>
              <a:t>HPP5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6AD3A7-654C-4E11-9A57-9B13D8587A0F}"/>
              </a:ext>
            </a:extLst>
          </p:cNvPr>
          <p:cNvGrpSpPr/>
          <p:nvPr/>
        </p:nvGrpSpPr>
        <p:grpSpPr>
          <a:xfrm>
            <a:off x="619082" y="-1018"/>
            <a:ext cx="1954657" cy="1284493"/>
            <a:chOff x="610234" y="-4"/>
            <a:chExt cx="1954657" cy="1284493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656FAC9-B82D-4CA1-8AA6-C39FF42EF2E7}"/>
                </a:ext>
              </a:extLst>
            </p:cNvPr>
            <p:cNvSpPr/>
            <p:nvPr/>
          </p:nvSpPr>
          <p:spPr>
            <a:xfrm flipV="1">
              <a:off x="610234" y="-4"/>
              <a:ext cx="1954657" cy="1284493"/>
            </a:xfrm>
            <a:prstGeom prst="round2SameRect">
              <a:avLst>
                <a:gd name="adj1" fmla="val 2741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29A6C-2A6A-4440-92DD-A65E2BA67275}"/>
                </a:ext>
              </a:extLst>
            </p:cNvPr>
            <p:cNvSpPr txBox="1"/>
            <p:nvPr/>
          </p:nvSpPr>
          <p:spPr>
            <a:xfrm>
              <a:off x="1040839" y="819308"/>
              <a:ext cx="1093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6CC7B9-3392-4D6D-A208-7641D3C2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78" y="203113"/>
            <a:ext cx="1635038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D19716-DBE0-40C1-B5D9-800CD009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3" y="203113"/>
            <a:ext cx="324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02714-9E41-49EF-AD9E-C09528301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17" y="203113"/>
            <a:ext cx="1079681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5E2F6-7AB5-4F9C-90C5-9B70F19A9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79" y="203113"/>
            <a:ext cx="593227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B5CC7-451E-4C91-81F2-EEF14E311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4" y="203113"/>
            <a:ext cx="683366" cy="43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AE6A3A1-B085-4797-ABB4-BB607FB7EC3C}"/>
              </a:ext>
            </a:extLst>
          </p:cNvPr>
          <p:cNvSpPr txBox="1"/>
          <p:nvPr/>
        </p:nvSpPr>
        <p:spPr>
          <a:xfrm>
            <a:off x="2597510" y="259284"/>
            <a:ext cx="346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Climate Change Online 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Management System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9A7766-8AE9-4F46-B973-D5510F9D923F}"/>
              </a:ext>
            </a:extLst>
          </p:cNvPr>
          <p:cNvGrpSpPr/>
          <p:nvPr/>
        </p:nvGrpSpPr>
        <p:grpSpPr>
          <a:xfrm>
            <a:off x="365786" y="1993476"/>
            <a:ext cx="2394996" cy="3238874"/>
            <a:chOff x="365786" y="1993476"/>
            <a:chExt cx="2394996" cy="323887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ADF4457-6121-4391-B106-3E5B815F49DE}"/>
                </a:ext>
              </a:extLst>
            </p:cNvPr>
            <p:cNvSpPr/>
            <p:nvPr/>
          </p:nvSpPr>
          <p:spPr>
            <a:xfrm>
              <a:off x="365786" y="2164915"/>
              <a:ext cx="2394996" cy="24972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DE2EAC-F180-4266-AF30-44D882A767EC}"/>
                </a:ext>
              </a:extLst>
            </p:cNvPr>
            <p:cNvGrpSpPr/>
            <p:nvPr/>
          </p:nvGrpSpPr>
          <p:grpSpPr>
            <a:xfrm>
              <a:off x="365786" y="1993476"/>
              <a:ext cx="2394996" cy="2646878"/>
              <a:chOff x="6637773" y="3099425"/>
              <a:chExt cx="2394996" cy="264687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76D5B2-094A-4AA8-AE1C-0727820B7AA1}"/>
                  </a:ext>
                </a:extLst>
              </p:cNvPr>
              <p:cNvSpPr txBox="1"/>
              <p:nvPr/>
            </p:nvSpPr>
            <p:spPr>
              <a:xfrm>
                <a:off x="7809357" y="3622645"/>
                <a:ext cx="1223412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HPP </a:t>
                </a:r>
              </a:p>
              <a:p>
                <a:pPr algn="ctr"/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by </a:t>
                </a:r>
              </a:p>
              <a:p>
                <a:pPr algn="ctr"/>
                <a:r>
                  <a:rPr lang="en-US" sz="4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2024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397404-3138-4B4A-B491-2E40CB846B4E}"/>
                  </a:ext>
                </a:extLst>
              </p:cNvPr>
              <p:cNvSpPr/>
              <p:nvPr/>
            </p:nvSpPr>
            <p:spPr>
              <a:xfrm>
                <a:off x="6637773" y="3099425"/>
                <a:ext cx="1263487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6C7CF08-33E3-4066-9A17-0B59E41B1C63}"/>
                </a:ext>
              </a:extLst>
            </p:cNvPr>
            <p:cNvGrpSpPr/>
            <p:nvPr/>
          </p:nvGrpSpPr>
          <p:grpSpPr>
            <a:xfrm>
              <a:off x="778244" y="4653852"/>
              <a:ext cx="1570080" cy="578498"/>
              <a:chOff x="2947236" y="4862352"/>
              <a:chExt cx="1570080" cy="578498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Rectangle: Top Corners Rounded 45">
                <a:extLst>
                  <a:ext uri="{FF2B5EF4-FFF2-40B4-BE49-F238E27FC236}">
                    <a16:creationId xmlns:a16="http://schemas.microsoft.com/office/drawing/2014/main" id="{ABA5D23C-4B96-44C1-A768-DECAF8CC2588}"/>
                  </a:ext>
                </a:extLst>
              </p:cNvPr>
              <p:cNvSpPr/>
              <p:nvPr/>
            </p:nvSpPr>
            <p:spPr>
              <a:xfrm flipV="1">
                <a:off x="2947236" y="4862352"/>
                <a:ext cx="1570080" cy="5784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pc="3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718ECD-836C-4224-AE0A-302973C3A662}"/>
                  </a:ext>
                </a:extLst>
              </p:cNvPr>
              <p:cNvSpPr txBox="1"/>
              <p:nvPr/>
            </p:nvSpPr>
            <p:spPr>
              <a:xfrm>
                <a:off x="3222299" y="4966935"/>
                <a:ext cx="1019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Indicator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FE7380-98FE-4507-A192-598CD329E27C}"/>
              </a:ext>
            </a:extLst>
          </p:cNvPr>
          <p:cNvGrpSpPr/>
          <p:nvPr/>
        </p:nvGrpSpPr>
        <p:grpSpPr>
          <a:xfrm>
            <a:off x="610232" y="-3"/>
            <a:ext cx="1954657" cy="834887"/>
            <a:chOff x="4528164" y="4862351"/>
            <a:chExt cx="1954657" cy="8348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5807ADB0-D768-4C51-8A88-4AD82005E495}"/>
                </a:ext>
              </a:extLst>
            </p:cNvPr>
            <p:cNvSpPr/>
            <p:nvPr/>
          </p:nvSpPr>
          <p:spPr>
            <a:xfrm flipV="1">
              <a:off x="4528164" y="4862351"/>
              <a:ext cx="1954657" cy="834887"/>
            </a:xfrm>
            <a:prstGeom prst="round2SameRect">
              <a:avLst>
                <a:gd name="adj1" fmla="val 3766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0FFED7-131D-4D17-AF48-17161D5369BA}"/>
                </a:ext>
              </a:extLst>
            </p:cNvPr>
            <p:cNvSpPr txBox="1"/>
            <p:nvPr/>
          </p:nvSpPr>
          <p:spPr>
            <a:xfrm>
              <a:off x="4759774" y="5010397"/>
              <a:ext cx="149143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Function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D0F9C0-CFD5-4151-82C4-128083C68918}"/>
              </a:ext>
            </a:extLst>
          </p:cNvPr>
          <p:cNvCxnSpPr/>
          <p:nvPr/>
        </p:nvCxnSpPr>
        <p:spPr>
          <a:xfrm>
            <a:off x="3117676" y="5655318"/>
            <a:ext cx="1178543" cy="0"/>
          </a:xfrm>
          <a:prstGeom prst="line">
            <a:avLst/>
          </a:prstGeom>
          <a:ln w="571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4E80B6-9322-46B3-BDD4-B7B6219E2256}"/>
              </a:ext>
            </a:extLst>
          </p:cNvPr>
          <p:cNvSpPr txBox="1"/>
          <p:nvPr/>
        </p:nvSpPr>
        <p:spPr>
          <a:xfrm>
            <a:off x="2791304" y="57515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E8A1A-D1E4-4717-A3BF-F6F0D0D71EE3}"/>
              </a:ext>
            </a:extLst>
          </p:cNvPr>
          <p:cNvCxnSpPr/>
          <p:nvPr/>
        </p:nvCxnSpPr>
        <p:spPr>
          <a:xfrm flipV="1">
            <a:off x="4296219" y="2073557"/>
            <a:ext cx="0" cy="3581761"/>
          </a:xfrm>
          <a:prstGeom prst="line">
            <a:avLst/>
          </a:prstGeom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lgDashDot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984D209-DAF5-4FF8-8D1C-B605F949F675}"/>
              </a:ext>
            </a:extLst>
          </p:cNvPr>
          <p:cNvSpPr txBox="1"/>
          <p:nvPr/>
        </p:nvSpPr>
        <p:spPr>
          <a:xfrm>
            <a:off x="3719896" y="3718319"/>
            <a:ext cx="206915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1619250" algn="l"/>
              </a:tabLst>
            </a:pPr>
            <a:r>
              <a:rPr lang="en-US" dirty="0"/>
              <a:t>Documentation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00C0E7-9A59-451E-A91F-F38F17F754EA}"/>
              </a:ext>
            </a:extLst>
          </p:cNvPr>
          <p:cNvSpPr txBox="1"/>
          <p:nvPr/>
        </p:nvSpPr>
        <p:spPr>
          <a:xfrm>
            <a:off x="3719896" y="4145015"/>
            <a:ext cx="206915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1619250" algn="l"/>
              </a:tabLst>
            </a:pPr>
            <a:r>
              <a:rPr lang="en-US" dirty="0"/>
              <a:t>Exploited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C91F90-BFC7-45F3-8055-14D8B1F2E178}"/>
              </a:ext>
            </a:extLst>
          </p:cNvPr>
          <p:cNvSpPr txBox="1"/>
          <p:nvPr/>
        </p:nvSpPr>
        <p:spPr>
          <a:xfrm>
            <a:off x="3719896" y="3291621"/>
            <a:ext cx="206915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1619250" algn="l"/>
                <a:tab pos="2779713" algn="l"/>
                <a:tab pos="3859213" algn="l"/>
              </a:tabLst>
            </a:pPr>
            <a:r>
              <a:rPr lang="en-US" dirty="0"/>
              <a:t>	NO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4D731E-A1B4-435C-AB63-5748A62F9657}"/>
              </a:ext>
            </a:extLst>
          </p:cNvPr>
          <p:cNvSpPr txBox="1"/>
          <p:nvPr/>
        </p:nvSpPr>
        <p:spPr>
          <a:xfrm>
            <a:off x="3719896" y="2438225"/>
            <a:ext cx="206915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1619250" algn="l"/>
              </a:tabLst>
            </a:pPr>
            <a:r>
              <a:rPr lang="en-US" dirty="0"/>
              <a:t>Under Construction       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B02C8A-7F07-4F6A-B3E0-F39CCB1CC19F}"/>
              </a:ext>
            </a:extLst>
          </p:cNvPr>
          <p:cNvSpPr txBox="1"/>
          <p:nvPr/>
        </p:nvSpPr>
        <p:spPr>
          <a:xfrm>
            <a:off x="3719895" y="2864923"/>
            <a:ext cx="206915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  <a:tab pos="1619250" algn="l"/>
                <a:tab pos="4398963" algn="l"/>
              </a:tabLst>
            </a:pPr>
            <a:r>
              <a:rPr lang="en-US" dirty="0"/>
              <a:t>Exploited         </a:t>
            </a:r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8B12695C-362E-40F1-94B0-BB1CFE85C4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871" y="2868304"/>
            <a:ext cx="360000" cy="360000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B869F423-049B-4DFB-8F03-AA4A70260C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4871" y="3298960"/>
            <a:ext cx="360000" cy="360000"/>
          </a:xfrm>
          <a:prstGeom prst="rect">
            <a:avLst/>
          </a:prstGeom>
        </p:spPr>
      </p:pic>
      <p:pic>
        <p:nvPicPr>
          <p:cNvPr id="57" name="Graphic 56" descr="Checkmark">
            <a:extLst>
              <a:ext uri="{FF2B5EF4-FFF2-40B4-BE49-F238E27FC236}">
                <a16:creationId xmlns:a16="http://schemas.microsoft.com/office/drawing/2014/main" id="{778DEA75-2285-4E2A-B351-AA5B90920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871" y="4160273"/>
            <a:ext cx="360000" cy="360000"/>
          </a:xfrm>
          <a:prstGeom prst="rect">
            <a:avLst/>
          </a:prstGeom>
        </p:spPr>
      </p:pic>
      <p:pic>
        <p:nvPicPr>
          <p:cNvPr id="24" name="Graphic 23" descr="Back RTL">
            <a:extLst>
              <a:ext uri="{FF2B5EF4-FFF2-40B4-BE49-F238E27FC236}">
                <a16:creationId xmlns:a16="http://schemas.microsoft.com/office/drawing/2014/main" id="{2E161841-7879-4C19-A825-95A8A670C7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4871" y="2437648"/>
            <a:ext cx="360000" cy="360000"/>
          </a:xfrm>
          <a:prstGeom prst="rect">
            <a:avLst/>
          </a:prstGeom>
        </p:spPr>
      </p:pic>
      <p:pic>
        <p:nvPicPr>
          <p:cNvPr id="72" name="Graphic 71" descr="Back RTL">
            <a:extLst>
              <a:ext uri="{FF2B5EF4-FFF2-40B4-BE49-F238E27FC236}">
                <a16:creationId xmlns:a16="http://schemas.microsoft.com/office/drawing/2014/main" id="{319FAA5B-AD04-4866-AF68-8DEE6DF65B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4871" y="3729616"/>
            <a:ext cx="360000" cy="3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E240832-6FFF-4EE2-B83C-131648471C91}"/>
                  </a:ext>
                </a:extLst>
              </p:cNvPr>
              <p:cNvSpPr/>
              <p:nvPr/>
            </p:nvSpPr>
            <p:spPr>
              <a:xfrm>
                <a:off x="6595686" y="2326648"/>
                <a:ext cx="904415" cy="2173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i="1" smtClean="0">
                              <a:ln w="0">
                                <a:noFill/>
                              </a:ln>
                              <a:solidFill>
                                <a:schemeClr val="accent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</a:rPr>
                          </m:ctrlPr>
                        </m:fPr>
                        <m:num>
                          <m:r>
                            <a:rPr lang="en-US" sz="7200" i="1" smtClean="0">
                              <a:ln w="0">
                                <a:noFill/>
                              </a:ln>
                              <a:solidFill>
                                <a:schemeClr val="accent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</a:rPr>
                            <m:t>2</m:t>
                          </m:r>
                        </m:num>
                        <m:den>
                          <m:r>
                            <a:rPr lang="en-US" sz="7200" i="1" smtClean="0">
                              <a:ln w="0">
                                <a:noFill/>
                              </a:ln>
                              <a:solidFill>
                                <a:schemeClr val="accent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7200" dirty="0">
                  <a:ln w="0">
                    <a:noFill/>
                  </a:ln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E240832-6FFF-4EE2-B83C-131648471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86" y="2326648"/>
                <a:ext cx="904415" cy="2173800"/>
              </a:xfrm>
              <a:prstGeom prst="rect">
                <a:avLst/>
              </a:prstGeom>
              <a:blipFill>
                <a:blip r:embed="rId1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9F4AE9D-2EEB-4482-BDAF-6DE527CFE863}"/>
              </a:ext>
            </a:extLst>
          </p:cNvPr>
          <p:cNvSpPr/>
          <p:nvPr/>
        </p:nvSpPr>
        <p:spPr>
          <a:xfrm>
            <a:off x="7885061" y="2873712"/>
            <a:ext cx="3414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 MWh</a:t>
            </a:r>
          </a:p>
        </p:txBody>
      </p:sp>
    </p:spTree>
    <p:extLst>
      <p:ext uri="{BB962C8B-B14F-4D97-AF65-F5344CB8AC3E}">
        <p14:creationId xmlns:p14="http://schemas.microsoft.com/office/powerpoint/2010/main" val="22623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86AD3A7-654C-4E11-9A57-9B13D8587A0F}"/>
              </a:ext>
            </a:extLst>
          </p:cNvPr>
          <p:cNvGrpSpPr/>
          <p:nvPr/>
        </p:nvGrpSpPr>
        <p:grpSpPr>
          <a:xfrm>
            <a:off x="619082" y="-1018"/>
            <a:ext cx="1954657" cy="1284493"/>
            <a:chOff x="610234" y="-4"/>
            <a:chExt cx="1954657" cy="1284493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656FAC9-B82D-4CA1-8AA6-C39FF42EF2E7}"/>
                </a:ext>
              </a:extLst>
            </p:cNvPr>
            <p:cNvSpPr/>
            <p:nvPr/>
          </p:nvSpPr>
          <p:spPr>
            <a:xfrm flipV="1">
              <a:off x="610234" y="-4"/>
              <a:ext cx="1954657" cy="1284493"/>
            </a:xfrm>
            <a:prstGeom prst="round2SameRect">
              <a:avLst>
                <a:gd name="adj1" fmla="val 2741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29A6C-2A6A-4440-92DD-A65E2BA67275}"/>
                </a:ext>
              </a:extLst>
            </p:cNvPr>
            <p:cNvSpPr txBox="1"/>
            <p:nvPr/>
          </p:nvSpPr>
          <p:spPr>
            <a:xfrm>
              <a:off x="1040839" y="819308"/>
              <a:ext cx="1093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F6CC7B9-3392-4D6D-A208-7641D3C2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78" y="203113"/>
            <a:ext cx="1635038" cy="43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D19716-DBE0-40C1-B5D9-800CD009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3" y="203113"/>
            <a:ext cx="324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02714-9E41-49EF-AD9E-C09528301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17" y="203113"/>
            <a:ext cx="1079681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5E2F6-7AB5-4F9C-90C5-9B70F19A9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79" y="203113"/>
            <a:ext cx="593227" cy="4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3B5CC7-451E-4C91-81F2-EEF14E311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4" y="203113"/>
            <a:ext cx="683366" cy="43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AE6A3A1-B085-4797-ABB4-BB607FB7EC3C}"/>
              </a:ext>
            </a:extLst>
          </p:cNvPr>
          <p:cNvSpPr txBox="1"/>
          <p:nvPr/>
        </p:nvSpPr>
        <p:spPr>
          <a:xfrm>
            <a:off x="2597510" y="259284"/>
            <a:ext cx="3467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Climate Change Online 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Management System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FE7380-98FE-4507-A192-598CD329E27C}"/>
              </a:ext>
            </a:extLst>
          </p:cNvPr>
          <p:cNvGrpSpPr/>
          <p:nvPr/>
        </p:nvGrpSpPr>
        <p:grpSpPr>
          <a:xfrm>
            <a:off x="610232" y="-3"/>
            <a:ext cx="1954657" cy="834887"/>
            <a:chOff x="4528164" y="4862351"/>
            <a:chExt cx="1954657" cy="8348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5807ADB0-D768-4C51-8A88-4AD82005E495}"/>
                </a:ext>
              </a:extLst>
            </p:cNvPr>
            <p:cNvSpPr/>
            <p:nvPr/>
          </p:nvSpPr>
          <p:spPr>
            <a:xfrm flipV="1">
              <a:off x="4528164" y="4862351"/>
              <a:ext cx="1954657" cy="834887"/>
            </a:xfrm>
            <a:prstGeom prst="round2SameRect">
              <a:avLst>
                <a:gd name="adj1" fmla="val 3766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spc="3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0FFED7-131D-4D17-AF48-17161D5369BA}"/>
                </a:ext>
              </a:extLst>
            </p:cNvPr>
            <p:cNvSpPr txBox="1"/>
            <p:nvPr/>
          </p:nvSpPr>
          <p:spPr>
            <a:xfrm>
              <a:off x="4759774" y="5010397"/>
              <a:ext cx="149143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spc="3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Function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7B596-EA44-4451-B659-31343477B46D}"/>
              </a:ext>
            </a:extLst>
          </p:cNvPr>
          <p:cNvGrpSpPr/>
          <p:nvPr/>
        </p:nvGrpSpPr>
        <p:grpSpPr>
          <a:xfrm>
            <a:off x="3085042" y="2224280"/>
            <a:ext cx="3728469" cy="3238874"/>
            <a:chOff x="365786" y="1993476"/>
            <a:chExt cx="3728469" cy="32388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F0C306F-929E-4D34-9B72-E9FF4829F21D}"/>
                </a:ext>
              </a:extLst>
            </p:cNvPr>
            <p:cNvSpPr/>
            <p:nvPr/>
          </p:nvSpPr>
          <p:spPr>
            <a:xfrm>
              <a:off x="365786" y="2155571"/>
              <a:ext cx="3190949" cy="249726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dirty="0"/>
                <a:t>HPP1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HPP2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HPP3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HPP4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/>
                <a:t>HPP5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9A7766-8AE9-4F46-B973-D5510F9D923F}"/>
                </a:ext>
              </a:extLst>
            </p:cNvPr>
            <p:cNvGrpSpPr/>
            <p:nvPr/>
          </p:nvGrpSpPr>
          <p:grpSpPr>
            <a:xfrm>
              <a:off x="365786" y="1993476"/>
              <a:ext cx="2394996" cy="3238874"/>
              <a:chOff x="365786" y="1993476"/>
              <a:chExt cx="2394996" cy="32388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ADF4457-6121-4391-B106-3E5B815F49DE}"/>
                  </a:ext>
                </a:extLst>
              </p:cNvPr>
              <p:cNvSpPr/>
              <p:nvPr/>
            </p:nvSpPr>
            <p:spPr>
              <a:xfrm>
                <a:off x="365786" y="2164915"/>
                <a:ext cx="2394996" cy="249726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5DE2EAC-F180-4266-AF30-44D882A767EC}"/>
                  </a:ext>
                </a:extLst>
              </p:cNvPr>
              <p:cNvGrpSpPr/>
              <p:nvPr/>
            </p:nvGrpSpPr>
            <p:grpSpPr>
              <a:xfrm>
                <a:off x="365786" y="1993476"/>
                <a:ext cx="2394996" cy="2646878"/>
                <a:chOff x="6637773" y="3099425"/>
                <a:chExt cx="2394996" cy="2646878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D76D5B2-094A-4AA8-AE1C-0727820B7AA1}"/>
                    </a:ext>
                  </a:extLst>
                </p:cNvPr>
                <p:cNvSpPr txBox="1"/>
                <p:nvPr/>
              </p:nvSpPr>
              <p:spPr>
                <a:xfrm>
                  <a:off x="7809357" y="3622645"/>
                  <a:ext cx="1223412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HPP </a:t>
                  </a:r>
                </a:p>
                <a:p>
                  <a:pPr algn="ctr"/>
                  <a:r>
                    <a:rPr 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by </a:t>
                  </a:r>
                </a:p>
                <a:p>
                  <a:pPr algn="ctr"/>
                  <a:r>
                    <a:rPr lang="en-US" sz="40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2024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2397404-3138-4B4A-B491-2E40CB846B4E}"/>
                    </a:ext>
                  </a:extLst>
                </p:cNvPr>
                <p:cNvSpPr/>
                <p:nvPr/>
              </p:nvSpPr>
              <p:spPr>
                <a:xfrm>
                  <a:off x="6637773" y="3099425"/>
                  <a:ext cx="1263487" cy="2646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6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6C7CF08-33E3-4066-9A17-0B59E41B1C63}"/>
                  </a:ext>
                </a:extLst>
              </p:cNvPr>
              <p:cNvGrpSpPr/>
              <p:nvPr/>
            </p:nvGrpSpPr>
            <p:grpSpPr>
              <a:xfrm>
                <a:off x="778244" y="4653852"/>
                <a:ext cx="1570080" cy="578498"/>
                <a:chOff x="2947236" y="4862352"/>
                <a:chExt cx="1570080" cy="578498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46" name="Rectangle: Top Corners Rounded 45">
                  <a:extLst>
                    <a:ext uri="{FF2B5EF4-FFF2-40B4-BE49-F238E27FC236}">
                      <a16:creationId xmlns:a16="http://schemas.microsoft.com/office/drawing/2014/main" id="{ABA5D23C-4B96-44C1-A768-DECAF8CC2588}"/>
                    </a:ext>
                  </a:extLst>
                </p:cNvPr>
                <p:cNvSpPr/>
                <p:nvPr/>
              </p:nvSpPr>
              <p:spPr>
                <a:xfrm flipV="1">
                  <a:off x="2947236" y="4862352"/>
                  <a:ext cx="1570080" cy="57849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pc="30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D718ECD-836C-4224-AE0A-302973C3A662}"/>
                    </a:ext>
                  </a:extLst>
                </p:cNvPr>
                <p:cNvSpPr txBox="1"/>
                <p:nvPr/>
              </p:nvSpPr>
              <p:spPr>
                <a:xfrm>
                  <a:off x="3222299" y="4966935"/>
                  <a:ext cx="10199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Indicator</a:t>
                  </a:r>
                </a:p>
              </p:txBody>
            </p:sp>
          </p:grpSp>
        </p:grpSp>
        <p:pic>
          <p:nvPicPr>
            <p:cNvPr id="14" name="Graphic 13" descr="Checkmark">
              <a:extLst>
                <a:ext uri="{FF2B5EF4-FFF2-40B4-BE49-F238E27FC236}">
                  <a16:creationId xmlns:a16="http://schemas.microsoft.com/office/drawing/2014/main" id="{8B12695C-362E-40F1-94B0-BB1CFE85C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34255" y="2868304"/>
              <a:ext cx="360000" cy="360000"/>
            </a:xfrm>
            <a:prstGeom prst="rect">
              <a:avLst/>
            </a:prstGeom>
          </p:spPr>
        </p:pic>
        <p:pic>
          <p:nvPicPr>
            <p:cNvPr id="18" name="Graphic 17" descr="Close">
              <a:extLst>
                <a:ext uri="{FF2B5EF4-FFF2-40B4-BE49-F238E27FC236}">
                  <a16:creationId xmlns:a16="http://schemas.microsoft.com/office/drawing/2014/main" id="{B869F423-049B-4DFB-8F03-AA4A7026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4255" y="3298960"/>
              <a:ext cx="360000" cy="360000"/>
            </a:xfrm>
            <a:prstGeom prst="rect">
              <a:avLst/>
            </a:prstGeom>
          </p:spPr>
        </p:pic>
        <p:pic>
          <p:nvPicPr>
            <p:cNvPr id="57" name="Graphic 56" descr="Checkmark">
              <a:extLst>
                <a:ext uri="{FF2B5EF4-FFF2-40B4-BE49-F238E27FC236}">
                  <a16:creationId xmlns:a16="http://schemas.microsoft.com/office/drawing/2014/main" id="{778DEA75-2285-4E2A-B351-AA5B90920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34255" y="4160273"/>
              <a:ext cx="360000" cy="360000"/>
            </a:xfrm>
            <a:prstGeom prst="rect">
              <a:avLst/>
            </a:prstGeom>
          </p:spPr>
        </p:pic>
        <p:pic>
          <p:nvPicPr>
            <p:cNvPr id="24" name="Graphic 23" descr="Back RTL">
              <a:extLst>
                <a:ext uri="{FF2B5EF4-FFF2-40B4-BE49-F238E27FC236}">
                  <a16:creationId xmlns:a16="http://schemas.microsoft.com/office/drawing/2014/main" id="{2E161841-7879-4C19-A825-95A8A670C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34255" y="2437648"/>
              <a:ext cx="360000" cy="360000"/>
            </a:xfrm>
            <a:prstGeom prst="rect">
              <a:avLst/>
            </a:prstGeom>
          </p:spPr>
        </p:pic>
        <p:pic>
          <p:nvPicPr>
            <p:cNvPr id="72" name="Graphic 71" descr="Back RTL">
              <a:extLst>
                <a:ext uri="{FF2B5EF4-FFF2-40B4-BE49-F238E27FC236}">
                  <a16:creationId xmlns:a16="http://schemas.microsoft.com/office/drawing/2014/main" id="{319FAA5B-AD04-4866-AF68-8DEE6DF6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34255" y="3729616"/>
              <a:ext cx="360000" cy="360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1875A0-532B-4167-AE66-A9F45F604DB2}"/>
              </a:ext>
            </a:extLst>
          </p:cNvPr>
          <p:cNvGrpSpPr/>
          <p:nvPr/>
        </p:nvGrpSpPr>
        <p:grpSpPr>
          <a:xfrm>
            <a:off x="619082" y="2396734"/>
            <a:ext cx="2154173" cy="3066420"/>
            <a:chOff x="9396410" y="2164915"/>
            <a:chExt cx="2154173" cy="30664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EFCFE65-9FCE-43C6-8021-58DE4CA7C730}"/>
                </a:ext>
              </a:extLst>
            </p:cNvPr>
            <p:cNvGrpSpPr/>
            <p:nvPr/>
          </p:nvGrpSpPr>
          <p:grpSpPr>
            <a:xfrm>
              <a:off x="9396410" y="2164915"/>
              <a:ext cx="2154173" cy="3066420"/>
              <a:chOff x="9420386" y="3016408"/>
              <a:chExt cx="2154173" cy="306642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7C1C50-F212-49DA-A832-7F2D23FE9D0D}"/>
                  </a:ext>
                </a:extLst>
              </p:cNvPr>
              <p:cNvSpPr txBox="1"/>
              <p:nvPr/>
            </p:nvSpPr>
            <p:spPr>
              <a:xfrm>
                <a:off x="9571502" y="4762760"/>
                <a:ext cx="1941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from the Ministry of Economy 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116D0BD-4350-40B2-A20D-875F3CDD9346}"/>
                  </a:ext>
                </a:extLst>
              </p:cNvPr>
              <p:cNvGrpSpPr/>
              <p:nvPr/>
            </p:nvGrpSpPr>
            <p:grpSpPr>
              <a:xfrm>
                <a:off x="9420386" y="3016408"/>
                <a:ext cx="2154173" cy="3066420"/>
                <a:chOff x="9420386" y="3016408"/>
                <a:chExt cx="2154173" cy="3066420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DAEA4AE-E0CE-4A4F-BB68-1F4F5409ED8B}"/>
                    </a:ext>
                  </a:extLst>
                </p:cNvPr>
                <p:cNvSpPr/>
                <p:nvPr/>
              </p:nvSpPr>
              <p:spPr>
                <a:xfrm>
                  <a:off x="9420386" y="3016408"/>
                  <a:ext cx="2154173" cy="24972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16749C90-0C00-475E-BC8F-10B8AE904532}"/>
                    </a:ext>
                  </a:extLst>
                </p:cNvPr>
                <p:cNvGrpSpPr/>
                <p:nvPr/>
              </p:nvGrpSpPr>
              <p:grpSpPr>
                <a:xfrm>
                  <a:off x="9770514" y="5504330"/>
                  <a:ext cx="1570080" cy="578498"/>
                  <a:chOff x="2947236" y="4862352"/>
                  <a:chExt cx="1570080" cy="578498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52" name="Rectangle: Top Corners Rounded 51">
                    <a:extLst>
                      <a:ext uri="{FF2B5EF4-FFF2-40B4-BE49-F238E27FC236}">
                        <a16:creationId xmlns:a16="http://schemas.microsoft.com/office/drawing/2014/main" id="{35C90C38-8188-44D5-94C1-639DA4BEC48E}"/>
                      </a:ext>
                    </a:extLst>
                  </p:cNvPr>
                  <p:cNvSpPr/>
                  <p:nvPr/>
                </p:nvSpPr>
                <p:spPr>
                  <a:xfrm flipV="1">
                    <a:off x="2947236" y="4862352"/>
                    <a:ext cx="1570080" cy="57849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pc="30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8DBB9451-EF6D-4F3B-869C-6AB1744FF61B}"/>
                      </a:ext>
                    </a:extLst>
                  </p:cNvPr>
                  <p:cNvSpPr txBox="1"/>
                  <p:nvPr/>
                </p:nvSpPr>
                <p:spPr>
                  <a:xfrm>
                    <a:off x="3320435" y="4966935"/>
                    <a:ext cx="823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Person</a:t>
                    </a:r>
                  </a:p>
                </p:txBody>
              </p:sp>
            </p:grpSp>
          </p:grpSp>
        </p:grpSp>
        <p:pic>
          <p:nvPicPr>
            <p:cNvPr id="41" name="Graphic 40" descr="User">
              <a:extLst>
                <a:ext uri="{FF2B5EF4-FFF2-40B4-BE49-F238E27FC236}">
                  <a16:creationId xmlns:a16="http://schemas.microsoft.com/office/drawing/2014/main" id="{04A96F00-00D4-4C31-BAF2-1ED79B336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33496" y="2508282"/>
              <a:ext cx="1080000" cy="108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5390D0-620B-4083-9880-E39F448FA2F3}"/>
              </a:ext>
            </a:extLst>
          </p:cNvPr>
          <p:cNvGrpSpPr/>
          <p:nvPr/>
        </p:nvGrpSpPr>
        <p:grpSpPr>
          <a:xfrm>
            <a:off x="9655978" y="2396734"/>
            <a:ext cx="2154173" cy="3066420"/>
            <a:chOff x="9396410" y="2164915"/>
            <a:chExt cx="2154173" cy="30664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53A69F-A872-4D8B-B523-803F85844390}"/>
                </a:ext>
              </a:extLst>
            </p:cNvPr>
            <p:cNvGrpSpPr/>
            <p:nvPr/>
          </p:nvGrpSpPr>
          <p:grpSpPr>
            <a:xfrm>
              <a:off x="9396410" y="2164915"/>
              <a:ext cx="2154173" cy="3066420"/>
              <a:chOff x="9420386" y="3016408"/>
              <a:chExt cx="2154173" cy="306642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624F1C0-657D-4147-8058-79D165DB1096}"/>
                  </a:ext>
                </a:extLst>
              </p:cNvPr>
              <p:cNvSpPr txBox="1"/>
              <p:nvPr/>
            </p:nvSpPr>
            <p:spPr>
              <a:xfrm>
                <a:off x="9571502" y="4762760"/>
                <a:ext cx="1941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n w="0"/>
                    <a:solidFill>
                      <a:schemeClr val="accent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Energy Expert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893B58E-DE52-4812-AFAA-D8CFB0F319A3}"/>
                  </a:ext>
                </a:extLst>
              </p:cNvPr>
              <p:cNvGrpSpPr/>
              <p:nvPr/>
            </p:nvGrpSpPr>
            <p:grpSpPr>
              <a:xfrm>
                <a:off x="9420386" y="3016408"/>
                <a:ext cx="2154173" cy="3066420"/>
                <a:chOff x="9420386" y="3016408"/>
                <a:chExt cx="2154173" cy="3066420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E07595DB-CBEA-4C39-9C31-B8A78351DCEE}"/>
                    </a:ext>
                  </a:extLst>
                </p:cNvPr>
                <p:cNvSpPr/>
                <p:nvPr/>
              </p:nvSpPr>
              <p:spPr>
                <a:xfrm>
                  <a:off x="9420386" y="3016408"/>
                  <a:ext cx="2154173" cy="24972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FF09F81C-6AC8-4C70-A2D5-613981861450}"/>
                    </a:ext>
                  </a:extLst>
                </p:cNvPr>
                <p:cNvGrpSpPr/>
                <p:nvPr/>
              </p:nvGrpSpPr>
              <p:grpSpPr>
                <a:xfrm>
                  <a:off x="9770514" y="5504330"/>
                  <a:ext cx="1570080" cy="578498"/>
                  <a:chOff x="2947236" y="4862352"/>
                  <a:chExt cx="1570080" cy="578498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63" name="Rectangle: Top Corners Rounded 62">
                    <a:extLst>
                      <a:ext uri="{FF2B5EF4-FFF2-40B4-BE49-F238E27FC236}">
                        <a16:creationId xmlns:a16="http://schemas.microsoft.com/office/drawing/2014/main" id="{CE2284BE-306A-44D6-B79D-DF2FD63CC712}"/>
                      </a:ext>
                    </a:extLst>
                  </p:cNvPr>
                  <p:cNvSpPr/>
                  <p:nvPr/>
                </p:nvSpPr>
                <p:spPr>
                  <a:xfrm flipV="1">
                    <a:off x="2947236" y="4862352"/>
                    <a:ext cx="1570080" cy="578498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pc="3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4352758-234E-4B6D-95C0-14D1CB66BD63}"/>
                      </a:ext>
                    </a:extLst>
                  </p:cNvPr>
                  <p:cNvSpPr txBox="1"/>
                  <p:nvPr/>
                </p:nvSpPr>
                <p:spPr>
                  <a:xfrm>
                    <a:off x="3320435" y="4966935"/>
                    <a:ext cx="823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Person</a:t>
                    </a:r>
                  </a:p>
                </p:txBody>
              </p:sp>
            </p:grpSp>
          </p:grpSp>
        </p:grpSp>
        <p:pic>
          <p:nvPicPr>
            <p:cNvPr id="56" name="Graphic 55" descr="User">
              <a:extLst>
                <a:ext uri="{FF2B5EF4-FFF2-40B4-BE49-F238E27FC236}">
                  <a16:creationId xmlns:a16="http://schemas.microsoft.com/office/drawing/2014/main" id="{0F5463CE-1DB9-453E-97BE-8A4A17BBA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33496" y="2508282"/>
              <a:ext cx="1080000" cy="1080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DC541E-211B-4664-839D-2579FE3C6E55}"/>
              </a:ext>
            </a:extLst>
          </p:cNvPr>
          <p:cNvSpPr txBox="1"/>
          <p:nvPr/>
        </p:nvSpPr>
        <p:spPr>
          <a:xfrm>
            <a:off x="7229885" y="206125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860CE-EDDE-4EF5-BA1B-16839C9896C0}"/>
              </a:ext>
            </a:extLst>
          </p:cNvPr>
          <p:cNvSpPr txBox="1"/>
          <p:nvPr/>
        </p:nvSpPr>
        <p:spPr>
          <a:xfrm>
            <a:off x="7269517" y="2747500"/>
            <a:ext cx="222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/>
              <a:t>Para 75 (g).</a:t>
            </a:r>
            <a:r>
              <a:rPr lang="en-US" sz="1600" i="1" dirty="0"/>
              <a:t> Methodologies used to track progress arising from the implementation of policies and measures </a:t>
            </a:r>
          </a:p>
        </p:txBody>
      </p:sp>
    </p:spTree>
    <p:extLst>
      <p:ext uri="{BB962C8B-B14F-4D97-AF65-F5344CB8AC3E}">
        <p14:creationId xmlns:p14="http://schemas.microsoft.com/office/powerpoint/2010/main" val="233096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74B9-4395-47D9-A179-11577BDAE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Thank you very much for your attention!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36DB5-44E7-42E2-BC3F-03E36F749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CBIT Closing Conversation Series: A Deep Dive into Georgia's NDC Tracking System</a:t>
            </a:r>
          </a:p>
          <a:p>
            <a:r>
              <a:rPr lang="en-US" dirty="0">
                <a:solidFill>
                  <a:schemeClr val="bg1"/>
                </a:solidFill>
              </a:rPr>
              <a:t>Kakha Mdivani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Wednesday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29 April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FCDB5F-F031-4711-B868-401A895CB998}"/>
              </a:ext>
            </a:extLst>
          </p:cNvPr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8BA38-A1AE-4B67-BF3B-6E13066F2AA5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7BE4-714B-480A-A574-B8801BBE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76" y="360594"/>
            <a:ext cx="1822708" cy="48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AB637-BD11-43FE-B56B-AC69C01D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17" y="183735"/>
            <a:ext cx="595763" cy="7943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C826B4-CF92-4E17-A9B5-9E6A6F50AAAE}"/>
              </a:ext>
            </a:extLst>
          </p:cNvPr>
          <p:cNvCxnSpPr/>
          <p:nvPr/>
        </p:nvCxnSpPr>
        <p:spPr>
          <a:xfrm>
            <a:off x="0" y="1150320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91E5A-3416-4FC6-9D93-BAE58A3F970F}"/>
              </a:ext>
            </a:extLst>
          </p:cNvPr>
          <p:cNvCxnSpPr/>
          <p:nvPr/>
        </p:nvCxnSpPr>
        <p:spPr>
          <a:xfrm>
            <a:off x="0" y="5707680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6ADBC-5D1D-41E3-853B-9EE7CFC3C538}"/>
              </a:ext>
            </a:extLst>
          </p:cNvPr>
          <p:cNvCxnSpPr>
            <a:cxnSpLocks/>
          </p:cNvCxnSpPr>
          <p:nvPr/>
        </p:nvCxnSpPr>
        <p:spPr>
          <a:xfrm>
            <a:off x="3040626" y="3475496"/>
            <a:ext cx="6110748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DFECC0-2DCF-4145-97C6-FEE10B926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" y="105694"/>
            <a:ext cx="2112919" cy="845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B64E6-902F-4A2C-BC71-68E9D1D8F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08" y="231648"/>
            <a:ext cx="1013278" cy="737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392B62-8694-453F-A5C3-087929CB5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64" y="139551"/>
            <a:ext cx="1333918" cy="843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4A0259-93E9-4B81-8313-07BEFE900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46" y="6157561"/>
            <a:ext cx="3901507" cy="4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2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346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CBIT Closing Conversation Series: A Deep Dive into Georgia's NDC Tracking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2024-02-25T06:21:13Z</dcterms:created>
  <dcterms:modified xsi:type="dcterms:W3CDTF">2024-04-29T06:33:27Z</dcterms:modified>
</cp:coreProperties>
</file>