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0B_0.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11D_0.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34"/>
  </p:notesMasterIdLst>
  <p:sldIdLst>
    <p:sldId id="256" r:id="rId3"/>
    <p:sldId id="260" r:id="rId4"/>
    <p:sldId id="261" r:id="rId5"/>
    <p:sldId id="262" r:id="rId6"/>
    <p:sldId id="263" r:id="rId7"/>
    <p:sldId id="264" r:id="rId8"/>
    <p:sldId id="265" r:id="rId9"/>
    <p:sldId id="266" r:id="rId10"/>
    <p:sldId id="267" r:id="rId11"/>
    <p:sldId id="270" r:id="rId12"/>
    <p:sldId id="294" r:id="rId13"/>
    <p:sldId id="271" r:id="rId14"/>
    <p:sldId id="272" r:id="rId15"/>
    <p:sldId id="273" r:id="rId16"/>
    <p:sldId id="274" r:id="rId17"/>
    <p:sldId id="276" r:id="rId18"/>
    <p:sldId id="277" r:id="rId19"/>
    <p:sldId id="278"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Lst>
  <p:sldSz cx="12192000" cy="6858000"/>
  <p:notesSz cx="6858000" cy="9144000"/>
  <p:embeddedFontLst>
    <p:embeddedFont>
      <p:font typeface="Noto Sans Symbols" panose="020B060402020202020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j5N0JrJs7NqsLs6QacBhoeOPjWy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647059-9521-D91D-A083-167E8411B295}" name="Jamie Howland" initials="JH" userId="S::jHowland@unfccc.int::1c9bc467-15a3-4a81-8657-14eb2b54edab" providerId="AD"/>
  <p188:author id="{BABA7B88-C68A-7327-2652-D38EBE72B572}" name="Khetsiwe Khumalo" initials="KK" userId="S::khetsiwe.khumalo@un.org::90263751-1b34-4f72-b0bf-0c02a2e0b67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624BAE-DBEF-46C3-A032-792FC8989A82}">
  <a:tblStyle styleId="{FC624BAE-DBEF-46C3-A032-792FC8989A8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1FC"/>
          </a:solidFill>
        </a:fill>
      </a:tcStyle>
    </a:wholeTbl>
    <a:band1H>
      <a:tcTxStyle/>
      <a:tcStyle>
        <a:tcBdr/>
        <a:fill>
          <a:solidFill>
            <a:srgbClr val="CAE2F8"/>
          </a:solidFill>
        </a:fill>
      </a:tcStyle>
    </a:band1H>
    <a:band2H>
      <a:tcTxStyle/>
      <a:tcStyle>
        <a:tcBdr/>
      </a:tcStyle>
    </a:band2H>
    <a:band1V>
      <a:tcTxStyle/>
      <a:tcStyle>
        <a:tcBdr/>
        <a:fill>
          <a:solidFill>
            <a:srgbClr val="CAE2F8"/>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DB92DA0-6803-484E-A755-A2C391794742}" styleName="Table_1">
    <a:wholeTbl>
      <a:tcTxStyle b="off" i="off">
        <a:font>
          <a:latin typeface="Calibri"/>
          <a:ea typeface="Calibri"/>
          <a:cs typeface="Calibri"/>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1"/>
          </a:solidFill>
        </a:fill>
      </a:tcStyle>
    </a:firstRow>
    <a:neCell>
      <a:tcTxStyle/>
      <a:tcStyle>
        <a:tcBdr/>
      </a:tcStyle>
    </a:neCell>
    <a:nwCell>
      <a:tcTxStyle/>
      <a:tcStyle>
        <a:tcBdr/>
      </a:tcStyle>
    </a:nwCell>
  </a:tblStyle>
  <a:tblStyle styleId="{AB1A088E-EEB6-4C98-ADC8-515E892B0C31}"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E605E80-07FB-45B6-BDE5-F595BD3F88D6}" styleName="Table_3">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55"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57" Type="http://schemas.openxmlformats.org/officeDocument/2006/relationships/viewProps" Target="viewProps.xml"/><Relationship Id="rId61"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6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56"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Howland" userId="1c9bc467-15a3-4a81-8657-14eb2b54edab" providerId="ADAL" clId="{7D0D875B-68DB-41C2-AB20-762BE84D76E9}"/>
    <pc:docChg chg="">
      <pc:chgData name="Jamie Howland" userId="1c9bc467-15a3-4a81-8657-14eb2b54edab" providerId="ADAL" clId="{7D0D875B-68DB-41C2-AB20-762BE84D76E9}" dt="2024-04-16T12:07:59.475" v="3"/>
      <pc:docMkLst>
        <pc:docMk/>
      </pc:docMkLst>
      <pc:sldChg chg="addCm">
        <pc:chgData name="Jamie Howland" userId="1c9bc467-15a3-4a81-8657-14eb2b54edab" providerId="ADAL" clId="{7D0D875B-68DB-41C2-AB20-762BE84D76E9}" dt="2024-04-16T12:02:36.981" v="0"/>
        <pc:sldMkLst>
          <pc:docMk/>
          <pc:sldMk cId="0" sldId="267"/>
        </pc:sldMkLst>
      </pc:sldChg>
      <pc:sldChg chg="addCm">
        <pc:chgData name="Jamie Howland" userId="1c9bc467-15a3-4a81-8657-14eb2b54edab" providerId="ADAL" clId="{7D0D875B-68DB-41C2-AB20-762BE84D76E9}" dt="2024-04-16T12:05:10.783" v="1"/>
        <pc:sldMkLst>
          <pc:docMk/>
          <pc:sldMk cId="0" sldId="285"/>
        </pc:sldMkLst>
      </pc:sldChg>
      <pc:sldChg chg="addCm delCm">
        <pc:chgData name="Jamie Howland" userId="1c9bc467-15a3-4a81-8657-14eb2b54edab" providerId="ADAL" clId="{7D0D875B-68DB-41C2-AB20-762BE84D76E9}" dt="2024-04-16T12:07:59.475" v="3"/>
        <pc:sldMkLst>
          <pc:docMk/>
          <pc:sldMk cId="0" sldId="287"/>
        </pc:sldMkLst>
      </pc:sldChg>
    </pc:docChg>
  </pc:docChgLst>
  <pc:docChgLst>
    <pc:chgData name="Khetsiwe Khumalo" userId="S::khetsiwe.khumalo@un.org::90263751-1b34-4f72-b0bf-0c02a2e0b671" providerId="AD" clId="Web-{3D3473AB-1D1C-1654-3C06-0AAE4FCAFCF8}"/>
    <pc:docChg chg="mod">
      <pc:chgData name="Khetsiwe Khumalo" userId="S::khetsiwe.khumalo@un.org::90263751-1b34-4f72-b0bf-0c02a2e0b671" providerId="AD" clId="Web-{3D3473AB-1D1C-1654-3C06-0AAE4FCAFCF8}" dt="2024-04-16T12:16:24.775" v="1"/>
      <pc:docMkLst>
        <pc:docMk/>
      </pc:docMkLst>
      <pc:sldChg chg="modCm">
        <pc:chgData name="Khetsiwe Khumalo" userId="S::khetsiwe.khumalo@un.org::90263751-1b34-4f72-b0bf-0c02a2e0b671" providerId="AD" clId="Web-{3D3473AB-1D1C-1654-3C06-0AAE4FCAFCF8}" dt="2024-04-16T12:16:24.775" v="1"/>
        <pc:sldMkLst>
          <pc:docMk/>
          <pc:sldMk cId="0" sldId="267"/>
        </pc:sldMkLst>
        <pc:extLst>
          <p:ext xmlns:p="http://schemas.openxmlformats.org/presentationml/2006/main" uri="{D6D511B9-2390-475A-947B-AFAB55BFBCF1}">
            <pc226:cmChg xmlns:pc226="http://schemas.microsoft.com/office/powerpoint/2022/06/main/command" chg="">
              <pc226:chgData name="Khetsiwe Khumalo" userId="S::khetsiwe.khumalo@un.org::90263751-1b34-4f72-b0bf-0c02a2e0b671" providerId="AD" clId="Web-{3D3473AB-1D1C-1654-3C06-0AAE4FCAFCF8}" dt="2024-04-16T12:16:24.775" v="1"/>
              <pc2:cmMkLst xmlns:pc2="http://schemas.microsoft.com/office/powerpoint/2019/9/main/command">
                <pc:docMk/>
                <pc:sldMk cId="0" sldId="267"/>
                <pc2:cmMk id="{07C4EFDC-0BA4-4416-B5AA-C4F64CFD2794}"/>
              </pc2:cmMkLst>
              <pc226:cmRplyChg chg="add">
                <pc226:chgData name="Khetsiwe Khumalo" userId="S::khetsiwe.khumalo@un.org::90263751-1b34-4f72-b0bf-0c02a2e0b671" providerId="AD" clId="Web-{3D3473AB-1D1C-1654-3C06-0AAE4FCAFCF8}" dt="2024-04-16T12:16:24.775" v="1"/>
                <pc2:cmRplyMkLst xmlns:pc2="http://schemas.microsoft.com/office/powerpoint/2019/9/main/command">
                  <pc:docMk/>
                  <pc:sldMk cId="0" sldId="267"/>
                  <pc2:cmMk id="{07C4EFDC-0BA4-4416-B5AA-C4F64CFD2794}"/>
                  <pc2:cmRplyMk id="{10B8A597-2919-42C8-A04E-63AD3D8BD4CB}"/>
                </pc2:cmRplyMkLst>
              </pc226:cmRplyChg>
            </pc226:cmChg>
          </p:ext>
        </pc:extLst>
      </pc:sldChg>
    </pc:docChg>
  </pc:docChgLst>
  <pc:docChgLst>
    <pc:chgData name="Khetsiwe Khumalo" userId="90263751-1b34-4f72-b0bf-0c02a2e0b671" providerId="ADAL" clId="{FB98EFE7-5AD0-48F0-8DA4-F9D848F99822}"/>
    <pc:docChg chg="custSel addSld delSld modSld">
      <pc:chgData name="Khetsiwe Khumalo" userId="90263751-1b34-4f72-b0bf-0c02a2e0b671" providerId="ADAL" clId="{FB98EFE7-5AD0-48F0-8DA4-F9D848F99822}" dt="2024-04-24T11:08:34.603" v="120" actId="113"/>
      <pc:docMkLst>
        <pc:docMk/>
      </pc:docMkLst>
      <pc:sldChg chg="modSp mod">
        <pc:chgData name="Khetsiwe Khumalo" userId="90263751-1b34-4f72-b0bf-0c02a2e0b671" providerId="ADAL" clId="{FB98EFE7-5AD0-48F0-8DA4-F9D848F99822}" dt="2024-04-24T08:08:39.336" v="62" actId="20577"/>
        <pc:sldMkLst>
          <pc:docMk/>
          <pc:sldMk cId="0" sldId="264"/>
        </pc:sldMkLst>
        <pc:spChg chg="mod">
          <ac:chgData name="Khetsiwe Khumalo" userId="90263751-1b34-4f72-b0bf-0c02a2e0b671" providerId="ADAL" clId="{FB98EFE7-5AD0-48F0-8DA4-F9D848F99822}" dt="2024-04-24T08:08:39.336" v="62" actId="20577"/>
          <ac:spMkLst>
            <pc:docMk/>
            <pc:sldMk cId="0" sldId="264"/>
            <ac:spMk id="331" creationId="{00000000-0000-0000-0000-000000000000}"/>
          </ac:spMkLst>
        </pc:spChg>
        <pc:spChg chg="mod">
          <ac:chgData name="Khetsiwe Khumalo" userId="90263751-1b34-4f72-b0bf-0c02a2e0b671" providerId="ADAL" clId="{FB98EFE7-5AD0-48F0-8DA4-F9D848F99822}" dt="2024-04-24T08:07:18.351" v="12" actId="207"/>
          <ac:spMkLst>
            <pc:docMk/>
            <pc:sldMk cId="0" sldId="264"/>
            <ac:spMk id="335" creationId="{00000000-0000-0000-0000-000000000000}"/>
          </ac:spMkLst>
        </pc:spChg>
        <pc:spChg chg="mod">
          <ac:chgData name="Khetsiwe Khumalo" userId="90263751-1b34-4f72-b0bf-0c02a2e0b671" providerId="ADAL" clId="{FB98EFE7-5AD0-48F0-8DA4-F9D848F99822}" dt="2024-04-24T08:07:35.662" v="13" actId="207"/>
          <ac:spMkLst>
            <pc:docMk/>
            <pc:sldMk cId="0" sldId="264"/>
            <ac:spMk id="339" creationId="{00000000-0000-0000-0000-000000000000}"/>
          </ac:spMkLst>
        </pc:spChg>
        <pc:spChg chg="mod">
          <ac:chgData name="Khetsiwe Khumalo" userId="90263751-1b34-4f72-b0bf-0c02a2e0b671" providerId="ADAL" clId="{FB98EFE7-5AD0-48F0-8DA4-F9D848F99822}" dt="2024-04-24T08:07:43.364" v="14" actId="207"/>
          <ac:spMkLst>
            <pc:docMk/>
            <pc:sldMk cId="0" sldId="264"/>
            <ac:spMk id="343" creationId="{00000000-0000-0000-0000-000000000000}"/>
          </ac:spMkLst>
        </pc:spChg>
      </pc:sldChg>
      <pc:sldChg chg="modSp mod modCm">
        <pc:chgData name="Khetsiwe Khumalo" userId="90263751-1b34-4f72-b0bf-0c02a2e0b671" providerId="ADAL" clId="{FB98EFE7-5AD0-48F0-8DA4-F9D848F99822}" dt="2024-04-24T04:09:10.979" v="9" actId="1076"/>
        <pc:sldMkLst>
          <pc:docMk/>
          <pc:sldMk cId="0" sldId="267"/>
        </pc:sldMkLst>
        <pc:spChg chg="mod">
          <ac:chgData name="Khetsiwe Khumalo" userId="90263751-1b34-4f72-b0bf-0c02a2e0b671" providerId="ADAL" clId="{FB98EFE7-5AD0-48F0-8DA4-F9D848F99822}" dt="2024-04-24T04:08:51.305" v="7" actId="20577"/>
          <ac:spMkLst>
            <pc:docMk/>
            <pc:sldMk cId="0" sldId="267"/>
            <ac:spMk id="400" creationId="{00000000-0000-0000-0000-000000000000}"/>
          </ac:spMkLst>
        </pc:spChg>
        <pc:spChg chg="mod">
          <ac:chgData name="Khetsiwe Khumalo" userId="90263751-1b34-4f72-b0bf-0c02a2e0b671" providerId="ADAL" clId="{FB98EFE7-5AD0-48F0-8DA4-F9D848F99822}" dt="2024-04-24T04:09:05.890" v="8" actId="1076"/>
          <ac:spMkLst>
            <pc:docMk/>
            <pc:sldMk cId="0" sldId="267"/>
            <ac:spMk id="404" creationId="{00000000-0000-0000-0000-000000000000}"/>
          </ac:spMkLst>
        </pc:spChg>
        <pc:graphicFrameChg chg="mod">
          <ac:chgData name="Khetsiwe Khumalo" userId="90263751-1b34-4f72-b0bf-0c02a2e0b671" providerId="ADAL" clId="{FB98EFE7-5AD0-48F0-8DA4-F9D848F99822}" dt="2024-04-24T04:09:10.979" v="9" actId="1076"/>
          <ac:graphicFrameMkLst>
            <pc:docMk/>
            <pc:sldMk cId="0" sldId="267"/>
            <ac:graphicFrameMk id="405" creationId="{00000000-0000-0000-0000-000000000000}"/>
          </ac:graphicFrameMkLst>
        </pc:graphicFrameChg>
        <pc:extLst>
          <p:ext xmlns:p="http://schemas.openxmlformats.org/presentationml/2006/main" uri="{D6D511B9-2390-475A-947B-AFAB55BFBCF1}">
            <pc226:cmChg xmlns:pc226="http://schemas.microsoft.com/office/powerpoint/2022/06/main/command" chg="mod">
              <pc226:chgData name="Khetsiwe Khumalo" userId="90263751-1b34-4f72-b0bf-0c02a2e0b671" providerId="ADAL" clId="{FB98EFE7-5AD0-48F0-8DA4-F9D848F99822}" dt="2024-04-24T04:08:51.305" v="7" actId="20577"/>
              <pc2:cmMkLst xmlns:pc2="http://schemas.microsoft.com/office/powerpoint/2019/9/main/command">
                <pc:docMk/>
                <pc:sldMk cId="0" sldId="267"/>
                <pc2:cmMk id="{07C4EFDC-0BA4-4416-B5AA-C4F64CFD2794}"/>
              </pc2:cmMkLst>
            </pc226:cmChg>
          </p:ext>
        </pc:extLst>
      </pc:sldChg>
      <pc:sldChg chg="addSp delSp modSp mod">
        <pc:chgData name="Khetsiwe Khumalo" userId="90263751-1b34-4f72-b0bf-0c02a2e0b671" providerId="ADAL" clId="{FB98EFE7-5AD0-48F0-8DA4-F9D848F99822}" dt="2024-04-24T08:35:02.760" v="87" actId="20577"/>
        <pc:sldMkLst>
          <pc:docMk/>
          <pc:sldMk cId="0" sldId="270"/>
        </pc:sldMkLst>
        <pc:spChg chg="add del mod">
          <ac:chgData name="Khetsiwe Khumalo" userId="90263751-1b34-4f72-b0bf-0c02a2e0b671" providerId="ADAL" clId="{FB98EFE7-5AD0-48F0-8DA4-F9D848F99822}" dt="2024-04-24T08:34:33.398" v="67" actId="478"/>
          <ac:spMkLst>
            <pc:docMk/>
            <pc:sldMk cId="0" sldId="270"/>
            <ac:spMk id="3" creationId="{3369D62D-89DB-E19E-5397-30EA4EBEAF60}"/>
          </ac:spMkLst>
        </pc:spChg>
        <pc:spChg chg="del">
          <ac:chgData name="Khetsiwe Khumalo" userId="90263751-1b34-4f72-b0bf-0c02a2e0b671" providerId="ADAL" clId="{FB98EFE7-5AD0-48F0-8DA4-F9D848F99822}" dt="2024-04-24T08:34:31.931" v="66" actId="478"/>
          <ac:spMkLst>
            <pc:docMk/>
            <pc:sldMk cId="0" sldId="270"/>
            <ac:spMk id="464" creationId="{00000000-0000-0000-0000-000000000000}"/>
          </ac:spMkLst>
        </pc:spChg>
        <pc:spChg chg="mod">
          <ac:chgData name="Khetsiwe Khumalo" userId="90263751-1b34-4f72-b0bf-0c02a2e0b671" providerId="ADAL" clId="{FB98EFE7-5AD0-48F0-8DA4-F9D848F99822}" dt="2024-04-24T08:35:02.760" v="87" actId="20577"/>
          <ac:spMkLst>
            <pc:docMk/>
            <pc:sldMk cId="0" sldId="270"/>
            <ac:spMk id="465" creationId="{00000000-0000-0000-0000-000000000000}"/>
          </ac:spMkLst>
        </pc:spChg>
        <pc:spChg chg="del">
          <ac:chgData name="Khetsiwe Khumalo" userId="90263751-1b34-4f72-b0bf-0c02a2e0b671" providerId="ADAL" clId="{FB98EFE7-5AD0-48F0-8DA4-F9D848F99822}" dt="2024-04-24T08:34:29.157" v="65" actId="478"/>
          <ac:spMkLst>
            <pc:docMk/>
            <pc:sldMk cId="0" sldId="270"/>
            <ac:spMk id="466" creationId="{00000000-0000-0000-0000-000000000000}"/>
          </ac:spMkLst>
        </pc:spChg>
        <pc:picChg chg="add mod">
          <ac:chgData name="Khetsiwe Khumalo" userId="90263751-1b34-4f72-b0bf-0c02a2e0b671" providerId="ADAL" clId="{FB98EFE7-5AD0-48F0-8DA4-F9D848F99822}" dt="2024-04-24T08:34:44.483" v="69" actId="1076"/>
          <ac:picMkLst>
            <pc:docMk/>
            <pc:sldMk cId="0" sldId="270"/>
            <ac:picMk id="5" creationId="{2530D990-565D-12DA-DB05-64985AB0DD03}"/>
          </ac:picMkLst>
        </pc:picChg>
        <pc:picChg chg="del">
          <ac:chgData name="Khetsiwe Khumalo" userId="90263751-1b34-4f72-b0bf-0c02a2e0b671" providerId="ADAL" clId="{FB98EFE7-5AD0-48F0-8DA4-F9D848F99822}" dt="2024-04-24T08:34:24.955" v="64" actId="478"/>
          <ac:picMkLst>
            <pc:docMk/>
            <pc:sldMk cId="0" sldId="270"/>
            <ac:picMk id="467" creationId="{00000000-0000-0000-0000-000000000000}"/>
          </ac:picMkLst>
        </pc:picChg>
      </pc:sldChg>
      <pc:sldChg chg="addSp delSp modSp mod">
        <pc:chgData name="Khetsiwe Khumalo" userId="90263751-1b34-4f72-b0bf-0c02a2e0b671" providerId="ADAL" clId="{FB98EFE7-5AD0-48F0-8DA4-F9D848F99822}" dt="2024-04-24T09:12:42.807" v="90" actId="1076"/>
        <pc:sldMkLst>
          <pc:docMk/>
          <pc:sldMk cId="0" sldId="271"/>
        </pc:sldMkLst>
        <pc:picChg chg="add mod">
          <ac:chgData name="Khetsiwe Khumalo" userId="90263751-1b34-4f72-b0bf-0c02a2e0b671" providerId="ADAL" clId="{FB98EFE7-5AD0-48F0-8DA4-F9D848F99822}" dt="2024-04-24T09:12:42.807" v="90" actId="1076"/>
          <ac:picMkLst>
            <pc:docMk/>
            <pc:sldMk cId="0" sldId="271"/>
            <ac:picMk id="3" creationId="{CD1DFDD7-98AC-A440-DCE3-B17BCD8B5DDE}"/>
          </ac:picMkLst>
        </pc:picChg>
        <pc:picChg chg="del">
          <ac:chgData name="Khetsiwe Khumalo" userId="90263751-1b34-4f72-b0bf-0c02a2e0b671" providerId="ADAL" clId="{FB98EFE7-5AD0-48F0-8DA4-F9D848F99822}" dt="2024-04-24T09:12:12.844" v="88" actId="478"/>
          <ac:picMkLst>
            <pc:docMk/>
            <pc:sldMk cId="0" sldId="271"/>
            <ac:picMk id="476" creationId="{00000000-0000-0000-0000-000000000000}"/>
          </ac:picMkLst>
        </pc:picChg>
      </pc:sldChg>
      <pc:sldChg chg="del">
        <pc:chgData name="Khetsiwe Khumalo" userId="90263751-1b34-4f72-b0bf-0c02a2e0b671" providerId="ADAL" clId="{FB98EFE7-5AD0-48F0-8DA4-F9D848F99822}" dt="2024-04-24T04:19:39.637" v="10" actId="47"/>
        <pc:sldMkLst>
          <pc:docMk/>
          <pc:sldMk cId="0" sldId="279"/>
        </pc:sldMkLst>
      </pc:sldChg>
      <pc:sldChg chg="delSp modSp mod">
        <pc:chgData name="Khetsiwe Khumalo" userId="90263751-1b34-4f72-b0bf-0c02a2e0b671" providerId="ADAL" clId="{FB98EFE7-5AD0-48F0-8DA4-F9D848F99822}" dt="2024-04-24T11:08:34.603" v="120" actId="113"/>
        <pc:sldMkLst>
          <pc:docMk/>
          <pc:sldMk cId="0" sldId="286"/>
        </pc:sldMkLst>
        <pc:spChg chg="del mod">
          <ac:chgData name="Khetsiwe Khumalo" userId="90263751-1b34-4f72-b0bf-0c02a2e0b671" providerId="ADAL" clId="{FB98EFE7-5AD0-48F0-8DA4-F9D848F99822}" dt="2024-04-24T11:07:31.310" v="92" actId="478"/>
          <ac:spMkLst>
            <pc:docMk/>
            <pc:sldMk cId="0" sldId="286"/>
            <ac:spMk id="716" creationId="{00000000-0000-0000-0000-000000000000}"/>
          </ac:spMkLst>
        </pc:spChg>
        <pc:spChg chg="mod">
          <ac:chgData name="Khetsiwe Khumalo" userId="90263751-1b34-4f72-b0bf-0c02a2e0b671" providerId="ADAL" clId="{FB98EFE7-5AD0-48F0-8DA4-F9D848F99822}" dt="2024-04-24T11:07:42.419" v="93" actId="13822"/>
          <ac:spMkLst>
            <pc:docMk/>
            <pc:sldMk cId="0" sldId="286"/>
            <ac:spMk id="719" creationId="{00000000-0000-0000-0000-000000000000}"/>
          </ac:spMkLst>
        </pc:spChg>
        <pc:spChg chg="mod">
          <ac:chgData name="Khetsiwe Khumalo" userId="90263751-1b34-4f72-b0bf-0c02a2e0b671" providerId="ADAL" clId="{FB98EFE7-5AD0-48F0-8DA4-F9D848F99822}" dt="2024-04-24T11:07:42.419" v="93" actId="13822"/>
          <ac:spMkLst>
            <pc:docMk/>
            <pc:sldMk cId="0" sldId="286"/>
            <ac:spMk id="720" creationId="{00000000-0000-0000-0000-000000000000}"/>
          </ac:spMkLst>
        </pc:spChg>
        <pc:spChg chg="mod">
          <ac:chgData name="Khetsiwe Khumalo" userId="90263751-1b34-4f72-b0bf-0c02a2e0b671" providerId="ADAL" clId="{FB98EFE7-5AD0-48F0-8DA4-F9D848F99822}" dt="2024-04-24T11:07:42.419" v="93" actId="13822"/>
          <ac:spMkLst>
            <pc:docMk/>
            <pc:sldMk cId="0" sldId="286"/>
            <ac:spMk id="721" creationId="{00000000-0000-0000-0000-000000000000}"/>
          </ac:spMkLst>
        </pc:spChg>
        <pc:spChg chg="mod">
          <ac:chgData name="Khetsiwe Khumalo" userId="90263751-1b34-4f72-b0bf-0c02a2e0b671" providerId="ADAL" clId="{FB98EFE7-5AD0-48F0-8DA4-F9D848F99822}" dt="2024-04-24T11:07:42.419" v="93" actId="13822"/>
          <ac:spMkLst>
            <pc:docMk/>
            <pc:sldMk cId="0" sldId="286"/>
            <ac:spMk id="722" creationId="{00000000-0000-0000-0000-000000000000}"/>
          </ac:spMkLst>
        </pc:spChg>
        <pc:spChg chg="mod">
          <ac:chgData name="Khetsiwe Khumalo" userId="90263751-1b34-4f72-b0bf-0c02a2e0b671" providerId="ADAL" clId="{FB98EFE7-5AD0-48F0-8DA4-F9D848F99822}" dt="2024-04-24T11:07:42.419" v="93" actId="13822"/>
          <ac:spMkLst>
            <pc:docMk/>
            <pc:sldMk cId="0" sldId="286"/>
            <ac:spMk id="723" creationId="{00000000-0000-0000-0000-000000000000}"/>
          </ac:spMkLst>
        </pc:spChg>
        <pc:spChg chg="mod">
          <ac:chgData name="Khetsiwe Khumalo" userId="90263751-1b34-4f72-b0bf-0c02a2e0b671" providerId="ADAL" clId="{FB98EFE7-5AD0-48F0-8DA4-F9D848F99822}" dt="2024-04-24T11:08:34.603" v="120" actId="113"/>
          <ac:spMkLst>
            <pc:docMk/>
            <pc:sldMk cId="0" sldId="286"/>
            <ac:spMk id="724" creationId="{00000000-0000-0000-0000-000000000000}"/>
          </ac:spMkLst>
        </pc:spChg>
        <pc:spChg chg="mod">
          <ac:chgData name="Khetsiwe Khumalo" userId="90263751-1b34-4f72-b0bf-0c02a2e0b671" providerId="ADAL" clId="{FB98EFE7-5AD0-48F0-8DA4-F9D848F99822}" dt="2024-04-24T11:07:42.419" v="93" actId="13822"/>
          <ac:spMkLst>
            <pc:docMk/>
            <pc:sldMk cId="0" sldId="286"/>
            <ac:spMk id="725" creationId="{00000000-0000-0000-0000-000000000000}"/>
          </ac:spMkLst>
        </pc:spChg>
        <pc:spChg chg="mod">
          <ac:chgData name="Khetsiwe Khumalo" userId="90263751-1b34-4f72-b0bf-0c02a2e0b671" providerId="ADAL" clId="{FB98EFE7-5AD0-48F0-8DA4-F9D848F99822}" dt="2024-04-24T11:07:42.419" v="93" actId="13822"/>
          <ac:spMkLst>
            <pc:docMk/>
            <pc:sldMk cId="0" sldId="286"/>
            <ac:spMk id="726" creationId="{00000000-0000-0000-0000-000000000000}"/>
          </ac:spMkLst>
        </pc:spChg>
        <pc:spChg chg="mod">
          <ac:chgData name="Khetsiwe Khumalo" userId="90263751-1b34-4f72-b0bf-0c02a2e0b671" providerId="ADAL" clId="{FB98EFE7-5AD0-48F0-8DA4-F9D848F99822}" dt="2024-04-24T11:07:42.419" v="93" actId="13822"/>
          <ac:spMkLst>
            <pc:docMk/>
            <pc:sldMk cId="0" sldId="286"/>
            <ac:spMk id="727" creationId="{00000000-0000-0000-0000-000000000000}"/>
          </ac:spMkLst>
        </pc:spChg>
        <pc:spChg chg="mod">
          <ac:chgData name="Khetsiwe Khumalo" userId="90263751-1b34-4f72-b0bf-0c02a2e0b671" providerId="ADAL" clId="{FB98EFE7-5AD0-48F0-8DA4-F9D848F99822}" dt="2024-04-24T11:07:42.419" v="93" actId="13822"/>
          <ac:spMkLst>
            <pc:docMk/>
            <pc:sldMk cId="0" sldId="286"/>
            <ac:spMk id="728" creationId="{00000000-0000-0000-0000-000000000000}"/>
          </ac:spMkLst>
        </pc:spChg>
        <pc:spChg chg="mod">
          <ac:chgData name="Khetsiwe Khumalo" userId="90263751-1b34-4f72-b0bf-0c02a2e0b671" providerId="ADAL" clId="{FB98EFE7-5AD0-48F0-8DA4-F9D848F99822}" dt="2024-04-24T11:07:42.419" v="93" actId="13822"/>
          <ac:spMkLst>
            <pc:docMk/>
            <pc:sldMk cId="0" sldId="286"/>
            <ac:spMk id="729" creationId="{00000000-0000-0000-0000-000000000000}"/>
          </ac:spMkLst>
        </pc:spChg>
        <pc:spChg chg="mod">
          <ac:chgData name="Khetsiwe Khumalo" userId="90263751-1b34-4f72-b0bf-0c02a2e0b671" providerId="ADAL" clId="{FB98EFE7-5AD0-48F0-8DA4-F9D848F99822}" dt="2024-04-24T11:07:42.419" v="93" actId="13822"/>
          <ac:spMkLst>
            <pc:docMk/>
            <pc:sldMk cId="0" sldId="286"/>
            <ac:spMk id="730" creationId="{00000000-0000-0000-0000-000000000000}"/>
          </ac:spMkLst>
        </pc:spChg>
        <pc:spChg chg="mod">
          <ac:chgData name="Khetsiwe Khumalo" userId="90263751-1b34-4f72-b0bf-0c02a2e0b671" providerId="ADAL" clId="{FB98EFE7-5AD0-48F0-8DA4-F9D848F99822}" dt="2024-04-24T11:07:42.419" v="93" actId="13822"/>
          <ac:spMkLst>
            <pc:docMk/>
            <pc:sldMk cId="0" sldId="286"/>
            <ac:spMk id="731" creationId="{00000000-0000-0000-0000-000000000000}"/>
          </ac:spMkLst>
        </pc:spChg>
        <pc:spChg chg="mod">
          <ac:chgData name="Khetsiwe Khumalo" userId="90263751-1b34-4f72-b0bf-0c02a2e0b671" providerId="ADAL" clId="{FB98EFE7-5AD0-48F0-8DA4-F9D848F99822}" dt="2024-04-24T11:08:22.904" v="119" actId="113"/>
          <ac:spMkLst>
            <pc:docMk/>
            <pc:sldMk cId="0" sldId="286"/>
            <ac:spMk id="732" creationId="{00000000-0000-0000-0000-000000000000}"/>
          </ac:spMkLst>
        </pc:spChg>
        <pc:spChg chg="mod">
          <ac:chgData name="Khetsiwe Khumalo" userId="90263751-1b34-4f72-b0bf-0c02a2e0b671" providerId="ADAL" clId="{FB98EFE7-5AD0-48F0-8DA4-F9D848F99822}" dt="2024-04-24T11:07:42.419" v="93" actId="13822"/>
          <ac:spMkLst>
            <pc:docMk/>
            <pc:sldMk cId="0" sldId="286"/>
            <ac:spMk id="733" creationId="{00000000-0000-0000-0000-000000000000}"/>
          </ac:spMkLst>
        </pc:spChg>
        <pc:spChg chg="mod">
          <ac:chgData name="Khetsiwe Khumalo" userId="90263751-1b34-4f72-b0bf-0c02a2e0b671" providerId="ADAL" clId="{FB98EFE7-5AD0-48F0-8DA4-F9D848F99822}" dt="2024-04-24T11:07:42.419" v="93" actId="13822"/>
          <ac:spMkLst>
            <pc:docMk/>
            <pc:sldMk cId="0" sldId="286"/>
            <ac:spMk id="734" creationId="{00000000-0000-0000-0000-000000000000}"/>
          </ac:spMkLst>
        </pc:spChg>
        <pc:spChg chg="mod">
          <ac:chgData name="Khetsiwe Khumalo" userId="90263751-1b34-4f72-b0bf-0c02a2e0b671" providerId="ADAL" clId="{FB98EFE7-5AD0-48F0-8DA4-F9D848F99822}" dt="2024-04-24T11:07:42.419" v="93" actId="13822"/>
          <ac:spMkLst>
            <pc:docMk/>
            <pc:sldMk cId="0" sldId="286"/>
            <ac:spMk id="735" creationId="{00000000-0000-0000-0000-000000000000}"/>
          </ac:spMkLst>
        </pc:spChg>
        <pc:spChg chg="mod">
          <ac:chgData name="Khetsiwe Khumalo" userId="90263751-1b34-4f72-b0bf-0c02a2e0b671" providerId="ADAL" clId="{FB98EFE7-5AD0-48F0-8DA4-F9D848F99822}" dt="2024-04-24T11:07:42.419" v="93" actId="13822"/>
          <ac:spMkLst>
            <pc:docMk/>
            <pc:sldMk cId="0" sldId="286"/>
            <ac:spMk id="736" creationId="{00000000-0000-0000-0000-000000000000}"/>
          </ac:spMkLst>
        </pc:spChg>
        <pc:spChg chg="mod">
          <ac:chgData name="Khetsiwe Khumalo" userId="90263751-1b34-4f72-b0bf-0c02a2e0b671" providerId="ADAL" clId="{FB98EFE7-5AD0-48F0-8DA4-F9D848F99822}" dt="2024-04-24T11:07:42.419" v="93" actId="13822"/>
          <ac:spMkLst>
            <pc:docMk/>
            <pc:sldMk cId="0" sldId="286"/>
            <ac:spMk id="737" creationId="{00000000-0000-0000-0000-000000000000}"/>
          </ac:spMkLst>
        </pc:spChg>
        <pc:spChg chg="mod">
          <ac:chgData name="Khetsiwe Khumalo" userId="90263751-1b34-4f72-b0bf-0c02a2e0b671" providerId="ADAL" clId="{FB98EFE7-5AD0-48F0-8DA4-F9D848F99822}" dt="2024-04-24T11:07:42.419" v="93" actId="13822"/>
          <ac:spMkLst>
            <pc:docMk/>
            <pc:sldMk cId="0" sldId="286"/>
            <ac:spMk id="738" creationId="{00000000-0000-0000-0000-000000000000}"/>
          </ac:spMkLst>
        </pc:spChg>
        <pc:spChg chg="mod">
          <ac:chgData name="Khetsiwe Khumalo" userId="90263751-1b34-4f72-b0bf-0c02a2e0b671" providerId="ADAL" clId="{FB98EFE7-5AD0-48F0-8DA4-F9D848F99822}" dt="2024-04-24T11:07:42.419" v="93" actId="13822"/>
          <ac:spMkLst>
            <pc:docMk/>
            <pc:sldMk cId="0" sldId="286"/>
            <ac:spMk id="739" creationId="{00000000-0000-0000-0000-000000000000}"/>
          </ac:spMkLst>
        </pc:spChg>
        <pc:spChg chg="mod">
          <ac:chgData name="Khetsiwe Khumalo" userId="90263751-1b34-4f72-b0bf-0c02a2e0b671" providerId="ADAL" clId="{FB98EFE7-5AD0-48F0-8DA4-F9D848F99822}" dt="2024-04-24T11:08:18.175" v="118" actId="113"/>
          <ac:spMkLst>
            <pc:docMk/>
            <pc:sldMk cId="0" sldId="286"/>
            <ac:spMk id="740" creationId="{00000000-0000-0000-0000-000000000000}"/>
          </ac:spMkLst>
        </pc:spChg>
        <pc:spChg chg="mod">
          <ac:chgData name="Khetsiwe Khumalo" userId="90263751-1b34-4f72-b0bf-0c02a2e0b671" providerId="ADAL" clId="{FB98EFE7-5AD0-48F0-8DA4-F9D848F99822}" dt="2024-04-24T11:07:42.419" v="93" actId="13822"/>
          <ac:spMkLst>
            <pc:docMk/>
            <pc:sldMk cId="0" sldId="286"/>
            <ac:spMk id="741" creationId="{00000000-0000-0000-0000-000000000000}"/>
          </ac:spMkLst>
        </pc:spChg>
        <pc:spChg chg="mod">
          <ac:chgData name="Khetsiwe Khumalo" userId="90263751-1b34-4f72-b0bf-0c02a2e0b671" providerId="ADAL" clId="{FB98EFE7-5AD0-48F0-8DA4-F9D848F99822}" dt="2024-04-24T11:07:42.419" v="93" actId="13822"/>
          <ac:spMkLst>
            <pc:docMk/>
            <pc:sldMk cId="0" sldId="286"/>
            <ac:spMk id="742" creationId="{00000000-0000-0000-0000-000000000000}"/>
          </ac:spMkLst>
        </pc:spChg>
        <pc:spChg chg="mod">
          <ac:chgData name="Khetsiwe Khumalo" userId="90263751-1b34-4f72-b0bf-0c02a2e0b671" providerId="ADAL" clId="{FB98EFE7-5AD0-48F0-8DA4-F9D848F99822}" dt="2024-04-24T11:07:42.419" v="93" actId="13822"/>
          <ac:spMkLst>
            <pc:docMk/>
            <pc:sldMk cId="0" sldId="286"/>
            <ac:spMk id="743" creationId="{00000000-0000-0000-0000-000000000000}"/>
          </ac:spMkLst>
        </pc:spChg>
        <pc:spChg chg="mod">
          <ac:chgData name="Khetsiwe Khumalo" userId="90263751-1b34-4f72-b0bf-0c02a2e0b671" providerId="ADAL" clId="{FB98EFE7-5AD0-48F0-8DA4-F9D848F99822}" dt="2024-04-24T11:07:42.419" v="93" actId="13822"/>
          <ac:spMkLst>
            <pc:docMk/>
            <pc:sldMk cId="0" sldId="286"/>
            <ac:spMk id="744" creationId="{00000000-0000-0000-0000-000000000000}"/>
          </ac:spMkLst>
        </pc:spChg>
      </pc:sldChg>
      <pc:sldChg chg="add">
        <pc:chgData name="Khetsiwe Khumalo" userId="90263751-1b34-4f72-b0bf-0c02a2e0b671" providerId="ADAL" clId="{FB98EFE7-5AD0-48F0-8DA4-F9D848F99822}" dt="2024-04-24T08:34:21.382" v="63" actId="2890"/>
        <pc:sldMkLst>
          <pc:docMk/>
          <pc:sldMk cId="1413988531" sldId="294"/>
        </pc:sldMkLst>
      </pc:sldChg>
    </pc:docChg>
  </pc:docChgLst>
</pc:chgInfo>
</file>

<file path=ppt/comments/modernComment_10B_0.xml><?xml version="1.0" encoding="utf-8"?>
<p188:cmLst xmlns:a="http://schemas.openxmlformats.org/drawingml/2006/main" xmlns:r="http://schemas.openxmlformats.org/officeDocument/2006/relationships" xmlns:p188="http://schemas.microsoft.com/office/powerpoint/2018/8/main">
  <p188:cm id="{07C4EFDC-0BA4-4416-B5AA-C4F64CFD2794}" authorId="{39647059-9521-D91D-A083-167E8411B295}" created="2024-04-16T12:02:36.934">
    <ac:txMkLst xmlns:ac="http://schemas.microsoft.com/office/drawing/2013/main/command">
      <pc:docMk xmlns:pc="http://schemas.microsoft.com/office/powerpoint/2013/main/command"/>
      <pc:sldMk xmlns:pc="http://schemas.microsoft.com/office/powerpoint/2013/main/command" cId="0" sldId="267"/>
      <ac:spMk id="400" creationId="{00000000-0000-0000-0000-000000000000}"/>
      <ac:txMk cp="0" len="1">
        <ac:context len="9" hash="2440600358"/>
      </ac:txMk>
    </ac:txMkLst>
    <p188:pos x="4076700" y="625475"/>
    <p188:replyLst>
      <p188:reply id="{10B8A597-2919-42C8-A04E-63AD3D8BD4CB}" authorId="{BABA7B88-C68A-7327-2652-D38EBE72B572}" created="2024-04-16T12:16:24.775">
        <p188:txBody>
          <a:bodyPr/>
          <a:lstStyle/>
          <a:p>
            <a:r>
              <a:rPr lang="en-US"/>
              <a:t>Yes this indeed is the information for the appendix. Thanks.</a:t>
            </a:r>
          </a:p>
        </p188:txBody>
      </p188:reply>
    </p188:replyLst>
    <p188:txBody>
      <a:bodyPr/>
      <a:lstStyle/>
      <a:p>
        <a:r>
          <a:rPr lang="en-US"/>
          <a:t>This is a bit confusing - it appears the content refers to the appendix table</a:t>
        </a:r>
      </a:p>
    </p188:txBody>
  </p188:cm>
</p188:cmLst>
</file>

<file path=ppt/comments/modernComment_11D_0.xml><?xml version="1.0" encoding="utf-8"?>
<p188:cmLst xmlns:a="http://schemas.openxmlformats.org/drawingml/2006/main" xmlns:r="http://schemas.openxmlformats.org/officeDocument/2006/relationships" xmlns:p188="http://schemas.microsoft.com/office/powerpoint/2018/8/main">
  <p188:cm id="{7C7BB4F2-38D4-42AB-B614-4666BAF8AB2A}" authorId="{39647059-9521-D91D-A083-167E8411B295}" created="2024-04-16T12:05:10.768">
    <ac:txMkLst xmlns:ac="http://schemas.microsoft.com/office/drawing/2013/main/command">
      <pc:docMk xmlns:pc="http://schemas.microsoft.com/office/powerpoint/2013/main/command"/>
      <pc:sldMk xmlns:pc="http://schemas.microsoft.com/office/powerpoint/2013/main/command" cId="0" sldId="285"/>
      <ac:spMk id="702" creationId="{00000000-0000-0000-0000-000000000000}"/>
      <ac:txMk cp="0" len="11">
        <ac:context len="12" hash="3647827272"/>
      </ac:txMk>
    </ac:txMkLst>
    <p188:pos x="2466975" y="625475"/>
    <p188:txBody>
      <a:bodyPr/>
      <a:lstStyle/>
      <a:p>
        <a:r>
          <a:rPr lang="en-US"/>
          <a:t>Note that the reporting tool will generate this table automatically from the GHG inventory.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16295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4" name="Google Shape;67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6" name="Google Shape;68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3" name="Google Shape;69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8" name="Google Shape;70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7" name="Google Shape;74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4" name="Google Shape;75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2" name="Google Shape;76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9" name="Google Shape;76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6" name="Google Shape;77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3" name="Google Shape;83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Forrest Cover">
  <p:cSld name="01-Forrest Cover">
    <p:spTree>
      <p:nvGrpSpPr>
        <p:cNvPr id="1" name="Shape 15"/>
        <p:cNvGrpSpPr/>
        <p:nvPr/>
      </p:nvGrpSpPr>
      <p:grpSpPr>
        <a:xfrm>
          <a:off x="0" y="0"/>
          <a:ext cx="0" cy="0"/>
          <a:chOff x="0" y="0"/>
          <a:chExt cx="0" cy="0"/>
        </a:xfrm>
      </p:grpSpPr>
      <p:sp>
        <p:nvSpPr>
          <p:cNvPr id="16" name="Google Shape;16;p35"/>
          <p:cNvSpPr txBox="1">
            <a:spLocks noGrp="1"/>
          </p:cNvSpPr>
          <p:nvPr>
            <p:ph type="subTitle" idx="1"/>
          </p:nvPr>
        </p:nvSpPr>
        <p:spPr>
          <a:xfrm>
            <a:off x="431801" y="2206691"/>
            <a:ext cx="5664201" cy="25929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800"/>
              <a:buFont typeface="Calibri"/>
              <a:buNone/>
              <a:defRPr>
                <a:latin typeface="Calibri"/>
                <a:ea typeface="Calibri"/>
                <a:cs typeface="Calibri"/>
                <a:sym typeface="Calibri"/>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7" name="Google Shape;17;p35"/>
          <p:cNvSpPr txBox="1">
            <a:spLocks noGrp="1"/>
          </p:cNvSpPr>
          <p:nvPr>
            <p:ph type="ctrTitle"/>
          </p:nvPr>
        </p:nvSpPr>
        <p:spPr>
          <a:xfrm>
            <a:off x="431800" y="356660"/>
            <a:ext cx="5664200" cy="1462811"/>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dk1"/>
              </a:buClr>
              <a:buSzPts val="4933"/>
              <a:buFont typeface="Calibri"/>
              <a:buNone/>
              <a:defRPr sz="49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67"/>
        <p:cNvGrpSpPr/>
        <p:nvPr/>
      </p:nvGrpSpPr>
      <p:grpSpPr>
        <a:xfrm>
          <a:off x="0" y="0"/>
          <a:ext cx="0" cy="0"/>
          <a:chOff x="0" y="0"/>
          <a:chExt cx="0" cy="0"/>
        </a:xfrm>
      </p:grpSpPr>
      <p:sp>
        <p:nvSpPr>
          <p:cNvPr id="68" name="Google Shape;68;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4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74"/>
        <p:cNvGrpSpPr/>
        <p:nvPr/>
      </p:nvGrpSpPr>
      <p:grpSpPr>
        <a:xfrm>
          <a:off x="0" y="0"/>
          <a:ext cx="0" cy="0"/>
          <a:chOff x="0" y="0"/>
          <a:chExt cx="0" cy="0"/>
        </a:xfrm>
      </p:grpSpPr>
      <p:sp>
        <p:nvSpPr>
          <p:cNvPr id="75" name="Google Shape;75;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7"/>
          <p:cNvSpPr>
            <a:spLocks noGrp="1"/>
          </p:cNvSpPr>
          <p:nvPr>
            <p:ph type="pic" idx="2"/>
          </p:nvPr>
        </p:nvSpPr>
        <p:spPr>
          <a:xfrm>
            <a:off x="5183188" y="987425"/>
            <a:ext cx="6172200" cy="4873625"/>
          </a:xfrm>
          <a:prstGeom prst="rect">
            <a:avLst/>
          </a:prstGeom>
          <a:noFill/>
          <a:ln>
            <a:noFill/>
          </a:ln>
        </p:spPr>
      </p:sp>
      <p:sp>
        <p:nvSpPr>
          <p:cNvPr id="77" name="Google Shape;77;p4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81"/>
        <p:cNvGrpSpPr/>
        <p:nvPr/>
      </p:nvGrpSpPr>
      <p:grpSpPr>
        <a:xfrm>
          <a:off x="0" y="0"/>
          <a:ext cx="0" cy="0"/>
          <a:chOff x="0" y="0"/>
          <a:chExt cx="0" cy="0"/>
        </a:xfrm>
      </p:grpSpPr>
      <p:sp>
        <p:nvSpPr>
          <p:cNvPr id="82" name="Google Shape;8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87"/>
        <p:cNvGrpSpPr/>
        <p:nvPr/>
      </p:nvGrpSpPr>
      <p:grpSpPr>
        <a:xfrm>
          <a:off x="0" y="0"/>
          <a:ext cx="0" cy="0"/>
          <a:chOff x="0" y="0"/>
          <a:chExt cx="0" cy="0"/>
        </a:xfrm>
      </p:grpSpPr>
      <p:sp>
        <p:nvSpPr>
          <p:cNvPr id="88" name="Google Shape;88;p4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4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ide Transition">
  <p:cSld name="Slide Transition">
    <p:spTree>
      <p:nvGrpSpPr>
        <p:cNvPr id="1" name="Shape 93"/>
        <p:cNvGrpSpPr/>
        <p:nvPr/>
      </p:nvGrpSpPr>
      <p:grpSpPr>
        <a:xfrm>
          <a:off x="0" y="0"/>
          <a:ext cx="0" cy="0"/>
          <a:chOff x="0" y="0"/>
          <a:chExt cx="0" cy="0"/>
        </a:xfrm>
      </p:grpSpPr>
      <p:pic>
        <p:nvPicPr>
          <p:cNvPr id="94" name="Google Shape;94;g2b23aba39ad_0_140" descr="aerial photography of body of water"/>
          <p:cNvPicPr preferRelativeResize="0"/>
          <p:nvPr/>
        </p:nvPicPr>
        <p:blipFill rotWithShape="1">
          <a:blip r:embed="rId2">
            <a:alphaModFix amt="20000"/>
          </a:blip>
          <a:srcRect b="10881"/>
          <a:stretch/>
        </p:blipFill>
        <p:spPr>
          <a:xfrm>
            <a:off x="-1138" y="-14516"/>
            <a:ext cx="12192000" cy="6872517"/>
          </a:xfrm>
          <a:prstGeom prst="rect">
            <a:avLst/>
          </a:prstGeom>
          <a:noFill/>
          <a:ln>
            <a:noFill/>
          </a:ln>
        </p:spPr>
      </p:pic>
      <p:sp>
        <p:nvSpPr>
          <p:cNvPr id="95" name="Google Shape;95;g2b23aba39ad_0_140"/>
          <p:cNvSpPr/>
          <p:nvPr/>
        </p:nvSpPr>
        <p:spPr>
          <a:xfrm>
            <a:off x="-1138" y="-2383"/>
            <a:ext cx="12192000" cy="760800"/>
          </a:xfrm>
          <a:prstGeom prst="rect">
            <a:avLst/>
          </a:prstGeom>
          <a:solidFill>
            <a:srgbClr val="D8E2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g2b23aba39ad_0_140"/>
          <p:cNvSpPr/>
          <p:nvPr/>
        </p:nvSpPr>
        <p:spPr>
          <a:xfrm rot="10800000">
            <a:off x="8975936" y="-18096"/>
            <a:ext cx="3217198" cy="764363"/>
          </a:xfrm>
          <a:custGeom>
            <a:avLst/>
            <a:gdLst/>
            <a:ahLst/>
            <a:cxnLst/>
            <a:rect l="l" t="t" r="r" b="b"/>
            <a:pathLst>
              <a:path w="20107487" h="6948759" extrusionOk="0">
                <a:moveTo>
                  <a:pt x="1354" y="14894"/>
                </a:moveTo>
                <a:lnTo>
                  <a:pt x="20086186" y="0"/>
                </a:lnTo>
                <a:cubicBezTo>
                  <a:pt x="20093286" y="2316253"/>
                  <a:pt x="20100387" y="4632506"/>
                  <a:pt x="20107487" y="6948759"/>
                </a:cubicBezTo>
                <a:lnTo>
                  <a:pt x="1360" y="6872894"/>
                </a:lnTo>
                <a:cubicBezTo>
                  <a:pt x="6050" y="4591857"/>
                  <a:pt x="-3336" y="2295931"/>
                  <a:pt x="1354" y="14894"/>
                </a:cubicBezTo>
                <a:close/>
              </a:path>
            </a:pathLst>
          </a:custGeom>
          <a:solidFill>
            <a:srgbClr val="4B92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7" name="Google Shape;97;g2b23aba39ad_0_140" descr="Et billede, der indeholder tekst, indendørs&#10;&#10;Automatisk genereret beskrivelse"/>
          <p:cNvPicPr preferRelativeResize="0"/>
          <p:nvPr/>
        </p:nvPicPr>
        <p:blipFill rotWithShape="1">
          <a:blip r:embed="rId3">
            <a:alphaModFix/>
          </a:blip>
          <a:srcRect/>
          <a:stretch/>
        </p:blipFill>
        <p:spPr>
          <a:xfrm>
            <a:off x="9351159" y="105037"/>
            <a:ext cx="2409601" cy="514230"/>
          </a:xfrm>
          <a:prstGeom prst="rect">
            <a:avLst/>
          </a:prstGeom>
          <a:noFill/>
          <a:ln>
            <a:noFill/>
          </a:ln>
        </p:spPr>
      </p:pic>
      <p:sp>
        <p:nvSpPr>
          <p:cNvPr id="98" name="Google Shape;98;g2b23aba39ad_0_140"/>
          <p:cNvSpPr txBox="1">
            <a:spLocks noGrp="1"/>
          </p:cNvSpPr>
          <p:nvPr>
            <p:ph type="body" idx="1"/>
          </p:nvPr>
        </p:nvSpPr>
        <p:spPr>
          <a:xfrm>
            <a:off x="265001" y="197606"/>
            <a:ext cx="7177200" cy="329100"/>
          </a:xfrm>
          <a:prstGeom prst="rect">
            <a:avLst/>
          </a:prstGeom>
          <a:noFill/>
          <a:ln>
            <a:noFill/>
          </a:ln>
        </p:spPr>
        <p:txBody>
          <a:bodyPr spcFirstLastPara="1" wrap="square" lIns="0" tIns="0" rIns="0" bIns="0" anchor="ctr" anchorCtr="0">
            <a:normAutofit/>
          </a:bodyPr>
          <a:lstStyle>
            <a:lvl1pPr marL="457200" lvl="0" indent="-228600" algn="l" rtl="0">
              <a:lnSpc>
                <a:spcPct val="90000"/>
              </a:lnSpc>
              <a:spcBef>
                <a:spcPts val="1000"/>
              </a:spcBef>
              <a:spcAft>
                <a:spcPts val="0"/>
              </a:spcAft>
              <a:buClr>
                <a:srgbClr val="4B92D8"/>
              </a:buClr>
              <a:buSzPts val="2000"/>
              <a:buNone/>
              <a:defRPr sz="2000" b="1">
                <a:solidFill>
                  <a:srgbClr val="4B92D8"/>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5"/>
        <p:cNvGrpSpPr/>
        <p:nvPr/>
      </p:nvGrpSpPr>
      <p:grpSpPr>
        <a:xfrm>
          <a:off x="0" y="0"/>
          <a:ext cx="0" cy="0"/>
          <a:chOff x="0" y="0"/>
          <a:chExt cx="0" cy="0"/>
        </a:xfrm>
      </p:grpSpPr>
      <p:sp>
        <p:nvSpPr>
          <p:cNvPr id="106" name="Google Shape;10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7"/>
          <p:cNvSpPr txBox="1">
            <a:spLocks noGrp="1"/>
          </p:cNvSpPr>
          <p:nvPr>
            <p:ph type="body" idx="1"/>
          </p:nvPr>
        </p:nvSpPr>
        <p:spPr>
          <a:xfrm>
            <a:off x="838200" y="1825625"/>
            <a:ext cx="10967185" cy="471423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1"/>
        <p:cNvGrpSpPr/>
        <p:nvPr/>
      </p:nvGrpSpPr>
      <p:grpSpPr>
        <a:xfrm>
          <a:off x="0" y="0"/>
          <a:ext cx="0" cy="0"/>
          <a:chOff x="0" y="0"/>
          <a:chExt cx="0" cy="0"/>
        </a:xfrm>
      </p:grpSpPr>
      <p:sp>
        <p:nvSpPr>
          <p:cNvPr id="112" name="Google Shape;112;p5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50"/>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4" name="Google Shape;114;p5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5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5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7"/>
        <p:cNvGrpSpPr/>
        <p:nvPr/>
      </p:nvGrpSpPr>
      <p:grpSpPr>
        <a:xfrm>
          <a:off x="0" y="0"/>
          <a:ext cx="0" cy="0"/>
          <a:chOff x="0" y="0"/>
          <a:chExt cx="0" cy="0"/>
        </a:xfrm>
      </p:grpSpPr>
      <p:sp>
        <p:nvSpPr>
          <p:cNvPr id="118" name="Google Shape;118;p5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51"/>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0" name="Google Shape;120;p5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5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5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3"/>
        <p:cNvGrpSpPr/>
        <p:nvPr/>
      </p:nvGrpSpPr>
      <p:grpSpPr>
        <a:xfrm>
          <a:off x="0" y="0"/>
          <a:ext cx="0" cy="0"/>
          <a:chOff x="0" y="0"/>
          <a:chExt cx="0" cy="0"/>
        </a:xfrm>
      </p:grpSpPr>
      <p:sp>
        <p:nvSpPr>
          <p:cNvPr id="124" name="Google Shape;124;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52"/>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52"/>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5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5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5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0"/>
        <p:cNvGrpSpPr/>
        <p:nvPr/>
      </p:nvGrpSpPr>
      <p:grpSpPr>
        <a:xfrm>
          <a:off x="0" y="0"/>
          <a:ext cx="0" cy="0"/>
          <a:chOff x="0" y="0"/>
          <a:chExt cx="0" cy="0"/>
        </a:xfrm>
      </p:grpSpPr>
      <p:sp>
        <p:nvSpPr>
          <p:cNvPr id="131" name="Google Shape;131;p5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5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3" name="Google Shape;133;p5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53"/>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5" name="Google Shape;135;p53"/>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5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5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5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8"/>
        <p:cNvGrpSpPr/>
        <p:nvPr/>
      </p:nvGrpSpPr>
      <p:grpSpPr>
        <a:xfrm>
          <a:off x="0" y="0"/>
          <a:ext cx="0" cy="0"/>
          <a:chOff x="0" y="0"/>
          <a:chExt cx="0" cy="0"/>
        </a:xfrm>
      </p:grpSpPr>
      <p:sp>
        <p:nvSpPr>
          <p:cNvPr id="19" name="Google Shape;19;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9"/>
        <p:cNvGrpSpPr/>
        <p:nvPr/>
      </p:nvGrpSpPr>
      <p:grpSpPr>
        <a:xfrm>
          <a:off x="0" y="0"/>
          <a:ext cx="0" cy="0"/>
          <a:chOff x="0" y="0"/>
          <a:chExt cx="0" cy="0"/>
        </a:xfrm>
      </p:grpSpPr>
      <p:sp>
        <p:nvSpPr>
          <p:cNvPr id="140" name="Google Shape;140;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5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5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5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4"/>
        <p:cNvGrpSpPr/>
        <p:nvPr/>
      </p:nvGrpSpPr>
      <p:grpSpPr>
        <a:xfrm>
          <a:off x="0" y="0"/>
          <a:ext cx="0" cy="0"/>
          <a:chOff x="0" y="0"/>
          <a:chExt cx="0" cy="0"/>
        </a:xfrm>
      </p:grpSpPr>
      <p:sp>
        <p:nvSpPr>
          <p:cNvPr id="145" name="Google Shape;145;p5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5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5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8"/>
        <p:cNvGrpSpPr/>
        <p:nvPr/>
      </p:nvGrpSpPr>
      <p:grpSpPr>
        <a:xfrm>
          <a:off x="0" y="0"/>
          <a:ext cx="0" cy="0"/>
          <a:chOff x="0" y="0"/>
          <a:chExt cx="0" cy="0"/>
        </a:xfrm>
      </p:grpSpPr>
      <p:sp>
        <p:nvSpPr>
          <p:cNvPr id="149" name="Google Shape;149;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56"/>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1" name="Google Shape;151;p56"/>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2" name="Google Shape;152;p5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5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5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5"/>
        <p:cNvGrpSpPr/>
        <p:nvPr/>
      </p:nvGrpSpPr>
      <p:grpSpPr>
        <a:xfrm>
          <a:off x="0" y="0"/>
          <a:ext cx="0" cy="0"/>
          <a:chOff x="0" y="0"/>
          <a:chExt cx="0" cy="0"/>
        </a:xfrm>
      </p:grpSpPr>
      <p:sp>
        <p:nvSpPr>
          <p:cNvPr id="156" name="Google Shape;156;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57"/>
          <p:cNvSpPr>
            <a:spLocks noGrp="1"/>
          </p:cNvSpPr>
          <p:nvPr>
            <p:ph type="pic" idx="2"/>
          </p:nvPr>
        </p:nvSpPr>
        <p:spPr>
          <a:xfrm>
            <a:off x="5183188" y="987426"/>
            <a:ext cx="6172200" cy="4873625"/>
          </a:xfrm>
          <a:prstGeom prst="rect">
            <a:avLst/>
          </a:prstGeom>
          <a:noFill/>
          <a:ln>
            <a:noFill/>
          </a:ln>
        </p:spPr>
      </p:sp>
      <p:sp>
        <p:nvSpPr>
          <p:cNvPr id="158" name="Google Shape;158;p57"/>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9" name="Google Shape;159;p5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5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5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2"/>
        <p:cNvGrpSpPr/>
        <p:nvPr/>
      </p:nvGrpSpPr>
      <p:grpSpPr>
        <a:xfrm>
          <a:off x="0" y="0"/>
          <a:ext cx="0" cy="0"/>
          <a:chOff x="0" y="0"/>
          <a:chExt cx="0" cy="0"/>
        </a:xfrm>
      </p:grpSpPr>
      <p:sp>
        <p:nvSpPr>
          <p:cNvPr id="163" name="Google Shape;163;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58"/>
          <p:cNvSpPr txBox="1">
            <a:spLocks noGrp="1"/>
          </p:cNvSpPr>
          <p:nvPr>
            <p:ph type="body" idx="1"/>
          </p:nvPr>
        </p:nvSpPr>
        <p:spPr>
          <a:xfrm rot="5400000">
            <a:off x="3964677" y="-1300852"/>
            <a:ext cx="4714231" cy="1096718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5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5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5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01-Forrest Cover">
  <p:cSld name="01-Forrest Cover">
    <p:spTree>
      <p:nvGrpSpPr>
        <p:cNvPr id="1" name="Shape 168"/>
        <p:cNvGrpSpPr/>
        <p:nvPr/>
      </p:nvGrpSpPr>
      <p:grpSpPr>
        <a:xfrm>
          <a:off x="0" y="0"/>
          <a:ext cx="0" cy="0"/>
          <a:chOff x="0" y="0"/>
          <a:chExt cx="0" cy="0"/>
        </a:xfrm>
      </p:grpSpPr>
      <p:sp>
        <p:nvSpPr>
          <p:cNvPr id="169" name="Google Shape;169;p59"/>
          <p:cNvSpPr txBox="1">
            <a:spLocks noGrp="1"/>
          </p:cNvSpPr>
          <p:nvPr>
            <p:ph type="subTitle" idx="1"/>
          </p:nvPr>
        </p:nvSpPr>
        <p:spPr>
          <a:xfrm>
            <a:off x="431801" y="2206691"/>
            <a:ext cx="5664201" cy="25929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Font typeface="Calibri"/>
              <a:buNone/>
              <a:defRPr>
                <a:latin typeface="Calibri"/>
                <a:ea typeface="Calibri"/>
                <a:cs typeface="Calibri"/>
                <a:sym typeface="Calibri"/>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70" name="Google Shape;170;p59"/>
          <p:cNvSpPr txBox="1">
            <a:spLocks noGrp="1"/>
          </p:cNvSpPr>
          <p:nvPr>
            <p:ph type="ctrTitle"/>
          </p:nvPr>
        </p:nvSpPr>
        <p:spPr>
          <a:xfrm>
            <a:off x="431800" y="356660"/>
            <a:ext cx="5664200" cy="1462811"/>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dk1"/>
              </a:buClr>
              <a:buSzPts val="4933"/>
              <a:buFont typeface="Calibri"/>
              <a:buNone/>
              <a:defRPr sz="49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0"/>
        <p:cNvGrpSpPr/>
        <p:nvPr/>
      </p:nvGrpSpPr>
      <p:grpSpPr>
        <a:xfrm>
          <a:off x="0" y="0"/>
          <a:ext cx="0" cy="0"/>
          <a:chOff x="0" y="0"/>
          <a:chExt cx="0" cy="0"/>
        </a:xfrm>
      </p:grpSpPr>
      <p:sp>
        <p:nvSpPr>
          <p:cNvPr id="31" name="Google Shape;31;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37"/>
        <p:cNvGrpSpPr/>
        <p:nvPr/>
      </p:nvGrpSpPr>
      <p:grpSpPr>
        <a:xfrm>
          <a:off x="0" y="0"/>
          <a:ext cx="0" cy="0"/>
          <a:chOff x="0" y="0"/>
          <a:chExt cx="0" cy="0"/>
        </a:xfrm>
      </p:grpSpPr>
      <p:sp>
        <p:nvSpPr>
          <p:cNvPr id="38" name="Google Shape;38;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0" name="Google Shape;40;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43"/>
        <p:cNvGrpSpPr/>
        <p:nvPr/>
      </p:nvGrpSpPr>
      <p:grpSpPr>
        <a:xfrm>
          <a:off x="0" y="0"/>
          <a:ext cx="0" cy="0"/>
          <a:chOff x="0" y="0"/>
          <a:chExt cx="0" cy="0"/>
        </a:xfrm>
      </p:grpSpPr>
      <p:sp>
        <p:nvSpPr>
          <p:cNvPr id="44" name="Google Shape;44;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4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8"/>
        <p:cNvGrpSpPr/>
        <p:nvPr/>
      </p:nvGrpSpPr>
      <p:grpSpPr>
        <a:xfrm>
          <a:off x="0" y="0"/>
          <a:ext cx="0" cy="0"/>
          <a:chOff x="0" y="0"/>
          <a:chExt cx="0" cy="0"/>
        </a:xfrm>
      </p:grpSpPr>
      <p:sp>
        <p:nvSpPr>
          <p:cNvPr id="59" name="Google Shape;5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63"/>
        <p:cNvGrpSpPr/>
        <p:nvPr/>
      </p:nvGrpSpPr>
      <p:grpSpPr>
        <a:xfrm>
          <a:off x="0" y="0"/>
          <a:ext cx="0" cy="0"/>
          <a:chOff x="0" y="0"/>
          <a:chExt cx="0" cy="0"/>
        </a:xfrm>
      </p:grpSpPr>
      <p:sp>
        <p:nvSpPr>
          <p:cNvPr id="64" name="Google Shape;6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1" name="Google Shape;101;p36"/>
          <p:cNvSpPr txBox="1">
            <a:spLocks noGrp="1"/>
          </p:cNvSpPr>
          <p:nvPr>
            <p:ph type="body" idx="1"/>
          </p:nvPr>
        </p:nvSpPr>
        <p:spPr>
          <a:xfrm>
            <a:off x="838200" y="1825625"/>
            <a:ext cx="10967185" cy="4714231"/>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4045" algn="l" rtl="0">
              <a:lnSpc>
                <a:spcPct val="90000"/>
              </a:lnSpc>
              <a:spcBef>
                <a:spcPts val="500"/>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2pPr>
            <a:lvl3pPr marL="1371600" marR="0" lvl="2" indent="-347154" algn="l" rtl="0">
              <a:lnSpc>
                <a:spcPct val="90000"/>
              </a:lnSpc>
              <a:spcBef>
                <a:spcPts val="500"/>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25945" algn="l" rtl="0">
              <a:lnSpc>
                <a:spcPct val="90000"/>
              </a:lnSpc>
              <a:spcBef>
                <a:spcPts val="500"/>
              </a:spcBef>
              <a:spcAft>
                <a:spcPts val="0"/>
              </a:spcAft>
              <a:buClr>
                <a:schemeClr val="dk1"/>
              </a:buClr>
              <a:buSzPts val="1533"/>
              <a:buFont typeface="Arial"/>
              <a:buChar char="•"/>
              <a:defRPr sz="1533"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3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3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3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1D_0.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mailto:Khetsiwe.khumalo@un.org" TargetMode="External"/><Relationship Id="rId7"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B_0.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
          <p:cNvSpPr txBox="1"/>
          <p:nvPr/>
        </p:nvSpPr>
        <p:spPr>
          <a:xfrm>
            <a:off x="995281" y="1286119"/>
            <a:ext cx="9768728" cy="1354390"/>
          </a:xfrm>
          <a:prstGeom prst="rect">
            <a:avLst/>
          </a:prstGeom>
          <a:noFill/>
          <a:ln>
            <a:noFill/>
          </a:ln>
        </p:spPr>
        <p:txBody>
          <a:bodyPr spcFirstLastPara="1" wrap="square" lIns="121900" tIns="60950" rIns="121900" bIns="60950" anchor="t" anchorCtr="0">
            <a:spAutoFit/>
          </a:bodyPr>
          <a:lstStyle/>
          <a:p>
            <a:pPr marL="0" marR="0" lvl="0" indent="0" algn="ctr" rtl="0">
              <a:spcBef>
                <a:spcPts val="0"/>
              </a:spcBef>
              <a:spcAft>
                <a:spcPts val="0"/>
              </a:spcAft>
              <a:buNone/>
            </a:pPr>
            <a:r>
              <a:rPr lang="en-US" sz="2667" b="1" i="0" u="none" strike="noStrike" cap="none" dirty="0">
                <a:solidFill>
                  <a:schemeClr val="dk1"/>
                </a:solidFill>
                <a:latin typeface="Calibri"/>
                <a:ea typeface="Calibri"/>
                <a:cs typeface="Calibri"/>
                <a:sym typeface="Calibri"/>
              </a:rPr>
              <a:t>Implementation of the Enhanced Transparency Framework (ETF) Workshop’,21–25 April 2024, Crowne Plaza Hotel, Riyadh, Saudi Arabia</a:t>
            </a:r>
            <a:endParaRPr sz="2667" b="1" i="0" u="none" strike="noStrike" cap="none" dirty="0">
              <a:solidFill>
                <a:schemeClr val="dk1"/>
              </a:solidFill>
              <a:latin typeface="Calibri"/>
              <a:ea typeface="Calibri"/>
              <a:cs typeface="Calibri"/>
              <a:sym typeface="Calibri"/>
            </a:endParaRPr>
          </a:p>
        </p:txBody>
      </p:sp>
      <p:pic>
        <p:nvPicPr>
          <p:cNvPr id="177" name="Google Shape;177;p1" descr="Logo&#10;&#10;Description automatically generated with medium confidence"/>
          <p:cNvPicPr preferRelativeResize="0"/>
          <p:nvPr/>
        </p:nvPicPr>
        <p:blipFill rotWithShape="1">
          <a:blip r:embed="rId3">
            <a:alphaModFix/>
          </a:blip>
          <a:srcRect/>
          <a:stretch/>
        </p:blipFill>
        <p:spPr>
          <a:xfrm>
            <a:off x="790244" y="322858"/>
            <a:ext cx="2430277" cy="642113"/>
          </a:xfrm>
          <a:prstGeom prst="rect">
            <a:avLst/>
          </a:prstGeom>
          <a:noFill/>
          <a:ln>
            <a:noFill/>
          </a:ln>
        </p:spPr>
      </p:pic>
      <p:pic>
        <p:nvPicPr>
          <p:cNvPr id="178" name="Google Shape;178;p1"/>
          <p:cNvPicPr preferRelativeResize="0"/>
          <p:nvPr/>
        </p:nvPicPr>
        <p:blipFill rotWithShape="1">
          <a:blip r:embed="rId4">
            <a:alphaModFix/>
          </a:blip>
          <a:srcRect/>
          <a:stretch/>
        </p:blipFill>
        <p:spPr>
          <a:xfrm>
            <a:off x="10851182" y="5752810"/>
            <a:ext cx="1173364" cy="1173364"/>
          </a:xfrm>
          <a:prstGeom prst="rect">
            <a:avLst/>
          </a:prstGeom>
          <a:noFill/>
          <a:ln>
            <a:noFill/>
          </a:ln>
        </p:spPr>
      </p:pic>
      <p:pic>
        <p:nvPicPr>
          <p:cNvPr id="179" name="Google Shape;179;p1" descr="Logo&#10;&#10;Description automatically generated"/>
          <p:cNvPicPr preferRelativeResize="0"/>
          <p:nvPr/>
        </p:nvPicPr>
        <p:blipFill rotWithShape="1">
          <a:blip r:embed="rId5">
            <a:alphaModFix/>
          </a:blip>
          <a:srcRect/>
          <a:stretch/>
        </p:blipFill>
        <p:spPr>
          <a:xfrm>
            <a:off x="72202" y="5723469"/>
            <a:ext cx="849207" cy="1131993"/>
          </a:xfrm>
          <a:prstGeom prst="rect">
            <a:avLst/>
          </a:prstGeom>
          <a:noFill/>
          <a:ln>
            <a:noFill/>
          </a:ln>
        </p:spPr>
      </p:pic>
      <p:pic>
        <p:nvPicPr>
          <p:cNvPr id="180" name="Google Shape;180;p1"/>
          <p:cNvPicPr preferRelativeResize="0"/>
          <p:nvPr/>
        </p:nvPicPr>
        <p:blipFill rotWithShape="1">
          <a:blip r:embed="rId6">
            <a:alphaModFix/>
          </a:blip>
          <a:srcRect/>
          <a:stretch/>
        </p:blipFill>
        <p:spPr>
          <a:xfrm>
            <a:off x="10023028" y="105295"/>
            <a:ext cx="1786917" cy="864872"/>
          </a:xfrm>
          <a:prstGeom prst="rect">
            <a:avLst/>
          </a:prstGeom>
          <a:noFill/>
          <a:ln>
            <a:noFill/>
          </a:ln>
        </p:spPr>
      </p:pic>
      <p:sp>
        <p:nvSpPr>
          <p:cNvPr id="181" name="Google Shape;181;p1"/>
          <p:cNvSpPr/>
          <p:nvPr/>
        </p:nvSpPr>
        <p:spPr>
          <a:xfrm>
            <a:off x="3018299" y="3800749"/>
            <a:ext cx="6811501" cy="828454"/>
          </a:xfrm>
          <a:prstGeom prst="roundRect">
            <a:avLst>
              <a:gd name="adj" fmla="val 16667"/>
            </a:avLst>
          </a:prstGeom>
          <a:solidFill>
            <a:srgbClr val="22B198"/>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33" b="1" i="0" u="none" strike="noStrike" cap="none">
                <a:solidFill>
                  <a:schemeClr val="lt1"/>
                </a:solidFill>
                <a:latin typeface="Calibri"/>
                <a:ea typeface="Calibri"/>
                <a:cs typeface="Calibri"/>
                <a:sym typeface="Calibri"/>
              </a:rPr>
              <a:t>AN OVERVIEW OF THE COMMON TABULAR FORMATS FOR REPORTING</a:t>
            </a:r>
            <a:endParaRPr/>
          </a:p>
        </p:txBody>
      </p:sp>
      <p:sp>
        <p:nvSpPr>
          <p:cNvPr id="182" name="Google Shape;182;p1"/>
          <p:cNvSpPr txBox="1"/>
          <p:nvPr/>
        </p:nvSpPr>
        <p:spPr>
          <a:xfrm>
            <a:off x="3220522" y="4968559"/>
            <a:ext cx="4857217" cy="1509819"/>
          </a:xfrm>
          <a:prstGeom prst="rect">
            <a:avLst/>
          </a:prstGeom>
          <a:noFill/>
          <a:ln>
            <a:noFill/>
          </a:ln>
        </p:spPr>
        <p:txBody>
          <a:bodyPr spcFirstLastPara="1" wrap="square" lIns="121900" tIns="60950" rIns="121900" bIns="60950" anchor="t" anchorCtr="0">
            <a:normAutofit/>
          </a:bodyPr>
          <a:lstStyle/>
          <a:p>
            <a:pPr marL="0" marR="0" lvl="0" indent="0" algn="ctr" rtl="0">
              <a:lnSpc>
                <a:spcPct val="100000"/>
              </a:lnSpc>
              <a:spcBef>
                <a:spcPts val="0"/>
              </a:spcBef>
              <a:spcAft>
                <a:spcPts val="0"/>
              </a:spcAft>
              <a:buClr>
                <a:srgbClr val="27927F"/>
              </a:buClr>
              <a:buSzPts val="1867"/>
              <a:buFont typeface="Calibri"/>
              <a:buNone/>
            </a:pPr>
            <a:r>
              <a:rPr lang="en-US" sz="1867" b="1" i="0" u="none" strike="noStrike" cap="none">
                <a:solidFill>
                  <a:srgbClr val="27927F"/>
                </a:solidFill>
                <a:latin typeface="Calibri"/>
                <a:ea typeface="Calibri"/>
                <a:cs typeface="Calibri"/>
                <a:sym typeface="Calibri"/>
              </a:rPr>
              <a:t>Khetsiwe Khumalo</a:t>
            </a:r>
            <a:endParaRPr/>
          </a:p>
          <a:p>
            <a:pPr marL="0" marR="0" lvl="0" indent="0" algn="ctr" rtl="0">
              <a:lnSpc>
                <a:spcPct val="100000"/>
              </a:lnSpc>
              <a:spcBef>
                <a:spcPts val="0"/>
              </a:spcBef>
              <a:spcAft>
                <a:spcPts val="0"/>
              </a:spcAft>
              <a:buClr>
                <a:srgbClr val="27927F"/>
              </a:buClr>
              <a:buSzPts val="1867"/>
              <a:buFont typeface="Calibri"/>
              <a:buNone/>
            </a:pPr>
            <a:r>
              <a:rPr lang="en-US" sz="1867" b="0" i="0" u="none" strike="noStrike" cap="none">
                <a:solidFill>
                  <a:srgbClr val="27927F"/>
                </a:solidFill>
                <a:latin typeface="Calibri"/>
                <a:ea typeface="Calibri"/>
                <a:cs typeface="Calibri"/>
                <a:sym typeface="Calibri"/>
              </a:rPr>
              <a:t>Advisor - Climate Transparency </a:t>
            </a:r>
            <a:endParaRPr/>
          </a:p>
          <a:p>
            <a:pPr marL="0" marR="0" lvl="0" indent="0" algn="ctr" rtl="0">
              <a:lnSpc>
                <a:spcPct val="100000"/>
              </a:lnSpc>
              <a:spcBef>
                <a:spcPts val="0"/>
              </a:spcBef>
              <a:spcAft>
                <a:spcPts val="0"/>
              </a:spcAft>
              <a:buClr>
                <a:srgbClr val="27927F"/>
              </a:buClr>
              <a:buSzPts val="1867"/>
              <a:buFont typeface="Calibri"/>
              <a:buNone/>
            </a:pPr>
            <a:r>
              <a:rPr lang="en-US" sz="1867" b="0" i="0" u="none" strike="noStrike" cap="none">
                <a:solidFill>
                  <a:srgbClr val="27927F"/>
                </a:solidFill>
                <a:latin typeface="Calibri"/>
                <a:ea typeface="Calibri"/>
                <a:cs typeface="Calibri"/>
                <a:sym typeface="Calibri"/>
              </a:rPr>
              <a:t>UNEP CCC</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0"/>
          <p:cNvSpPr/>
          <p:nvPr/>
        </p:nvSpPr>
        <p:spPr>
          <a:xfrm rot="5400000">
            <a:off x="10110076" y="4881000"/>
            <a:ext cx="3810000" cy="14400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459" name="Google Shape;459;p10"/>
          <p:cNvSpPr/>
          <p:nvPr/>
        </p:nvSpPr>
        <p:spPr>
          <a:xfrm>
            <a:off x="844552" y="1541000"/>
            <a:ext cx="11239449" cy="144001"/>
          </a:xfrm>
          <a:prstGeom prst="rect">
            <a:avLst/>
          </a:prstGeom>
          <a:solidFill>
            <a:srgbClr val="25B19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460" name="Google Shape;460;p10"/>
          <p:cNvSpPr/>
          <p:nvPr/>
        </p:nvSpPr>
        <p:spPr>
          <a:xfrm>
            <a:off x="3585600" y="1544480"/>
            <a:ext cx="8498401" cy="14052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461" name="Google Shape;461;p10"/>
          <p:cNvSpPr/>
          <p:nvPr/>
        </p:nvSpPr>
        <p:spPr>
          <a:xfrm>
            <a:off x="7448552" y="1542156"/>
            <a:ext cx="4635449"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462" name="Google Shape;462;p10"/>
          <p:cNvSpPr/>
          <p:nvPr/>
        </p:nvSpPr>
        <p:spPr>
          <a:xfrm rot="5400000">
            <a:off x="10107000" y="3398099"/>
            <a:ext cx="3810000"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pic>
        <p:nvPicPr>
          <p:cNvPr id="463" name="Google Shape;463;p10" descr="Logotipo&#10;&#10;Descripción generada automáticamente"/>
          <p:cNvPicPr preferRelativeResize="0"/>
          <p:nvPr/>
        </p:nvPicPr>
        <p:blipFill rotWithShape="1">
          <a:blip r:embed="rId3">
            <a:alphaModFix/>
          </a:blip>
          <a:srcRect/>
          <a:stretch/>
        </p:blipFill>
        <p:spPr>
          <a:xfrm>
            <a:off x="144001" y="6005461"/>
            <a:ext cx="575651" cy="861967"/>
          </a:xfrm>
          <a:prstGeom prst="rect">
            <a:avLst/>
          </a:prstGeom>
          <a:noFill/>
          <a:ln>
            <a:noFill/>
          </a:ln>
        </p:spPr>
      </p:pic>
      <p:sp>
        <p:nvSpPr>
          <p:cNvPr id="465" name="Google Shape;465;p10"/>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6927F"/>
              </a:buClr>
              <a:buSzPts val="3733"/>
              <a:buFont typeface="Calibri"/>
              <a:buNone/>
            </a:pPr>
            <a:r>
              <a:rPr lang="en-US" sz="3733" b="1" i="0" u="none" strike="noStrike" cap="none" dirty="0">
                <a:solidFill>
                  <a:srgbClr val="26927F"/>
                </a:solidFill>
                <a:latin typeface="Calibri"/>
                <a:ea typeface="Calibri"/>
                <a:cs typeface="Calibri"/>
                <a:sym typeface="Calibri"/>
              </a:rPr>
              <a:t>CTF table 1 – </a:t>
            </a:r>
            <a:r>
              <a:rPr lang="en-US" sz="3733" b="1" i="0" u="none" strike="noStrike" cap="none">
                <a:solidFill>
                  <a:srgbClr val="26927F"/>
                </a:solidFill>
                <a:latin typeface="Calibri"/>
                <a:ea typeface="Calibri"/>
                <a:cs typeface="Calibri"/>
                <a:sym typeface="Calibri"/>
              </a:rPr>
              <a:t>Description of selected </a:t>
            </a:r>
            <a:r>
              <a:rPr lang="en-US" sz="3733" b="1" i="0" u="none" strike="noStrike" cap="none" dirty="0">
                <a:solidFill>
                  <a:srgbClr val="26927F"/>
                </a:solidFill>
                <a:latin typeface="Calibri"/>
                <a:ea typeface="Calibri"/>
                <a:cs typeface="Calibri"/>
                <a:sym typeface="Calibri"/>
              </a:rPr>
              <a:t>indicators </a:t>
            </a:r>
            <a:endParaRPr sz="3733" b="1" i="0" u="none" strike="noStrike" cap="none" dirty="0">
              <a:solidFill>
                <a:srgbClr val="26927F"/>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2530D990-565D-12DA-DB05-64985AB0DD03}"/>
              </a:ext>
            </a:extLst>
          </p:cNvPr>
          <p:cNvPicPr>
            <a:picLocks noChangeAspect="1"/>
          </p:cNvPicPr>
          <p:nvPr/>
        </p:nvPicPr>
        <p:blipFill>
          <a:blip r:embed="rId4"/>
          <a:stretch>
            <a:fillRect/>
          </a:stretch>
        </p:blipFill>
        <p:spPr>
          <a:xfrm>
            <a:off x="2276047" y="1733453"/>
            <a:ext cx="7105650" cy="51339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0"/>
          <p:cNvSpPr/>
          <p:nvPr/>
        </p:nvSpPr>
        <p:spPr>
          <a:xfrm rot="5400000">
            <a:off x="10110076" y="4881000"/>
            <a:ext cx="3810000" cy="14400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459" name="Google Shape;459;p10"/>
          <p:cNvSpPr/>
          <p:nvPr/>
        </p:nvSpPr>
        <p:spPr>
          <a:xfrm>
            <a:off x="844552" y="1541000"/>
            <a:ext cx="11239449" cy="144001"/>
          </a:xfrm>
          <a:prstGeom prst="rect">
            <a:avLst/>
          </a:prstGeom>
          <a:solidFill>
            <a:srgbClr val="25B19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460" name="Google Shape;460;p10"/>
          <p:cNvSpPr/>
          <p:nvPr/>
        </p:nvSpPr>
        <p:spPr>
          <a:xfrm>
            <a:off x="3585600" y="1544480"/>
            <a:ext cx="8498401" cy="14052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461" name="Google Shape;461;p10"/>
          <p:cNvSpPr/>
          <p:nvPr/>
        </p:nvSpPr>
        <p:spPr>
          <a:xfrm>
            <a:off x="7448552" y="1542156"/>
            <a:ext cx="4635449"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462" name="Google Shape;462;p10"/>
          <p:cNvSpPr/>
          <p:nvPr/>
        </p:nvSpPr>
        <p:spPr>
          <a:xfrm rot="5400000">
            <a:off x="10107000" y="3398099"/>
            <a:ext cx="3810000"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pic>
        <p:nvPicPr>
          <p:cNvPr id="463" name="Google Shape;463;p10" descr="Logotipo&#10;&#10;Descripción generada automáticamente"/>
          <p:cNvPicPr preferRelativeResize="0"/>
          <p:nvPr/>
        </p:nvPicPr>
        <p:blipFill rotWithShape="1">
          <a:blip r:embed="rId3">
            <a:alphaModFix/>
          </a:blip>
          <a:srcRect/>
          <a:stretch/>
        </p:blipFill>
        <p:spPr>
          <a:xfrm>
            <a:off x="144001" y="6005461"/>
            <a:ext cx="575651" cy="861967"/>
          </a:xfrm>
          <a:prstGeom prst="rect">
            <a:avLst/>
          </a:prstGeom>
          <a:noFill/>
          <a:ln>
            <a:noFill/>
          </a:ln>
        </p:spPr>
      </p:pic>
      <p:sp>
        <p:nvSpPr>
          <p:cNvPr id="464" name="Google Shape;464;p10"/>
          <p:cNvSpPr txBox="1"/>
          <p:nvPr/>
        </p:nvSpPr>
        <p:spPr>
          <a:xfrm>
            <a:off x="719651" y="2275565"/>
            <a:ext cx="10744200" cy="3099535"/>
          </a:xfrm>
          <a:prstGeom prst="rect">
            <a:avLst/>
          </a:prstGeom>
          <a:noFill/>
          <a:ln>
            <a:noFill/>
          </a:ln>
        </p:spPr>
        <p:txBody>
          <a:bodyPr spcFirstLastPara="1" wrap="square" lIns="68575" tIns="34275" rIns="68575" bIns="34275"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2800" b="0" i="0" u="none" strike="noStrike" cap="none">
              <a:solidFill>
                <a:srgbClr val="26927F"/>
              </a:solidFill>
              <a:latin typeface="Calibri"/>
              <a:ea typeface="Calibri"/>
              <a:cs typeface="Calibri"/>
              <a:sym typeface="Calibri"/>
            </a:endParaRPr>
          </a:p>
        </p:txBody>
      </p:sp>
      <p:sp>
        <p:nvSpPr>
          <p:cNvPr id="465" name="Google Shape;465;p10"/>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6927F"/>
              </a:buClr>
              <a:buSzPts val="3733"/>
              <a:buFont typeface="Calibri"/>
              <a:buNone/>
            </a:pPr>
            <a:r>
              <a:rPr lang="en-US" sz="3733" b="1" i="0" u="none" strike="noStrike" cap="none">
                <a:solidFill>
                  <a:srgbClr val="26927F"/>
                </a:solidFill>
                <a:latin typeface="Calibri"/>
                <a:ea typeface="Calibri"/>
                <a:cs typeface="Calibri"/>
                <a:sym typeface="Calibri"/>
              </a:rPr>
              <a:t>Example CTF table 1 – Selected indicators </a:t>
            </a:r>
            <a:endParaRPr sz="3733" b="1" i="0" u="none" strike="noStrike" cap="none">
              <a:solidFill>
                <a:srgbClr val="26927F"/>
              </a:solidFill>
              <a:latin typeface="Calibri"/>
              <a:ea typeface="Calibri"/>
              <a:cs typeface="Calibri"/>
              <a:sym typeface="Calibri"/>
            </a:endParaRPr>
          </a:p>
        </p:txBody>
      </p:sp>
      <p:sp>
        <p:nvSpPr>
          <p:cNvPr id="466" name="Google Shape;466;p10"/>
          <p:cNvSpPr txBox="1"/>
          <p:nvPr/>
        </p:nvSpPr>
        <p:spPr>
          <a:xfrm>
            <a:off x="649224" y="6493253"/>
            <a:ext cx="11065371" cy="83151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1600" b="0" i="0" u="none" strike="noStrike" cap="none">
                <a:solidFill>
                  <a:schemeClr val="dk1"/>
                </a:solidFill>
                <a:latin typeface="Calibri"/>
                <a:ea typeface="Calibri"/>
                <a:cs typeface="Calibri"/>
                <a:sym typeface="Calibri"/>
              </a:rPr>
              <a:t>Source: Partnership on Transparency in Paris Agreement, Accounting for National Determined Contributions</a:t>
            </a:r>
            <a:endParaRPr/>
          </a:p>
        </p:txBody>
      </p:sp>
      <p:pic>
        <p:nvPicPr>
          <p:cNvPr id="467" name="Google Shape;467;p10"/>
          <p:cNvPicPr preferRelativeResize="0">
            <a:picLocks noGrp="1"/>
          </p:cNvPicPr>
          <p:nvPr>
            <p:ph type="body" idx="1"/>
          </p:nvPr>
        </p:nvPicPr>
        <p:blipFill rotWithShape="1">
          <a:blip r:embed="rId4">
            <a:alphaModFix/>
          </a:blip>
          <a:srcRect l="18353" t="29524" r="37450" b="35743"/>
          <a:stretch/>
        </p:blipFill>
        <p:spPr>
          <a:xfrm>
            <a:off x="649224" y="1805276"/>
            <a:ext cx="10732865" cy="4744572"/>
          </a:xfrm>
          <a:prstGeom prst="rect">
            <a:avLst/>
          </a:prstGeom>
          <a:noFill/>
          <a:ln>
            <a:noFill/>
          </a:ln>
        </p:spPr>
      </p:pic>
    </p:spTree>
    <p:extLst>
      <p:ext uri="{BB962C8B-B14F-4D97-AF65-F5344CB8AC3E}">
        <p14:creationId xmlns:p14="http://schemas.microsoft.com/office/powerpoint/2010/main" val="141398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
        <p:cNvGrpSpPr/>
        <p:nvPr/>
      </p:nvGrpSpPr>
      <p:grpSpPr>
        <a:xfrm>
          <a:off x="0" y="0"/>
          <a:ext cx="0" cy="0"/>
          <a:chOff x="0" y="0"/>
          <a:chExt cx="0" cy="0"/>
        </a:xfrm>
      </p:grpSpPr>
      <p:sp>
        <p:nvSpPr>
          <p:cNvPr id="472" name="Google Shape;472;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3" name="Google Shape;473;p11"/>
          <p:cNvSpPr txBox="1">
            <a:spLocks noGrp="1"/>
          </p:cNvSpPr>
          <p:nvPr>
            <p:ph type="title"/>
          </p:nvPr>
        </p:nvSpPr>
        <p:spPr>
          <a:xfrm>
            <a:off x="477981" y="1122363"/>
            <a:ext cx="2444123" cy="32041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927F"/>
              </a:buClr>
              <a:buSzPts val="3733"/>
              <a:buFont typeface="Calibri"/>
              <a:buNone/>
            </a:pPr>
            <a:r>
              <a:rPr lang="en-US" sz="3733" i="0" u="none" strike="noStrike" cap="none">
                <a:solidFill>
                  <a:srgbClr val="26927F"/>
                </a:solidFill>
                <a:latin typeface="Calibri"/>
                <a:ea typeface="Calibri"/>
                <a:cs typeface="Calibri"/>
                <a:sym typeface="Calibri"/>
              </a:rPr>
              <a:t>CTF Table 2</a:t>
            </a:r>
            <a:endParaRPr sz="4800">
              <a:solidFill>
                <a:schemeClr val="dk1"/>
              </a:solidFill>
              <a:latin typeface="Calibri"/>
              <a:ea typeface="Calibri"/>
              <a:cs typeface="Calibri"/>
              <a:sym typeface="Calibri"/>
            </a:endParaRPr>
          </a:p>
        </p:txBody>
      </p:sp>
      <p:sp>
        <p:nvSpPr>
          <p:cNvPr id="474" name="Google Shape;474;p11"/>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5" name="Google Shape;475;p11"/>
          <p:cNvSpPr/>
          <p:nvPr/>
        </p:nvSpPr>
        <p:spPr>
          <a:xfrm>
            <a:off x="481029" y="4546920"/>
            <a:ext cx="402336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CD1DFDD7-98AC-A440-DCE3-B17BCD8B5DDE}"/>
              </a:ext>
            </a:extLst>
          </p:cNvPr>
          <p:cNvPicPr>
            <a:picLocks noChangeAspect="1"/>
          </p:cNvPicPr>
          <p:nvPr/>
        </p:nvPicPr>
        <p:blipFill>
          <a:blip r:embed="rId3"/>
          <a:stretch>
            <a:fillRect/>
          </a:stretch>
        </p:blipFill>
        <p:spPr>
          <a:xfrm>
            <a:off x="3495140" y="0"/>
            <a:ext cx="7277100" cy="66008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12"/>
          <p:cNvSpPr/>
          <p:nvPr/>
        </p:nvSpPr>
        <p:spPr>
          <a:xfrm rot="5400000">
            <a:off x="10110076" y="4881000"/>
            <a:ext cx="3810000" cy="14400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483" name="Google Shape;483;p12"/>
          <p:cNvSpPr/>
          <p:nvPr/>
        </p:nvSpPr>
        <p:spPr>
          <a:xfrm>
            <a:off x="844552" y="1541000"/>
            <a:ext cx="11239449" cy="144001"/>
          </a:xfrm>
          <a:prstGeom prst="rect">
            <a:avLst/>
          </a:prstGeom>
          <a:solidFill>
            <a:srgbClr val="25B19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484" name="Google Shape;484;p12"/>
          <p:cNvSpPr/>
          <p:nvPr/>
        </p:nvSpPr>
        <p:spPr>
          <a:xfrm>
            <a:off x="3585600" y="1544480"/>
            <a:ext cx="8498401" cy="14052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485" name="Google Shape;485;p12"/>
          <p:cNvSpPr/>
          <p:nvPr/>
        </p:nvSpPr>
        <p:spPr>
          <a:xfrm>
            <a:off x="7448552" y="1542156"/>
            <a:ext cx="4635449"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486" name="Google Shape;486;p12"/>
          <p:cNvSpPr/>
          <p:nvPr/>
        </p:nvSpPr>
        <p:spPr>
          <a:xfrm rot="5400000">
            <a:off x="10107000" y="3398099"/>
            <a:ext cx="3810000"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pic>
        <p:nvPicPr>
          <p:cNvPr id="487" name="Google Shape;487;p12" descr="Logotipo&#10;&#10;Descripción generada automáticamente"/>
          <p:cNvPicPr preferRelativeResize="0"/>
          <p:nvPr/>
        </p:nvPicPr>
        <p:blipFill rotWithShape="1">
          <a:blip r:embed="rId3">
            <a:alphaModFix/>
          </a:blip>
          <a:srcRect/>
          <a:stretch/>
        </p:blipFill>
        <p:spPr>
          <a:xfrm>
            <a:off x="144001" y="6005461"/>
            <a:ext cx="575651" cy="861967"/>
          </a:xfrm>
          <a:prstGeom prst="rect">
            <a:avLst/>
          </a:prstGeom>
          <a:noFill/>
          <a:ln>
            <a:noFill/>
          </a:ln>
        </p:spPr>
      </p:pic>
      <p:sp>
        <p:nvSpPr>
          <p:cNvPr id="488" name="Google Shape;488;p12"/>
          <p:cNvSpPr txBox="1"/>
          <p:nvPr/>
        </p:nvSpPr>
        <p:spPr>
          <a:xfrm>
            <a:off x="719651" y="2275565"/>
            <a:ext cx="10744200" cy="3099535"/>
          </a:xfrm>
          <a:prstGeom prst="rect">
            <a:avLst/>
          </a:prstGeom>
          <a:noFill/>
          <a:ln>
            <a:noFill/>
          </a:ln>
        </p:spPr>
        <p:txBody>
          <a:bodyPr spcFirstLastPara="1" wrap="square" lIns="68575" tIns="34275" rIns="68575" bIns="34275"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2800" b="0" i="0" u="none" strike="noStrike" cap="none">
              <a:solidFill>
                <a:srgbClr val="26927F"/>
              </a:solidFill>
              <a:latin typeface="Calibri"/>
              <a:ea typeface="Calibri"/>
              <a:cs typeface="Calibri"/>
              <a:sym typeface="Calibri"/>
            </a:endParaRPr>
          </a:p>
        </p:txBody>
      </p:sp>
      <p:sp>
        <p:nvSpPr>
          <p:cNvPr id="489" name="Google Shape;489;p12"/>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6927F"/>
              </a:buClr>
              <a:buSzPts val="3733"/>
              <a:buFont typeface="Calibri"/>
              <a:buNone/>
            </a:pPr>
            <a:r>
              <a:rPr lang="en-US" sz="3733" b="1" i="0" u="none" strike="noStrike" cap="none">
                <a:solidFill>
                  <a:srgbClr val="26927F"/>
                </a:solidFill>
                <a:latin typeface="Calibri"/>
                <a:ea typeface="Calibri"/>
                <a:cs typeface="Calibri"/>
                <a:sym typeface="Calibri"/>
              </a:rPr>
              <a:t>Linking CTF Table</a:t>
            </a:r>
            <a:endParaRPr sz="3733" b="1" i="0" u="none" strike="noStrike" cap="none">
              <a:solidFill>
                <a:srgbClr val="26927F"/>
              </a:solidFill>
              <a:latin typeface="Calibri"/>
              <a:ea typeface="Calibri"/>
              <a:cs typeface="Calibri"/>
              <a:sym typeface="Calibri"/>
            </a:endParaRPr>
          </a:p>
        </p:txBody>
      </p:sp>
      <p:sp>
        <p:nvSpPr>
          <p:cNvPr id="490" name="Google Shape;490;p12"/>
          <p:cNvSpPr txBox="1"/>
          <p:nvPr/>
        </p:nvSpPr>
        <p:spPr>
          <a:xfrm>
            <a:off x="1365950" y="5541263"/>
            <a:ext cx="9658077" cy="100118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Source: UNFCCC, CGE Training materials -Mitigation Assessment</a:t>
            </a:r>
            <a:endParaRPr sz="1800" b="0" i="0" u="none" strike="noStrike" cap="none" dirty="0">
              <a:solidFill>
                <a:srgbClr val="000000"/>
              </a:solidFill>
              <a:latin typeface="Calibri"/>
              <a:ea typeface="Calibri"/>
              <a:cs typeface="Calibri"/>
              <a:sym typeface="Calibri"/>
            </a:endParaRPr>
          </a:p>
        </p:txBody>
      </p:sp>
      <p:pic>
        <p:nvPicPr>
          <p:cNvPr id="491" name="Google Shape;491;p12"/>
          <p:cNvPicPr preferRelativeResize="0"/>
          <p:nvPr/>
        </p:nvPicPr>
        <p:blipFill rotWithShape="1">
          <a:blip r:embed="rId4">
            <a:alphaModFix/>
          </a:blip>
          <a:srcRect l="5116" t="33192" r="27944" b="11987"/>
          <a:stretch/>
        </p:blipFill>
        <p:spPr>
          <a:xfrm>
            <a:off x="2244224" y="1829826"/>
            <a:ext cx="8581826" cy="395326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13"/>
          <p:cNvSpPr/>
          <p:nvPr/>
        </p:nvSpPr>
        <p:spPr>
          <a:xfrm rot="5400000">
            <a:off x="10110076" y="4881000"/>
            <a:ext cx="3810000" cy="14400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498" name="Google Shape;498;p13"/>
          <p:cNvSpPr/>
          <p:nvPr/>
        </p:nvSpPr>
        <p:spPr>
          <a:xfrm>
            <a:off x="844552" y="1541000"/>
            <a:ext cx="11239449" cy="144001"/>
          </a:xfrm>
          <a:prstGeom prst="rect">
            <a:avLst/>
          </a:prstGeom>
          <a:solidFill>
            <a:srgbClr val="25B19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499" name="Google Shape;499;p13"/>
          <p:cNvSpPr/>
          <p:nvPr/>
        </p:nvSpPr>
        <p:spPr>
          <a:xfrm>
            <a:off x="3585600" y="1544480"/>
            <a:ext cx="8498401" cy="14052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500" name="Google Shape;500;p13"/>
          <p:cNvSpPr/>
          <p:nvPr/>
        </p:nvSpPr>
        <p:spPr>
          <a:xfrm>
            <a:off x="7448552" y="1542156"/>
            <a:ext cx="4635449"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501" name="Google Shape;501;p13"/>
          <p:cNvSpPr/>
          <p:nvPr/>
        </p:nvSpPr>
        <p:spPr>
          <a:xfrm rot="5400000">
            <a:off x="10107000" y="3398099"/>
            <a:ext cx="3810000"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pic>
        <p:nvPicPr>
          <p:cNvPr id="502" name="Google Shape;502;p13" descr="Logotipo&#10;&#10;Descripción generada automáticamente"/>
          <p:cNvPicPr preferRelativeResize="0"/>
          <p:nvPr/>
        </p:nvPicPr>
        <p:blipFill rotWithShape="1">
          <a:blip r:embed="rId3">
            <a:alphaModFix/>
          </a:blip>
          <a:srcRect/>
          <a:stretch/>
        </p:blipFill>
        <p:spPr>
          <a:xfrm>
            <a:off x="144001" y="6005461"/>
            <a:ext cx="575651" cy="861967"/>
          </a:xfrm>
          <a:prstGeom prst="rect">
            <a:avLst/>
          </a:prstGeom>
          <a:noFill/>
          <a:ln>
            <a:noFill/>
          </a:ln>
        </p:spPr>
      </p:pic>
      <p:sp>
        <p:nvSpPr>
          <p:cNvPr id="503" name="Google Shape;503;p13"/>
          <p:cNvSpPr txBox="1"/>
          <p:nvPr/>
        </p:nvSpPr>
        <p:spPr>
          <a:xfrm>
            <a:off x="719651" y="2275565"/>
            <a:ext cx="10744200" cy="3099535"/>
          </a:xfrm>
          <a:prstGeom prst="rect">
            <a:avLst/>
          </a:prstGeom>
          <a:noFill/>
          <a:ln>
            <a:noFill/>
          </a:ln>
        </p:spPr>
        <p:txBody>
          <a:bodyPr spcFirstLastPara="1" wrap="square" lIns="68575" tIns="34275" rIns="68575" bIns="34275"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2800" b="0" i="0" u="none" strike="noStrike" cap="none">
              <a:solidFill>
                <a:srgbClr val="26927F"/>
              </a:solidFill>
              <a:latin typeface="Calibri"/>
              <a:ea typeface="Calibri"/>
              <a:cs typeface="Calibri"/>
              <a:sym typeface="Calibri"/>
            </a:endParaRPr>
          </a:p>
        </p:txBody>
      </p:sp>
      <p:sp>
        <p:nvSpPr>
          <p:cNvPr id="504" name="Google Shape;504;p13"/>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6927F"/>
              </a:buClr>
              <a:buSzPts val="3733"/>
              <a:buFont typeface="Calibri"/>
              <a:buNone/>
            </a:pPr>
            <a:r>
              <a:rPr lang="en-US" sz="3733" b="1" i="0" u="none" strike="noStrike" cap="none">
                <a:solidFill>
                  <a:srgbClr val="26927F"/>
                </a:solidFill>
                <a:latin typeface="Calibri"/>
                <a:ea typeface="Calibri"/>
                <a:cs typeface="Calibri"/>
                <a:sym typeface="Calibri"/>
              </a:rPr>
              <a:t>CTF Table 3. Structured summary: Methodologies and accounting approaches</a:t>
            </a:r>
            <a:endParaRPr/>
          </a:p>
        </p:txBody>
      </p:sp>
      <p:grpSp>
        <p:nvGrpSpPr>
          <p:cNvPr id="505" name="Google Shape;505;p13"/>
          <p:cNvGrpSpPr/>
          <p:nvPr/>
        </p:nvGrpSpPr>
        <p:grpSpPr>
          <a:xfrm>
            <a:off x="1195801" y="2231994"/>
            <a:ext cx="10515600" cy="4057561"/>
            <a:chOff x="0" y="146888"/>
            <a:chExt cx="10515600" cy="4057561"/>
          </a:xfrm>
        </p:grpSpPr>
        <p:sp>
          <p:nvSpPr>
            <p:cNvPr id="506" name="Google Shape;506;p13"/>
            <p:cNvSpPr/>
            <p:nvPr/>
          </p:nvSpPr>
          <p:spPr>
            <a:xfrm>
              <a:off x="0" y="338769"/>
              <a:ext cx="10515600" cy="327600"/>
            </a:xfrm>
            <a:prstGeom prst="rect">
              <a:avLst/>
            </a:prstGeom>
            <a:solidFill>
              <a:schemeClr val="lt1">
                <a:alpha val="89803"/>
              </a:schemeClr>
            </a:solidFill>
            <a:ln w="12700" cap="flat" cmpd="sng">
              <a:solidFill>
                <a:srgbClr val="23927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3"/>
            <p:cNvSpPr/>
            <p:nvPr/>
          </p:nvSpPr>
          <p:spPr>
            <a:xfrm>
              <a:off x="525780" y="146888"/>
              <a:ext cx="7360920" cy="383760"/>
            </a:xfrm>
            <a:prstGeom prst="roundRect">
              <a:avLst>
                <a:gd name="adj" fmla="val 16667"/>
              </a:avLst>
            </a:prstGeom>
            <a:solidFill>
              <a:srgbClr val="23927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3"/>
            <p:cNvSpPr txBox="1"/>
            <p:nvPr/>
          </p:nvSpPr>
          <p:spPr>
            <a:xfrm>
              <a:off x="544514" y="165622"/>
              <a:ext cx="7323452" cy="346292"/>
            </a:xfrm>
            <a:prstGeom prst="rect">
              <a:avLst/>
            </a:prstGeom>
            <a:noFill/>
            <a:ln>
              <a:noFill/>
            </a:ln>
          </p:spPr>
          <p:txBody>
            <a:bodyPr spcFirstLastPara="1" wrap="square" lIns="278225" tIns="0" rIns="278225" bIns="0"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US" sz="1300" b="0" i="0" u="none" strike="noStrike" cap="none">
                  <a:solidFill>
                    <a:schemeClr val="lt1"/>
                  </a:solidFill>
                  <a:latin typeface="Calibri"/>
                  <a:ea typeface="Calibri"/>
                  <a:cs typeface="Calibri"/>
                  <a:sym typeface="Calibri"/>
                </a:rPr>
                <a:t>Methodologies and accounting approaches</a:t>
              </a:r>
              <a:endParaRPr sz="1300" b="0" i="0" u="none" strike="noStrike" cap="none">
                <a:solidFill>
                  <a:schemeClr val="lt1"/>
                </a:solidFill>
                <a:latin typeface="Calibri"/>
                <a:ea typeface="Calibri"/>
                <a:cs typeface="Calibri"/>
                <a:sym typeface="Calibri"/>
              </a:endParaRPr>
            </a:p>
          </p:txBody>
        </p:sp>
        <p:sp>
          <p:nvSpPr>
            <p:cNvPr id="509" name="Google Shape;509;p13"/>
            <p:cNvSpPr/>
            <p:nvPr/>
          </p:nvSpPr>
          <p:spPr>
            <a:xfrm>
              <a:off x="0" y="928449"/>
              <a:ext cx="10515600" cy="327600"/>
            </a:xfrm>
            <a:prstGeom prst="rect">
              <a:avLst/>
            </a:prstGeom>
            <a:solidFill>
              <a:schemeClr val="lt1">
                <a:alpha val="89803"/>
              </a:schemeClr>
            </a:solidFill>
            <a:ln w="12700" cap="flat" cmpd="sng">
              <a:solidFill>
                <a:srgbClr val="1C928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525780" y="736569"/>
              <a:ext cx="7360920" cy="383760"/>
            </a:xfrm>
            <a:prstGeom prst="roundRect">
              <a:avLst>
                <a:gd name="adj" fmla="val 16667"/>
              </a:avLst>
            </a:prstGeom>
            <a:solidFill>
              <a:srgbClr val="1C928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txBox="1"/>
            <p:nvPr/>
          </p:nvSpPr>
          <p:spPr>
            <a:xfrm>
              <a:off x="544514" y="755303"/>
              <a:ext cx="7323452" cy="346292"/>
            </a:xfrm>
            <a:prstGeom prst="rect">
              <a:avLst/>
            </a:prstGeom>
            <a:noFill/>
            <a:ln>
              <a:noFill/>
            </a:ln>
          </p:spPr>
          <p:txBody>
            <a:bodyPr spcFirstLastPara="1" wrap="square" lIns="278225" tIns="0" rIns="278225" bIns="0"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US" sz="1300" b="0" i="0" u="none" strike="noStrike" cap="none">
                  <a:solidFill>
                    <a:schemeClr val="lt1"/>
                  </a:solidFill>
                  <a:latin typeface="Calibri"/>
                  <a:ea typeface="Calibri"/>
                  <a:cs typeface="Calibri"/>
                  <a:sym typeface="Calibri"/>
                </a:rPr>
                <a:t>Metrics and IPCC guidelines</a:t>
              </a:r>
              <a:endParaRPr sz="1300" b="0" i="0" u="none" strike="noStrike" cap="none">
                <a:solidFill>
                  <a:schemeClr val="lt1"/>
                </a:solidFill>
                <a:latin typeface="Calibri"/>
                <a:ea typeface="Calibri"/>
                <a:cs typeface="Calibri"/>
                <a:sym typeface="Calibri"/>
              </a:endParaRPr>
            </a:p>
          </p:txBody>
        </p:sp>
        <p:sp>
          <p:nvSpPr>
            <p:cNvPr id="512" name="Google Shape;512;p13"/>
            <p:cNvSpPr/>
            <p:nvPr/>
          </p:nvSpPr>
          <p:spPr>
            <a:xfrm>
              <a:off x="0" y="1518129"/>
              <a:ext cx="10515600" cy="327600"/>
            </a:xfrm>
            <a:prstGeom prst="rect">
              <a:avLst/>
            </a:prstGeom>
            <a:solidFill>
              <a:schemeClr val="lt1">
                <a:alpha val="89803"/>
              </a:schemeClr>
            </a:solidFill>
            <a:ln w="12700" cap="flat" cmpd="sng">
              <a:solidFill>
                <a:srgbClr val="16918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525780" y="1326249"/>
              <a:ext cx="7360920" cy="383760"/>
            </a:xfrm>
            <a:prstGeom prst="roundRect">
              <a:avLst>
                <a:gd name="adj" fmla="val 16667"/>
              </a:avLst>
            </a:prstGeom>
            <a:solidFill>
              <a:srgbClr val="16918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txBox="1"/>
            <p:nvPr/>
          </p:nvSpPr>
          <p:spPr>
            <a:xfrm>
              <a:off x="544514" y="1344983"/>
              <a:ext cx="7323452" cy="346292"/>
            </a:xfrm>
            <a:prstGeom prst="rect">
              <a:avLst/>
            </a:prstGeom>
            <a:noFill/>
            <a:ln>
              <a:noFill/>
            </a:ln>
          </p:spPr>
          <p:txBody>
            <a:bodyPr spcFirstLastPara="1" wrap="square" lIns="278225" tIns="0" rIns="278225" bIns="0"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US" sz="1300" b="0" i="0" u="none" strike="noStrike" cap="none">
                  <a:solidFill>
                    <a:schemeClr val="lt1"/>
                  </a:solidFill>
                  <a:latin typeface="Calibri"/>
                  <a:ea typeface="Calibri"/>
                  <a:cs typeface="Calibri"/>
                  <a:sym typeface="Calibri"/>
                </a:rPr>
                <a:t>Assumptions, key parameters, definitions, data sources, models</a:t>
              </a:r>
              <a:endParaRPr sz="1300" b="0" i="0" u="none" strike="noStrike" cap="none">
                <a:solidFill>
                  <a:schemeClr val="lt1"/>
                </a:solidFill>
                <a:latin typeface="Calibri"/>
                <a:ea typeface="Calibri"/>
                <a:cs typeface="Calibri"/>
                <a:sym typeface="Calibri"/>
              </a:endParaRPr>
            </a:p>
          </p:txBody>
        </p:sp>
        <p:sp>
          <p:nvSpPr>
            <p:cNvPr id="515" name="Google Shape;515;p13"/>
            <p:cNvSpPr/>
            <p:nvPr/>
          </p:nvSpPr>
          <p:spPr>
            <a:xfrm>
              <a:off x="0" y="2107809"/>
              <a:ext cx="10515600" cy="327600"/>
            </a:xfrm>
            <a:prstGeom prst="rect">
              <a:avLst/>
            </a:prstGeom>
            <a:solidFill>
              <a:schemeClr val="lt1">
                <a:alpha val="89803"/>
              </a:schemeClr>
            </a:solidFill>
            <a:ln w="12700" cap="flat" cmpd="sng">
              <a:solidFill>
                <a:srgbClr val="0F899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3"/>
            <p:cNvSpPr/>
            <p:nvPr/>
          </p:nvSpPr>
          <p:spPr>
            <a:xfrm>
              <a:off x="525780" y="1915929"/>
              <a:ext cx="7360920" cy="383760"/>
            </a:xfrm>
            <a:prstGeom prst="roundRect">
              <a:avLst>
                <a:gd name="adj" fmla="val 16667"/>
              </a:avLst>
            </a:prstGeom>
            <a:solidFill>
              <a:srgbClr val="0F899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3"/>
            <p:cNvSpPr txBox="1"/>
            <p:nvPr/>
          </p:nvSpPr>
          <p:spPr>
            <a:xfrm>
              <a:off x="544514" y="1934663"/>
              <a:ext cx="7323452" cy="346292"/>
            </a:xfrm>
            <a:prstGeom prst="rect">
              <a:avLst/>
            </a:prstGeom>
            <a:noFill/>
            <a:ln>
              <a:noFill/>
            </a:ln>
          </p:spPr>
          <p:txBody>
            <a:bodyPr spcFirstLastPara="1" wrap="square" lIns="278225" tIns="0" rIns="278225" bIns="0"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US" sz="1300" b="0" i="0" u="none" strike="noStrike" cap="none">
                  <a:solidFill>
                    <a:schemeClr val="lt1"/>
                  </a:solidFill>
                  <a:latin typeface="Calibri"/>
                  <a:ea typeface="Calibri"/>
                  <a:cs typeface="Calibri"/>
                  <a:sym typeface="Calibri"/>
                </a:rPr>
                <a:t>Consistency (communicated and implemented NDC; accounting for NDC and GHG inventory)</a:t>
              </a:r>
              <a:endParaRPr sz="1300" b="0" i="0" u="none" strike="noStrike" cap="none">
                <a:solidFill>
                  <a:schemeClr val="lt1"/>
                </a:solidFill>
                <a:latin typeface="Calibri"/>
                <a:ea typeface="Calibri"/>
                <a:cs typeface="Calibri"/>
                <a:sym typeface="Calibri"/>
              </a:endParaRPr>
            </a:p>
          </p:txBody>
        </p:sp>
        <p:sp>
          <p:nvSpPr>
            <p:cNvPr id="518" name="Google Shape;518;p13"/>
            <p:cNvSpPr/>
            <p:nvPr/>
          </p:nvSpPr>
          <p:spPr>
            <a:xfrm>
              <a:off x="0" y="2697489"/>
              <a:ext cx="10515600" cy="327600"/>
            </a:xfrm>
            <a:prstGeom prst="rect">
              <a:avLst/>
            </a:prstGeom>
            <a:solidFill>
              <a:schemeClr val="lt1">
                <a:alpha val="89803"/>
              </a:schemeClr>
            </a:solidFill>
            <a:ln w="12700" cap="flat" cmpd="sng">
              <a:solidFill>
                <a:srgbClr val="0A7E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3"/>
            <p:cNvSpPr/>
            <p:nvPr/>
          </p:nvSpPr>
          <p:spPr>
            <a:xfrm>
              <a:off x="525780" y="2505609"/>
              <a:ext cx="7360920" cy="383760"/>
            </a:xfrm>
            <a:prstGeom prst="roundRect">
              <a:avLst>
                <a:gd name="adj" fmla="val 16667"/>
              </a:avLst>
            </a:prstGeom>
            <a:solidFill>
              <a:srgbClr val="0A7E8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3"/>
            <p:cNvSpPr txBox="1"/>
            <p:nvPr/>
          </p:nvSpPr>
          <p:spPr>
            <a:xfrm>
              <a:off x="544514" y="2524343"/>
              <a:ext cx="7323452" cy="346292"/>
            </a:xfrm>
            <a:prstGeom prst="rect">
              <a:avLst/>
            </a:prstGeom>
            <a:noFill/>
            <a:ln>
              <a:noFill/>
            </a:ln>
          </p:spPr>
          <p:txBody>
            <a:bodyPr spcFirstLastPara="1" wrap="square" lIns="278225" tIns="0" rIns="278225" bIns="0"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US" sz="1300" b="0" i="0" u="none" strike="noStrike" cap="none">
                  <a:solidFill>
                    <a:schemeClr val="lt1"/>
                  </a:solidFill>
                  <a:latin typeface="Calibri"/>
                  <a:ea typeface="Calibri"/>
                  <a:cs typeface="Calibri"/>
                  <a:sym typeface="Calibri"/>
                </a:rPr>
                <a:t>Changes (corrections, improvements, updates)</a:t>
              </a:r>
              <a:endParaRPr sz="1300" b="0" i="0" u="none" strike="noStrike" cap="none">
                <a:solidFill>
                  <a:schemeClr val="lt1"/>
                </a:solidFill>
                <a:latin typeface="Calibri"/>
                <a:ea typeface="Calibri"/>
                <a:cs typeface="Calibri"/>
                <a:sym typeface="Calibri"/>
              </a:endParaRPr>
            </a:p>
          </p:txBody>
        </p:sp>
        <p:sp>
          <p:nvSpPr>
            <p:cNvPr id="521" name="Google Shape;521;p13"/>
            <p:cNvSpPr/>
            <p:nvPr/>
          </p:nvSpPr>
          <p:spPr>
            <a:xfrm>
              <a:off x="0" y="3287169"/>
              <a:ext cx="10515600" cy="327600"/>
            </a:xfrm>
            <a:prstGeom prst="rect">
              <a:avLst/>
            </a:prstGeom>
            <a:solidFill>
              <a:schemeClr val="lt1">
                <a:alpha val="89803"/>
              </a:schemeClr>
            </a:solidFill>
            <a:ln w="12700" cap="flat" cmpd="sng">
              <a:solidFill>
                <a:srgbClr val="04728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525780" y="3095289"/>
              <a:ext cx="7360920" cy="383760"/>
            </a:xfrm>
            <a:prstGeom prst="roundRect">
              <a:avLst>
                <a:gd name="adj" fmla="val 16667"/>
              </a:avLst>
            </a:prstGeom>
            <a:solidFill>
              <a:srgbClr val="04728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3"/>
            <p:cNvSpPr txBox="1"/>
            <p:nvPr/>
          </p:nvSpPr>
          <p:spPr>
            <a:xfrm>
              <a:off x="544514" y="3114023"/>
              <a:ext cx="7323452" cy="346292"/>
            </a:xfrm>
            <a:prstGeom prst="rect">
              <a:avLst/>
            </a:prstGeom>
            <a:noFill/>
            <a:ln>
              <a:noFill/>
            </a:ln>
          </p:spPr>
          <p:txBody>
            <a:bodyPr spcFirstLastPara="1" wrap="square" lIns="278225" tIns="0" rIns="278225" bIns="0"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US" sz="1300" b="0" i="0" u="none" strike="noStrike" cap="none">
                  <a:solidFill>
                    <a:schemeClr val="lt1"/>
                  </a:solidFill>
                  <a:latin typeface="Calibri"/>
                  <a:ea typeface="Calibri"/>
                  <a:cs typeface="Calibri"/>
                  <a:sym typeface="Calibri"/>
                </a:rPr>
                <a:t>Inclusion of all relevant categories, and exclusions</a:t>
              </a:r>
              <a:endParaRPr sz="1300" b="0" i="0" u="none" strike="noStrike" cap="none">
                <a:solidFill>
                  <a:schemeClr val="lt1"/>
                </a:solidFill>
                <a:latin typeface="Calibri"/>
                <a:ea typeface="Calibri"/>
                <a:cs typeface="Calibri"/>
                <a:sym typeface="Calibri"/>
              </a:endParaRPr>
            </a:p>
          </p:txBody>
        </p:sp>
        <p:sp>
          <p:nvSpPr>
            <p:cNvPr id="524" name="Google Shape;524;p13"/>
            <p:cNvSpPr/>
            <p:nvPr/>
          </p:nvSpPr>
          <p:spPr>
            <a:xfrm>
              <a:off x="0" y="3876849"/>
              <a:ext cx="10515600" cy="327600"/>
            </a:xfrm>
            <a:prstGeom prst="rect">
              <a:avLst/>
            </a:prstGeom>
            <a:solidFill>
              <a:schemeClr val="lt1">
                <a:alpha val="89803"/>
              </a:schemeClr>
            </a:solidFill>
            <a:ln w="12700" cap="flat" cmpd="sng">
              <a:solidFill>
                <a:srgbClr val="00638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3"/>
            <p:cNvSpPr/>
            <p:nvPr/>
          </p:nvSpPr>
          <p:spPr>
            <a:xfrm>
              <a:off x="525780" y="3684969"/>
              <a:ext cx="7360920" cy="383760"/>
            </a:xfrm>
            <a:prstGeom prst="roundRect">
              <a:avLst>
                <a:gd name="adj" fmla="val 16667"/>
              </a:avLst>
            </a:prstGeom>
            <a:solidFill>
              <a:srgbClr val="0063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3"/>
            <p:cNvSpPr txBox="1"/>
            <p:nvPr/>
          </p:nvSpPr>
          <p:spPr>
            <a:xfrm>
              <a:off x="544514" y="3703703"/>
              <a:ext cx="7323452" cy="346292"/>
            </a:xfrm>
            <a:prstGeom prst="rect">
              <a:avLst/>
            </a:prstGeom>
            <a:noFill/>
            <a:ln>
              <a:noFill/>
            </a:ln>
          </p:spPr>
          <p:txBody>
            <a:bodyPr spcFirstLastPara="1" wrap="square" lIns="278225" tIns="0" rIns="278225" bIns="0"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US" sz="1300" b="0" i="0" u="none" strike="noStrike" cap="none">
                  <a:solidFill>
                    <a:schemeClr val="lt1"/>
                  </a:solidFill>
                  <a:latin typeface="Calibri"/>
                  <a:ea typeface="Calibri"/>
                  <a:cs typeface="Calibri"/>
                  <a:sym typeface="Calibri"/>
                </a:rPr>
                <a:t>Information associated with any cooperative approaches that involve use of ITMOs, if applicable</a:t>
              </a:r>
              <a:endParaRPr sz="13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4"/>
          <p:cNvSpPr/>
          <p:nvPr/>
        </p:nvSpPr>
        <p:spPr>
          <a:xfrm rot="5400000">
            <a:off x="10110076" y="4881000"/>
            <a:ext cx="3810000" cy="14400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533" name="Google Shape;533;p14"/>
          <p:cNvSpPr/>
          <p:nvPr/>
        </p:nvSpPr>
        <p:spPr>
          <a:xfrm>
            <a:off x="844552" y="1541000"/>
            <a:ext cx="11239449" cy="144001"/>
          </a:xfrm>
          <a:prstGeom prst="rect">
            <a:avLst/>
          </a:prstGeom>
          <a:solidFill>
            <a:srgbClr val="25B19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534" name="Google Shape;534;p14"/>
          <p:cNvSpPr/>
          <p:nvPr/>
        </p:nvSpPr>
        <p:spPr>
          <a:xfrm>
            <a:off x="3585600" y="1544480"/>
            <a:ext cx="8498401" cy="14052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535" name="Google Shape;535;p14"/>
          <p:cNvSpPr/>
          <p:nvPr/>
        </p:nvSpPr>
        <p:spPr>
          <a:xfrm>
            <a:off x="7448552" y="1542156"/>
            <a:ext cx="4635449"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536" name="Google Shape;536;p14"/>
          <p:cNvSpPr/>
          <p:nvPr/>
        </p:nvSpPr>
        <p:spPr>
          <a:xfrm rot="5400000">
            <a:off x="10107000" y="3398099"/>
            <a:ext cx="3810000"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pic>
        <p:nvPicPr>
          <p:cNvPr id="537" name="Google Shape;537;p14" descr="Logotipo&#10;&#10;Descripción generada automáticamente"/>
          <p:cNvPicPr preferRelativeResize="0"/>
          <p:nvPr/>
        </p:nvPicPr>
        <p:blipFill rotWithShape="1">
          <a:blip r:embed="rId3">
            <a:alphaModFix/>
          </a:blip>
          <a:srcRect/>
          <a:stretch/>
        </p:blipFill>
        <p:spPr>
          <a:xfrm>
            <a:off x="144001" y="6005461"/>
            <a:ext cx="575651" cy="861967"/>
          </a:xfrm>
          <a:prstGeom prst="rect">
            <a:avLst/>
          </a:prstGeom>
          <a:noFill/>
          <a:ln>
            <a:noFill/>
          </a:ln>
        </p:spPr>
      </p:pic>
      <p:sp>
        <p:nvSpPr>
          <p:cNvPr id="538" name="Google Shape;538;p14"/>
          <p:cNvSpPr txBox="1"/>
          <p:nvPr/>
        </p:nvSpPr>
        <p:spPr>
          <a:xfrm>
            <a:off x="719651" y="2275565"/>
            <a:ext cx="10744200" cy="3099535"/>
          </a:xfrm>
          <a:prstGeom prst="rect">
            <a:avLst/>
          </a:prstGeom>
          <a:noFill/>
          <a:ln>
            <a:noFill/>
          </a:ln>
        </p:spPr>
        <p:txBody>
          <a:bodyPr spcFirstLastPara="1" wrap="square" lIns="68575" tIns="34275" rIns="68575" bIns="34275"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2800" b="0" i="0" u="none" strike="noStrike" cap="none">
              <a:solidFill>
                <a:srgbClr val="26927F"/>
              </a:solidFill>
              <a:latin typeface="Calibri"/>
              <a:ea typeface="Calibri"/>
              <a:cs typeface="Calibri"/>
              <a:sym typeface="Calibri"/>
            </a:endParaRPr>
          </a:p>
        </p:txBody>
      </p:sp>
      <p:sp>
        <p:nvSpPr>
          <p:cNvPr id="539" name="Google Shape;539;p14"/>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733"/>
              <a:buFont typeface="Calibri"/>
              <a:buNone/>
            </a:pPr>
            <a:endParaRPr sz="3733" b="1" i="0" u="none" strike="noStrike" cap="none">
              <a:solidFill>
                <a:srgbClr val="26927F"/>
              </a:solidFill>
              <a:latin typeface="Calibri"/>
              <a:ea typeface="Calibri"/>
              <a:cs typeface="Calibri"/>
              <a:sym typeface="Calibri"/>
            </a:endParaRPr>
          </a:p>
        </p:txBody>
      </p:sp>
      <p:sp>
        <p:nvSpPr>
          <p:cNvPr id="540" name="Google Shape;540;p14"/>
          <p:cNvSpPr txBox="1"/>
          <p:nvPr/>
        </p:nvSpPr>
        <p:spPr>
          <a:xfrm>
            <a:off x="948251" y="383188"/>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6927F"/>
              </a:buClr>
              <a:buSzPts val="3733"/>
              <a:buFont typeface="Calibri"/>
              <a:buNone/>
            </a:pPr>
            <a:r>
              <a:rPr lang="en-US" sz="3733" b="1" i="0" u="none" strike="noStrike" cap="none">
                <a:solidFill>
                  <a:srgbClr val="26927F"/>
                </a:solidFill>
                <a:latin typeface="Calibri"/>
                <a:ea typeface="Calibri"/>
                <a:cs typeface="Calibri"/>
                <a:sym typeface="Calibri"/>
              </a:rPr>
              <a:t>CTF Table 4: Structured summary</a:t>
            </a:r>
            <a:endParaRPr/>
          </a:p>
        </p:txBody>
      </p:sp>
      <p:graphicFrame>
        <p:nvGraphicFramePr>
          <p:cNvPr id="541" name="Google Shape;541;p14"/>
          <p:cNvGraphicFramePr/>
          <p:nvPr/>
        </p:nvGraphicFramePr>
        <p:xfrm>
          <a:off x="806608" y="1838121"/>
          <a:ext cx="10895325" cy="3526556"/>
        </p:xfrm>
        <a:graphic>
          <a:graphicData uri="http://schemas.openxmlformats.org/drawingml/2006/table">
            <a:tbl>
              <a:tblPr firstRow="1" bandRow="1">
                <a:noFill/>
                <a:tableStyleId>{FDB92DA0-6803-484E-A755-A2C391794742}</a:tableStyleId>
              </a:tblPr>
              <a:tblGrid>
                <a:gridCol w="2415975">
                  <a:extLst>
                    <a:ext uri="{9D8B030D-6E8A-4147-A177-3AD203B41FA5}">
                      <a16:colId xmlns:a16="http://schemas.microsoft.com/office/drawing/2014/main" val="20000"/>
                    </a:ext>
                  </a:extLst>
                </a:gridCol>
                <a:gridCol w="8479350">
                  <a:extLst>
                    <a:ext uri="{9D8B030D-6E8A-4147-A177-3AD203B41FA5}">
                      <a16:colId xmlns:a16="http://schemas.microsoft.com/office/drawing/2014/main" val="20001"/>
                    </a:ext>
                  </a:extLst>
                </a:gridCol>
              </a:tblGrid>
              <a:tr h="530200">
                <a:tc>
                  <a:txBody>
                    <a:bodyPr/>
                    <a:lstStyle/>
                    <a:p>
                      <a:pPr marL="0" marR="0" lvl="0" indent="0" algn="l" rtl="0">
                        <a:spcBef>
                          <a:spcPts val="0"/>
                        </a:spcBef>
                        <a:spcAft>
                          <a:spcPts val="0"/>
                        </a:spcAft>
                        <a:buNone/>
                      </a:pPr>
                      <a:r>
                        <a:rPr lang="en-US" sz="1800">
                          <a:solidFill>
                            <a:schemeClr val="dk1"/>
                          </a:solidFill>
                        </a:rPr>
                        <a:t>Table 4 </a:t>
                      </a:r>
                      <a:endParaRPr sz="18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rPr>
                        <a:t>Tracking progress made in implementing and achieving the NDC under article 4 of the Paris Agreement</a:t>
                      </a:r>
                      <a:endParaRPr sz="1800">
                        <a:solidFill>
                          <a:schemeClr val="dk1"/>
                        </a:solidFill>
                      </a:endParaRPr>
                    </a:p>
                  </a:txBody>
                  <a:tcPr marL="91450" marR="91450" marT="45725" marB="45725"/>
                </a:tc>
                <a:extLst>
                  <a:ext uri="{0D108BD9-81ED-4DB2-BD59-A6C34878D82A}">
                    <a16:rowId xmlns:a16="http://schemas.microsoft.com/office/drawing/2014/main" val="10000"/>
                  </a:ext>
                </a:extLst>
              </a:tr>
              <a:tr h="380825">
                <a:tc gridSpan="2">
                  <a:txBody>
                    <a:bodyPr/>
                    <a:lstStyle/>
                    <a:p>
                      <a:pPr marL="285750" marR="0" lvl="0" indent="-285750" algn="l" rtl="0">
                        <a:spcBef>
                          <a:spcPts val="0"/>
                        </a:spcBef>
                        <a:spcAft>
                          <a:spcPts val="0"/>
                        </a:spcAft>
                        <a:buClr>
                          <a:schemeClr val="dk1"/>
                        </a:buClr>
                        <a:buSzPts val="1800"/>
                        <a:buFont typeface="Arial"/>
                        <a:buChar char="•"/>
                      </a:pPr>
                      <a:r>
                        <a:rPr lang="en-US" sz="1800"/>
                        <a:t>It allows for comparing the target or targets of the NDC to the progress made so far, by using selected indicators</a:t>
                      </a:r>
                      <a:endParaRPr/>
                    </a:p>
                    <a:p>
                      <a:pPr marL="0" marR="0" lvl="0" indent="0" algn="l" rtl="0">
                        <a:spcBef>
                          <a:spcPts val="0"/>
                        </a:spcBef>
                        <a:spcAft>
                          <a:spcPts val="0"/>
                        </a:spcAft>
                        <a:buNone/>
                      </a:pPr>
                      <a:endParaRPr sz="1800"/>
                    </a:p>
                    <a:p>
                      <a:pPr marL="228600" marR="0" lvl="0" indent="-228600" algn="l" rtl="0">
                        <a:lnSpc>
                          <a:spcPct val="90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The  part is relevant for Parties that</a:t>
                      </a:r>
                      <a:endParaRPr/>
                    </a:p>
                    <a:p>
                      <a:pPr marL="685800" marR="0" lvl="1" indent="-228600" algn="l" rtl="0">
                        <a:lnSpc>
                          <a:spcPct val="90000"/>
                        </a:lnSpc>
                        <a:spcBef>
                          <a:spcPts val="5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participate in cooperative approaches that involve the use of internationally transferred mitigation outcomes (ITMOs) towards an NDC (this would be the participation in voluntary cooperation under Article 6 of the Paris Agreement), or</a:t>
                      </a:r>
                      <a:endParaRPr/>
                    </a:p>
                    <a:p>
                      <a:pPr marL="685800" marR="0" lvl="1" indent="-228600" algn="l" rtl="0">
                        <a:lnSpc>
                          <a:spcPct val="90000"/>
                        </a:lnSpc>
                        <a:spcBef>
                          <a:spcPts val="5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authorizes the use of mitigation outcomes for international mitigation purposes other than achievement of the NDC (this would be, for example, the use of credits under the Carbon Offsetting and Reduction Scheme for International Aviation – CORSIA).</a:t>
                      </a:r>
                      <a:endParaRPr/>
                    </a:p>
                    <a:p>
                      <a:pPr marL="228600" marR="0" lvl="0" indent="-228600" algn="l" rtl="0">
                        <a:lnSpc>
                          <a:spcPct val="90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This information is needed to transparently document the so-called ‘corresponding adjustments’</a:t>
                      </a:r>
                      <a:endParaRPr sz="1800"/>
                    </a:p>
                  </a:txBody>
                  <a:tcPr marL="91450" marR="91450" marT="45725" marB="45725"/>
                </a:tc>
                <a:tc h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16"/>
          <p:cNvSpPr/>
          <p:nvPr/>
        </p:nvSpPr>
        <p:spPr>
          <a:xfrm rot="5400000">
            <a:off x="10110076" y="4881000"/>
            <a:ext cx="3810000" cy="14400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562" name="Google Shape;562;p16"/>
          <p:cNvSpPr/>
          <p:nvPr/>
        </p:nvSpPr>
        <p:spPr>
          <a:xfrm>
            <a:off x="844552" y="1541000"/>
            <a:ext cx="11239449" cy="144001"/>
          </a:xfrm>
          <a:prstGeom prst="rect">
            <a:avLst/>
          </a:prstGeom>
          <a:solidFill>
            <a:srgbClr val="25B19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563" name="Google Shape;563;p16"/>
          <p:cNvSpPr/>
          <p:nvPr/>
        </p:nvSpPr>
        <p:spPr>
          <a:xfrm>
            <a:off x="3585600" y="1544480"/>
            <a:ext cx="8498401" cy="14052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564" name="Google Shape;564;p16"/>
          <p:cNvSpPr/>
          <p:nvPr/>
        </p:nvSpPr>
        <p:spPr>
          <a:xfrm>
            <a:off x="7448552" y="1542156"/>
            <a:ext cx="4635449"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565" name="Google Shape;565;p16"/>
          <p:cNvSpPr/>
          <p:nvPr/>
        </p:nvSpPr>
        <p:spPr>
          <a:xfrm rot="5400000">
            <a:off x="10107000" y="3398099"/>
            <a:ext cx="3810000"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pic>
        <p:nvPicPr>
          <p:cNvPr id="566" name="Google Shape;566;p16" descr="Logotipo&#10;&#10;Descripción generada automáticamente"/>
          <p:cNvPicPr preferRelativeResize="0"/>
          <p:nvPr/>
        </p:nvPicPr>
        <p:blipFill rotWithShape="1">
          <a:blip r:embed="rId3">
            <a:alphaModFix/>
          </a:blip>
          <a:srcRect/>
          <a:stretch/>
        </p:blipFill>
        <p:spPr>
          <a:xfrm>
            <a:off x="144001" y="6005461"/>
            <a:ext cx="575651" cy="861967"/>
          </a:xfrm>
          <a:prstGeom prst="rect">
            <a:avLst/>
          </a:prstGeom>
          <a:noFill/>
          <a:ln>
            <a:noFill/>
          </a:ln>
        </p:spPr>
      </p:pic>
      <p:sp>
        <p:nvSpPr>
          <p:cNvPr id="567" name="Google Shape;567;p16"/>
          <p:cNvSpPr txBox="1"/>
          <p:nvPr/>
        </p:nvSpPr>
        <p:spPr>
          <a:xfrm>
            <a:off x="719651" y="2275565"/>
            <a:ext cx="10744200" cy="3099535"/>
          </a:xfrm>
          <a:prstGeom prst="rect">
            <a:avLst/>
          </a:prstGeom>
          <a:noFill/>
          <a:ln>
            <a:noFill/>
          </a:ln>
        </p:spPr>
        <p:txBody>
          <a:bodyPr spcFirstLastPara="1" wrap="square" lIns="68575" tIns="34275" rIns="68575" bIns="34275"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2800" b="0" i="0" u="none" strike="noStrike" cap="none">
              <a:solidFill>
                <a:srgbClr val="26927F"/>
              </a:solidFill>
              <a:latin typeface="Calibri"/>
              <a:ea typeface="Calibri"/>
              <a:cs typeface="Calibri"/>
              <a:sym typeface="Calibri"/>
            </a:endParaRPr>
          </a:p>
        </p:txBody>
      </p:sp>
      <p:sp>
        <p:nvSpPr>
          <p:cNvPr id="568" name="Google Shape;568;p16"/>
          <p:cNvSpPr txBox="1"/>
          <p:nvPr/>
        </p:nvSpPr>
        <p:spPr>
          <a:xfrm>
            <a:off x="838200" y="365125"/>
            <a:ext cx="10515600" cy="109763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6927F"/>
              </a:buClr>
              <a:buSzPts val="2800"/>
              <a:buFont typeface="Calibri"/>
              <a:buNone/>
            </a:pPr>
            <a:r>
              <a:rPr lang="en-US" sz="2800" b="1" i="0" u="none" strike="noStrike" cap="none">
                <a:solidFill>
                  <a:srgbClr val="26927F"/>
                </a:solidFill>
                <a:latin typeface="Calibri"/>
                <a:ea typeface="Calibri"/>
                <a:cs typeface="Calibri"/>
                <a:sym typeface="Calibri"/>
              </a:rPr>
              <a:t>Table 4: Example of completed Table for tracking progress </a:t>
            </a:r>
            <a:endParaRPr sz="2800" b="1" i="0" u="none" strike="noStrike" cap="none">
              <a:solidFill>
                <a:srgbClr val="26927F"/>
              </a:solidFill>
              <a:latin typeface="Calibri"/>
              <a:ea typeface="Calibri"/>
              <a:cs typeface="Calibri"/>
              <a:sym typeface="Calibri"/>
            </a:endParaRPr>
          </a:p>
        </p:txBody>
      </p:sp>
      <p:sp>
        <p:nvSpPr>
          <p:cNvPr id="569" name="Google Shape;569;p16"/>
          <p:cNvSpPr txBox="1"/>
          <p:nvPr/>
        </p:nvSpPr>
        <p:spPr>
          <a:xfrm>
            <a:off x="-378714" y="6521381"/>
            <a:ext cx="11408664" cy="84086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1400" b="0" i="0" u="none" strike="noStrike" cap="none">
                <a:solidFill>
                  <a:schemeClr val="dk1"/>
                </a:solidFill>
                <a:latin typeface="Calibri"/>
                <a:ea typeface="Calibri"/>
                <a:cs typeface="Calibri"/>
                <a:sym typeface="Calibri"/>
              </a:rPr>
              <a:t>Source: Partnership on Transparency in Paris Agreement, Accounting for National Determined Contributions</a:t>
            </a:r>
            <a:endParaRPr/>
          </a:p>
        </p:txBody>
      </p:sp>
      <p:pic>
        <p:nvPicPr>
          <p:cNvPr id="570" name="Google Shape;570;p16"/>
          <p:cNvPicPr preferRelativeResize="0">
            <a:picLocks noGrp="1"/>
          </p:cNvPicPr>
          <p:nvPr>
            <p:ph type="body" idx="1"/>
          </p:nvPr>
        </p:nvPicPr>
        <p:blipFill rotWithShape="1">
          <a:blip r:embed="rId4">
            <a:alphaModFix/>
          </a:blip>
          <a:srcRect l="10770" t="28446" r="29741" b="8103"/>
          <a:stretch/>
        </p:blipFill>
        <p:spPr>
          <a:xfrm>
            <a:off x="1056579" y="1565099"/>
            <a:ext cx="8090402" cy="485394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17"/>
          <p:cNvSpPr/>
          <p:nvPr/>
        </p:nvSpPr>
        <p:spPr>
          <a:xfrm rot="5400000">
            <a:off x="10110076" y="4881000"/>
            <a:ext cx="3810000" cy="14400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577" name="Google Shape;577;p17"/>
          <p:cNvSpPr/>
          <p:nvPr/>
        </p:nvSpPr>
        <p:spPr>
          <a:xfrm>
            <a:off x="844552" y="1541000"/>
            <a:ext cx="11239449" cy="144001"/>
          </a:xfrm>
          <a:prstGeom prst="rect">
            <a:avLst/>
          </a:prstGeom>
          <a:solidFill>
            <a:srgbClr val="25B19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578" name="Google Shape;578;p17"/>
          <p:cNvSpPr/>
          <p:nvPr/>
        </p:nvSpPr>
        <p:spPr>
          <a:xfrm>
            <a:off x="3585600" y="1544480"/>
            <a:ext cx="8498401" cy="14052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579" name="Google Shape;579;p17"/>
          <p:cNvSpPr/>
          <p:nvPr/>
        </p:nvSpPr>
        <p:spPr>
          <a:xfrm>
            <a:off x="7448552" y="1542156"/>
            <a:ext cx="4635449"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580" name="Google Shape;580;p17"/>
          <p:cNvSpPr/>
          <p:nvPr/>
        </p:nvSpPr>
        <p:spPr>
          <a:xfrm rot="5400000">
            <a:off x="10107000" y="3398099"/>
            <a:ext cx="3810000"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pic>
        <p:nvPicPr>
          <p:cNvPr id="581" name="Google Shape;581;p17" descr="Logotipo&#10;&#10;Descripción generada automáticamente"/>
          <p:cNvPicPr preferRelativeResize="0"/>
          <p:nvPr/>
        </p:nvPicPr>
        <p:blipFill rotWithShape="1">
          <a:blip r:embed="rId3">
            <a:alphaModFix/>
          </a:blip>
          <a:srcRect/>
          <a:stretch/>
        </p:blipFill>
        <p:spPr>
          <a:xfrm>
            <a:off x="144001" y="6005461"/>
            <a:ext cx="575651" cy="861967"/>
          </a:xfrm>
          <a:prstGeom prst="rect">
            <a:avLst/>
          </a:prstGeom>
          <a:noFill/>
          <a:ln>
            <a:noFill/>
          </a:ln>
        </p:spPr>
      </p:pic>
      <p:sp>
        <p:nvSpPr>
          <p:cNvPr id="582" name="Google Shape;582;p17"/>
          <p:cNvSpPr txBox="1"/>
          <p:nvPr/>
        </p:nvSpPr>
        <p:spPr>
          <a:xfrm>
            <a:off x="719651" y="2275565"/>
            <a:ext cx="10744200" cy="3099535"/>
          </a:xfrm>
          <a:prstGeom prst="rect">
            <a:avLst/>
          </a:prstGeom>
          <a:noFill/>
          <a:ln>
            <a:noFill/>
          </a:ln>
        </p:spPr>
        <p:txBody>
          <a:bodyPr spcFirstLastPara="1" wrap="square" lIns="68575" tIns="34275" rIns="68575" bIns="34275"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2800" b="0" i="0" u="none" strike="noStrike" cap="none">
              <a:solidFill>
                <a:srgbClr val="26927F"/>
              </a:solidFill>
              <a:latin typeface="Calibri"/>
              <a:ea typeface="Calibri"/>
              <a:cs typeface="Calibri"/>
              <a:sym typeface="Calibri"/>
            </a:endParaRPr>
          </a:p>
        </p:txBody>
      </p:sp>
      <p:sp>
        <p:nvSpPr>
          <p:cNvPr id="583" name="Google Shape;583;p17"/>
          <p:cNvSpPr txBox="1"/>
          <p:nvPr/>
        </p:nvSpPr>
        <p:spPr>
          <a:xfrm>
            <a:off x="493401" y="2144536"/>
            <a:ext cx="3200401"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733"/>
              <a:buFont typeface="Calibri"/>
              <a:buNone/>
            </a:pPr>
            <a:endParaRPr sz="3733" b="1" i="0" u="none" strike="noStrike" cap="none">
              <a:solidFill>
                <a:srgbClr val="26927F"/>
              </a:solidFill>
              <a:latin typeface="Calibri"/>
              <a:ea typeface="Calibri"/>
              <a:cs typeface="Calibri"/>
              <a:sym typeface="Calibri"/>
            </a:endParaRPr>
          </a:p>
        </p:txBody>
      </p:sp>
      <p:sp>
        <p:nvSpPr>
          <p:cNvPr id="584" name="Google Shape;584;p17"/>
          <p:cNvSpPr txBox="1"/>
          <p:nvPr/>
        </p:nvSpPr>
        <p:spPr>
          <a:xfrm>
            <a:off x="756512" y="6310455"/>
            <a:ext cx="3349393" cy="535347"/>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0"/>
              </a:spcBef>
              <a:spcAft>
                <a:spcPts val="0"/>
              </a:spcAft>
              <a:buClr>
                <a:srgbClr val="000000"/>
              </a:buClr>
              <a:buSzPct val="100000"/>
              <a:buFont typeface="Calibri"/>
              <a:buNone/>
            </a:pPr>
            <a:r>
              <a:rPr lang="en-US" sz="1400" b="0" i="0" u="none" strike="noStrike" cap="none">
                <a:solidFill>
                  <a:srgbClr val="000000"/>
                </a:solidFill>
                <a:latin typeface="Calibri"/>
                <a:ea typeface="Calibri"/>
                <a:cs typeface="Calibri"/>
                <a:sym typeface="Calibri"/>
              </a:rPr>
              <a:t>Source: Partnership on Transparency in Paris Agreement, Accounting for National Determined Contributions</a:t>
            </a:r>
            <a:endParaRPr/>
          </a:p>
        </p:txBody>
      </p:sp>
      <p:pic>
        <p:nvPicPr>
          <p:cNvPr id="585" name="Google Shape;585;p17"/>
          <p:cNvPicPr preferRelativeResize="0"/>
          <p:nvPr/>
        </p:nvPicPr>
        <p:blipFill rotWithShape="1">
          <a:blip r:embed="rId4">
            <a:alphaModFix/>
          </a:blip>
          <a:srcRect l="25803" t="44200" r="44260" b="11988"/>
          <a:stretch/>
        </p:blipFill>
        <p:spPr>
          <a:xfrm>
            <a:off x="3876077" y="12198"/>
            <a:ext cx="8286034" cy="6821424"/>
          </a:xfrm>
          <a:prstGeom prst="rect">
            <a:avLst/>
          </a:prstGeom>
          <a:noFill/>
          <a:ln>
            <a:noFill/>
          </a:ln>
        </p:spPr>
      </p:pic>
      <p:sp>
        <p:nvSpPr>
          <p:cNvPr id="586" name="Google Shape;586;p17"/>
          <p:cNvSpPr txBox="1"/>
          <p:nvPr/>
        </p:nvSpPr>
        <p:spPr>
          <a:xfrm>
            <a:off x="311126" y="2160986"/>
            <a:ext cx="3382676"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rgbClr val="26927F"/>
                </a:solidFill>
                <a:latin typeface="Calibri"/>
                <a:ea typeface="Calibri"/>
                <a:cs typeface="Calibri"/>
                <a:sym typeface="Calibri"/>
              </a:rPr>
              <a:t>Example of completed table 4</a:t>
            </a:r>
            <a:endParaRPr/>
          </a:p>
          <a:p>
            <a:pPr marL="0" marR="0" lvl="0" indent="0" algn="l" rtl="0">
              <a:spcBef>
                <a:spcPts val="0"/>
              </a:spcBef>
              <a:spcAft>
                <a:spcPts val="0"/>
              </a:spcAft>
              <a:buNone/>
            </a:pPr>
            <a:endParaRPr sz="2800" b="1">
              <a:solidFill>
                <a:srgbClr val="26927F"/>
              </a:solidFill>
              <a:latin typeface="Calibri"/>
              <a:ea typeface="Calibri"/>
              <a:cs typeface="Calibri"/>
              <a:sym typeface="Calibri"/>
            </a:endParaRPr>
          </a:p>
          <a:p>
            <a:pPr marL="0" marR="0" lvl="0" indent="0" algn="l" rtl="0">
              <a:spcBef>
                <a:spcPts val="0"/>
              </a:spcBef>
              <a:spcAft>
                <a:spcPts val="0"/>
              </a:spcAft>
              <a:buNone/>
            </a:pPr>
            <a:r>
              <a:rPr lang="en-US" sz="2800" b="1">
                <a:solidFill>
                  <a:srgbClr val="26927F"/>
                </a:solidFill>
                <a:latin typeface="Calibri"/>
                <a:ea typeface="Calibri"/>
                <a:cs typeface="Calibri"/>
                <a:sym typeface="Calibri"/>
              </a:rPr>
              <a:t>(after the end of the NDC period)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18"/>
          <p:cNvSpPr/>
          <p:nvPr/>
        </p:nvSpPr>
        <p:spPr>
          <a:xfrm rot="5400000">
            <a:off x="10110076" y="4881000"/>
            <a:ext cx="3810000" cy="14400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sp>
        <p:nvSpPr>
          <p:cNvPr id="593" name="Google Shape;593;p18"/>
          <p:cNvSpPr/>
          <p:nvPr/>
        </p:nvSpPr>
        <p:spPr>
          <a:xfrm>
            <a:off x="844552" y="1541000"/>
            <a:ext cx="11239449" cy="144001"/>
          </a:xfrm>
          <a:prstGeom prst="rect">
            <a:avLst/>
          </a:prstGeom>
          <a:solidFill>
            <a:srgbClr val="25B19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sp>
        <p:nvSpPr>
          <p:cNvPr id="594" name="Google Shape;594;p18"/>
          <p:cNvSpPr/>
          <p:nvPr/>
        </p:nvSpPr>
        <p:spPr>
          <a:xfrm>
            <a:off x="3585600" y="1544480"/>
            <a:ext cx="8498401" cy="14052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sp>
        <p:nvSpPr>
          <p:cNvPr id="595" name="Google Shape;595;p18"/>
          <p:cNvSpPr/>
          <p:nvPr/>
        </p:nvSpPr>
        <p:spPr>
          <a:xfrm>
            <a:off x="7448552" y="1542156"/>
            <a:ext cx="4635449"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sp>
        <p:nvSpPr>
          <p:cNvPr id="596" name="Google Shape;596;p18"/>
          <p:cNvSpPr/>
          <p:nvPr/>
        </p:nvSpPr>
        <p:spPr>
          <a:xfrm rot="5400000">
            <a:off x="10107000" y="3398099"/>
            <a:ext cx="3810000"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pic>
        <p:nvPicPr>
          <p:cNvPr id="597" name="Google Shape;597;p18" descr="Logotipo&#10;&#10;Descripción generada automáticamente"/>
          <p:cNvPicPr preferRelativeResize="0"/>
          <p:nvPr/>
        </p:nvPicPr>
        <p:blipFill rotWithShape="1">
          <a:blip r:embed="rId3">
            <a:alphaModFix/>
          </a:blip>
          <a:srcRect/>
          <a:stretch/>
        </p:blipFill>
        <p:spPr>
          <a:xfrm>
            <a:off x="144001" y="6005461"/>
            <a:ext cx="575651" cy="861967"/>
          </a:xfrm>
          <a:prstGeom prst="rect">
            <a:avLst/>
          </a:prstGeom>
          <a:noFill/>
          <a:ln>
            <a:noFill/>
          </a:ln>
        </p:spPr>
      </p:pic>
      <p:sp>
        <p:nvSpPr>
          <p:cNvPr id="598" name="Google Shape;598;p18"/>
          <p:cNvSpPr txBox="1"/>
          <p:nvPr/>
        </p:nvSpPr>
        <p:spPr>
          <a:xfrm>
            <a:off x="719651" y="2275565"/>
            <a:ext cx="10744200" cy="3099535"/>
          </a:xfrm>
          <a:prstGeom prst="rect">
            <a:avLst/>
          </a:prstGeom>
          <a:noFill/>
          <a:ln>
            <a:noFill/>
          </a:ln>
        </p:spPr>
        <p:txBody>
          <a:bodyPr spcFirstLastPara="1" wrap="square" lIns="68575" tIns="34275" rIns="68575" bIns="34275"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2800" b="0">
              <a:solidFill>
                <a:srgbClr val="26927F"/>
              </a:solidFill>
              <a:latin typeface="Calibri"/>
              <a:ea typeface="Calibri"/>
              <a:cs typeface="Calibri"/>
              <a:sym typeface="Calibri"/>
            </a:endParaRPr>
          </a:p>
        </p:txBody>
      </p:sp>
      <p:sp>
        <p:nvSpPr>
          <p:cNvPr id="599" name="Google Shape;599;p18"/>
          <p:cNvSpPr txBox="1"/>
          <p:nvPr/>
        </p:nvSpPr>
        <p:spPr>
          <a:xfrm>
            <a:off x="462759" y="287654"/>
            <a:ext cx="4343400" cy="1325563"/>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rgbClr val="26927F"/>
              </a:buClr>
              <a:buSzPct val="100000"/>
              <a:buFont typeface="Calibri"/>
              <a:buNone/>
            </a:pPr>
            <a:r>
              <a:rPr lang="en-US" sz="3733" b="1">
                <a:solidFill>
                  <a:srgbClr val="26927F"/>
                </a:solidFill>
                <a:latin typeface="Calibri"/>
                <a:ea typeface="Calibri"/>
                <a:cs typeface="Calibri"/>
                <a:sym typeface="Calibri"/>
              </a:rPr>
              <a:t>Example of completed table 4 (with ITMOs)</a:t>
            </a:r>
            <a:endParaRPr sz="3733" b="1">
              <a:solidFill>
                <a:srgbClr val="26927F"/>
              </a:solidFill>
              <a:latin typeface="Calibri"/>
              <a:ea typeface="Calibri"/>
              <a:cs typeface="Calibri"/>
              <a:sym typeface="Calibri"/>
            </a:endParaRPr>
          </a:p>
        </p:txBody>
      </p:sp>
      <p:sp>
        <p:nvSpPr>
          <p:cNvPr id="600" name="Google Shape;600;p18"/>
          <p:cNvSpPr txBox="1"/>
          <p:nvPr/>
        </p:nvSpPr>
        <p:spPr>
          <a:xfrm>
            <a:off x="749834" y="6058473"/>
            <a:ext cx="4056325" cy="84990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1400">
                <a:solidFill>
                  <a:schemeClr val="dk1"/>
                </a:solidFill>
                <a:latin typeface="Calibri"/>
                <a:ea typeface="Calibri"/>
                <a:cs typeface="Calibri"/>
                <a:sym typeface="Calibri"/>
              </a:rPr>
              <a:t>Source: Partnership on Transparency in Paris Agreement, Accounting for National Determined Contributions</a:t>
            </a:r>
            <a:endParaRPr/>
          </a:p>
        </p:txBody>
      </p:sp>
      <p:pic>
        <p:nvPicPr>
          <p:cNvPr id="601" name="Google Shape;601;p18"/>
          <p:cNvPicPr preferRelativeResize="0">
            <a:picLocks noGrp="1"/>
          </p:cNvPicPr>
          <p:nvPr>
            <p:ph type="body" idx="1"/>
          </p:nvPr>
        </p:nvPicPr>
        <p:blipFill rotWithShape="1">
          <a:blip r:embed="rId4">
            <a:alphaModFix/>
          </a:blip>
          <a:srcRect l="30941" t="21391" r="36552" b="9247"/>
          <a:stretch/>
        </p:blipFill>
        <p:spPr>
          <a:xfrm>
            <a:off x="6290377" y="0"/>
            <a:ext cx="5901623" cy="708356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20"/>
          <p:cNvSpPr/>
          <p:nvPr/>
        </p:nvSpPr>
        <p:spPr>
          <a:xfrm rot="5400000">
            <a:off x="10110076" y="4881000"/>
            <a:ext cx="3810000" cy="14400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sp>
        <p:nvSpPr>
          <p:cNvPr id="639" name="Google Shape;639;p20"/>
          <p:cNvSpPr/>
          <p:nvPr/>
        </p:nvSpPr>
        <p:spPr>
          <a:xfrm>
            <a:off x="844552" y="1541000"/>
            <a:ext cx="11239449" cy="144001"/>
          </a:xfrm>
          <a:prstGeom prst="rect">
            <a:avLst/>
          </a:prstGeom>
          <a:solidFill>
            <a:srgbClr val="25B19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sp>
        <p:nvSpPr>
          <p:cNvPr id="640" name="Google Shape;640;p20"/>
          <p:cNvSpPr/>
          <p:nvPr/>
        </p:nvSpPr>
        <p:spPr>
          <a:xfrm>
            <a:off x="3585600" y="1544480"/>
            <a:ext cx="8498401" cy="14052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sp>
        <p:nvSpPr>
          <p:cNvPr id="641" name="Google Shape;641;p20"/>
          <p:cNvSpPr/>
          <p:nvPr/>
        </p:nvSpPr>
        <p:spPr>
          <a:xfrm>
            <a:off x="7448552" y="1542156"/>
            <a:ext cx="4635449"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sp>
        <p:nvSpPr>
          <p:cNvPr id="642" name="Google Shape;642;p20"/>
          <p:cNvSpPr/>
          <p:nvPr/>
        </p:nvSpPr>
        <p:spPr>
          <a:xfrm rot="5400000">
            <a:off x="10107000" y="3398099"/>
            <a:ext cx="3810000"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pic>
        <p:nvPicPr>
          <p:cNvPr id="643" name="Google Shape;643;p20" descr="Logotipo&#10;&#10;Descripción generada automáticamente"/>
          <p:cNvPicPr preferRelativeResize="0"/>
          <p:nvPr/>
        </p:nvPicPr>
        <p:blipFill rotWithShape="1">
          <a:blip r:embed="rId3">
            <a:alphaModFix/>
          </a:blip>
          <a:srcRect/>
          <a:stretch/>
        </p:blipFill>
        <p:spPr>
          <a:xfrm>
            <a:off x="144001" y="6005461"/>
            <a:ext cx="575651" cy="861967"/>
          </a:xfrm>
          <a:prstGeom prst="rect">
            <a:avLst/>
          </a:prstGeom>
          <a:noFill/>
          <a:ln>
            <a:noFill/>
          </a:ln>
        </p:spPr>
      </p:pic>
      <p:sp>
        <p:nvSpPr>
          <p:cNvPr id="644" name="Google Shape;644;p20"/>
          <p:cNvSpPr txBox="1"/>
          <p:nvPr/>
        </p:nvSpPr>
        <p:spPr>
          <a:xfrm>
            <a:off x="719651" y="2275565"/>
            <a:ext cx="10744200" cy="3099535"/>
          </a:xfrm>
          <a:prstGeom prst="rect">
            <a:avLst/>
          </a:prstGeom>
          <a:noFill/>
          <a:ln>
            <a:noFill/>
          </a:ln>
        </p:spPr>
        <p:txBody>
          <a:bodyPr spcFirstLastPara="1" wrap="square" lIns="68575" tIns="34275" rIns="68575" bIns="34275"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2800" b="0">
              <a:solidFill>
                <a:srgbClr val="26927F"/>
              </a:solidFill>
              <a:latin typeface="Calibri"/>
              <a:ea typeface="Calibri"/>
              <a:cs typeface="Calibri"/>
              <a:sym typeface="Calibri"/>
            </a:endParaRPr>
          </a:p>
        </p:txBody>
      </p:sp>
      <p:sp>
        <p:nvSpPr>
          <p:cNvPr id="645" name="Google Shape;645;p20"/>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fontScale="70000" lnSpcReduction="20000"/>
          </a:bodyPr>
          <a:lstStyle/>
          <a:p>
            <a:pPr marL="0" marR="0" lvl="0" indent="0" algn="l" rtl="0">
              <a:lnSpc>
                <a:spcPct val="90000"/>
              </a:lnSpc>
              <a:spcBef>
                <a:spcPts val="0"/>
              </a:spcBef>
              <a:spcAft>
                <a:spcPts val="0"/>
              </a:spcAft>
              <a:buClr>
                <a:srgbClr val="26927F"/>
              </a:buClr>
              <a:buSzPts val="3733"/>
              <a:buFont typeface="Calibri"/>
              <a:buNone/>
            </a:pPr>
            <a:r>
              <a:rPr lang="en-US" sz="3733" b="1" dirty="0">
                <a:solidFill>
                  <a:srgbClr val="26927F"/>
                </a:solidFill>
                <a:latin typeface="Calibri"/>
                <a:ea typeface="Calibri"/>
                <a:cs typeface="Calibri"/>
                <a:sym typeface="Calibri"/>
              </a:rPr>
              <a:t>CTF Table 5  -Mitigation policies and measures, actions and plans, including those with mitigation co-benefits resulting from adaptation actions and economic diversification plans, related to implementing and achieving an NDC </a:t>
            </a:r>
          </a:p>
        </p:txBody>
      </p:sp>
      <p:graphicFrame>
        <p:nvGraphicFramePr>
          <p:cNvPr id="646" name="Google Shape;646;p20"/>
          <p:cNvGraphicFramePr/>
          <p:nvPr/>
        </p:nvGraphicFramePr>
        <p:xfrm>
          <a:off x="844552" y="2137826"/>
          <a:ext cx="10531400" cy="2582370"/>
        </p:xfrm>
        <a:graphic>
          <a:graphicData uri="http://schemas.openxmlformats.org/drawingml/2006/table">
            <a:tbl>
              <a:tblPr firstRow="1" bandRow="1">
                <a:noFill/>
                <a:tableStyleId>{FC624BAE-DBEF-46C3-A032-792FC8989A82}</a:tableStyleId>
              </a:tblPr>
              <a:tblGrid>
                <a:gridCol w="957400">
                  <a:extLst>
                    <a:ext uri="{9D8B030D-6E8A-4147-A177-3AD203B41FA5}">
                      <a16:colId xmlns:a16="http://schemas.microsoft.com/office/drawing/2014/main" val="20000"/>
                    </a:ext>
                  </a:extLst>
                </a:gridCol>
                <a:gridCol w="957400">
                  <a:extLst>
                    <a:ext uri="{9D8B030D-6E8A-4147-A177-3AD203B41FA5}">
                      <a16:colId xmlns:a16="http://schemas.microsoft.com/office/drawing/2014/main" val="20001"/>
                    </a:ext>
                  </a:extLst>
                </a:gridCol>
                <a:gridCol w="957400">
                  <a:extLst>
                    <a:ext uri="{9D8B030D-6E8A-4147-A177-3AD203B41FA5}">
                      <a16:colId xmlns:a16="http://schemas.microsoft.com/office/drawing/2014/main" val="20002"/>
                    </a:ext>
                  </a:extLst>
                </a:gridCol>
                <a:gridCol w="957400">
                  <a:extLst>
                    <a:ext uri="{9D8B030D-6E8A-4147-A177-3AD203B41FA5}">
                      <a16:colId xmlns:a16="http://schemas.microsoft.com/office/drawing/2014/main" val="20003"/>
                    </a:ext>
                  </a:extLst>
                </a:gridCol>
                <a:gridCol w="771625">
                  <a:extLst>
                    <a:ext uri="{9D8B030D-6E8A-4147-A177-3AD203B41FA5}">
                      <a16:colId xmlns:a16="http://schemas.microsoft.com/office/drawing/2014/main" val="20004"/>
                    </a:ext>
                  </a:extLst>
                </a:gridCol>
                <a:gridCol w="860600">
                  <a:extLst>
                    <a:ext uri="{9D8B030D-6E8A-4147-A177-3AD203B41FA5}">
                      <a16:colId xmlns:a16="http://schemas.microsoft.com/office/drawing/2014/main" val="20005"/>
                    </a:ext>
                  </a:extLst>
                </a:gridCol>
                <a:gridCol w="768400">
                  <a:extLst>
                    <a:ext uri="{9D8B030D-6E8A-4147-A177-3AD203B41FA5}">
                      <a16:colId xmlns:a16="http://schemas.microsoft.com/office/drawing/2014/main" val="20006"/>
                    </a:ext>
                  </a:extLst>
                </a:gridCol>
                <a:gridCol w="1214075">
                  <a:extLst>
                    <a:ext uri="{9D8B030D-6E8A-4147-A177-3AD203B41FA5}">
                      <a16:colId xmlns:a16="http://schemas.microsoft.com/office/drawing/2014/main" val="20007"/>
                    </a:ext>
                  </a:extLst>
                </a:gridCol>
                <a:gridCol w="1172300">
                  <a:extLst>
                    <a:ext uri="{9D8B030D-6E8A-4147-A177-3AD203B41FA5}">
                      <a16:colId xmlns:a16="http://schemas.microsoft.com/office/drawing/2014/main" val="20008"/>
                    </a:ext>
                  </a:extLst>
                </a:gridCol>
                <a:gridCol w="957400">
                  <a:extLst>
                    <a:ext uri="{9D8B030D-6E8A-4147-A177-3AD203B41FA5}">
                      <a16:colId xmlns:a16="http://schemas.microsoft.com/office/drawing/2014/main" val="20009"/>
                    </a:ext>
                  </a:extLst>
                </a:gridCol>
                <a:gridCol w="957400">
                  <a:extLst>
                    <a:ext uri="{9D8B030D-6E8A-4147-A177-3AD203B41FA5}">
                      <a16:colId xmlns:a16="http://schemas.microsoft.com/office/drawing/2014/main" val="20010"/>
                    </a:ext>
                  </a:extLst>
                </a:gridCol>
              </a:tblGrid>
              <a:tr h="491075">
                <a:tc gridSpan="11">
                  <a:txBody>
                    <a:bodyPr/>
                    <a:lstStyle/>
                    <a:p>
                      <a:pPr marL="0" marR="0" lvl="0" indent="0" algn="l" rtl="0">
                        <a:spcBef>
                          <a:spcPts val="0"/>
                        </a:spcBef>
                        <a:spcAft>
                          <a:spcPts val="0"/>
                        </a:spcAft>
                        <a:buNone/>
                      </a:pPr>
                      <a:r>
                        <a:rPr lang="en-US" sz="1800"/>
                        <a:t>Mitigation policies and measures, actions, and plans, including those with mitigation co-benefits resulting from adaptation actions and economic diversification plans, related to implementing and achieving a nationally determined contribution under Article 4 of the Paris Agreement</a:t>
                      </a:r>
                      <a:endParaRPr/>
                    </a:p>
                  </a:txBody>
                  <a:tcPr marL="91450" marR="91450" marT="45725" marB="45725">
                    <a:solidFill>
                      <a:srgbClr val="41C79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1075">
                <a:tc rowSpan="2">
                  <a:txBody>
                    <a:bodyPr/>
                    <a:lstStyle/>
                    <a:p>
                      <a:pPr marL="0" marR="0" lvl="0" indent="0" algn="ctr" rtl="0">
                        <a:spcBef>
                          <a:spcPts val="0"/>
                        </a:spcBef>
                        <a:spcAft>
                          <a:spcPts val="0"/>
                        </a:spcAft>
                        <a:buNone/>
                      </a:pPr>
                      <a:r>
                        <a:rPr lang="en-US" sz="1200" u="none" strike="noStrike"/>
                        <a:t>Name</a:t>
                      </a:r>
                      <a:endParaRPr sz="1200" b="0" i="1" u="none" strike="noStrike">
                        <a:solidFill>
                          <a:srgbClr val="000000"/>
                        </a:solidFill>
                        <a:latin typeface="Calibri"/>
                        <a:ea typeface="Calibri"/>
                        <a:cs typeface="Calibri"/>
                        <a:sym typeface="Calibri"/>
                      </a:endParaRPr>
                    </a:p>
                  </a:txBody>
                  <a:tcPr marL="0" marR="0" marT="0" marB="0" anchor="ctr">
                    <a:solidFill>
                      <a:srgbClr val="E1EFD8"/>
                    </a:solidFill>
                  </a:tcPr>
                </a:tc>
                <a:tc rowSpan="2">
                  <a:txBody>
                    <a:bodyPr/>
                    <a:lstStyle/>
                    <a:p>
                      <a:pPr marL="0" marR="0" lvl="0" indent="0" algn="ctr" rtl="0">
                        <a:spcBef>
                          <a:spcPts val="0"/>
                        </a:spcBef>
                        <a:spcAft>
                          <a:spcPts val="0"/>
                        </a:spcAft>
                        <a:buNone/>
                      </a:pPr>
                      <a:r>
                        <a:rPr lang="en-US" sz="1200" u="none" strike="noStrike"/>
                        <a:t>Description</a:t>
                      </a:r>
                      <a:endParaRPr sz="1200" b="0" i="1" u="none" strike="noStrike">
                        <a:solidFill>
                          <a:srgbClr val="000000"/>
                        </a:solidFill>
                        <a:latin typeface="Calibri"/>
                        <a:ea typeface="Calibri"/>
                        <a:cs typeface="Calibri"/>
                        <a:sym typeface="Calibri"/>
                      </a:endParaRPr>
                    </a:p>
                  </a:txBody>
                  <a:tcPr marL="0" marR="0" marT="0" marB="0" anchor="ctr">
                    <a:solidFill>
                      <a:srgbClr val="E1EFD8"/>
                    </a:solidFill>
                  </a:tcPr>
                </a:tc>
                <a:tc rowSpan="2">
                  <a:txBody>
                    <a:bodyPr/>
                    <a:lstStyle/>
                    <a:p>
                      <a:pPr marL="0" marR="0" lvl="0" indent="0" algn="ctr" rtl="0">
                        <a:spcBef>
                          <a:spcPts val="0"/>
                        </a:spcBef>
                        <a:spcAft>
                          <a:spcPts val="0"/>
                        </a:spcAft>
                        <a:buNone/>
                      </a:pPr>
                      <a:r>
                        <a:rPr lang="en-US" sz="1200" u="none" strike="noStrike"/>
                        <a:t>Objectives</a:t>
                      </a:r>
                      <a:endParaRPr sz="1200" b="0" i="1" u="none" strike="noStrike">
                        <a:solidFill>
                          <a:srgbClr val="000000"/>
                        </a:solidFill>
                        <a:latin typeface="Calibri"/>
                        <a:ea typeface="Calibri"/>
                        <a:cs typeface="Calibri"/>
                        <a:sym typeface="Calibri"/>
                      </a:endParaRPr>
                    </a:p>
                  </a:txBody>
                  <a:tcPr marL="0" marR="0" marT="0" marB="0" anchor="ctr">
                    <a:solidFill>
                      <a:srgbClr val="E1EFD8"/>
                    </a:solidFill>
                  </a:tcPr>
                </a:tc>
                <a:tc rowSpan="2">
                  <a:txBody>
                    <a:bodyPr/>
                    <a:lstStyle/>
                    <a:p>
                      <a:pPr marL="0" marR="0" lvl="0" indent="0" algn="ctr" rtl="0">
                        <a:spcBef>
                          <a:spcPts val="0"/>
                        </a:spcBef>
                        <a:spcAft>
                          <a:spcPts val="0"/>
                        </a:spcAft>
                        <a:buNone/>
                      </a:pPr>
                      <a:r>
                        <a:rPr lang="en-US" sz="1200" u="none" strike="noStrike"/>
                        <a:t>Type of instrument</a:t>
                      </a:r>
                      <a:endParaRPr sz="1200" b="0" i="1" u="none" strike="noStrike">
                        <a:solidFill>
                          <a:srgbClr val="000000"/>
                        </a:solidFill>
                        <a:latin typeface="Calibri"/>
                        <a:ea typeface="Calibri"/>
                        <a:cs typeface="Calibri"/>
                        <a:sym typeface="Calibri"/>
                      </a:endParaRPr>
                    </a:p>
                  </a:txBody>
                  <a:tcPr marL="0" marR="0" marT="0" marB="0" anchor="ctr">
                    <a:solidFill>
                      <a:srgbClr val="E1EFD8"/>
                    </a:solidFill>
                  </a:tcPr>
                </a:tc>
                <a:tc rowSpan="2">
                  <a:txBody>
                    <a:bodyPr/>
                    <a:lstStyle/>
                    <a:p>
                      <a:pPr marL="0" marR="0" lvl="0" indent="0" algn="ctr" rtl="0">
                        <a:spcBef>
                          <a:spcPts val="0"/>
                        </a:spcBef>
                        <a:spcAft>
                          <a:spcPts val="0"/>
                        </a:spcAft>
                        <a:buNone/>
                      </a:pPr>
                      <a:r>
                        <a:rPr lang="en-US" sz="1200" u="none" strike="noStrike"/>
                        <a:t>Status</a:t>
                      </a:r>
                      <a:r>
                        <a:rPr lang="en-US" sz="1200" u="none" strike="noStrike" baseline="30000"/>
                        <a:t> </a:t>
                      </a:r>
                      <a:endParaRPr sz="1200" b="0" i="1" u="none" strike="noStrike">
                        <a:solidFill>
                          <a:srgbClr val="000000"/>
                        </a:solidFill>
                        <a:latin typeface="Calibri"/>
                        <a:ea typeface="Calibri"/>
                        <a:cs typeface="Calibri"/>
                        <a:sym typeface="Calibri"/>
                      </a:endParaRPr>
                    </a:p>
                  </a:txBody>
                  <a:tcPr marL="0" marR="0" marT="0" marB="0" anchor="ctr">
                    <a:solidFill>
                      <a:srgbClr val="E1EFD8"/>
                    </a:solidFill>
                  </a:tcPr>
                </a:tc>
                <a:tc rowSpan="2">
                  <a:txBody>
                    <a:bodyPr/>
                    <a:lstStyle/>
                    <a:p>
                      <a:pPr marL="0" marR="0" lvl="0" indent="0" algn="ctr" rtl="0">
                        <a:spcBef>
                          <a:spcPts val="0"/>
                        </a:spcBef>
                        <a:spcAft>
                          <a:spcPts val="0"/>
                        </a:spcAft>
                        <a:buNone/>
                      </a:pPr>
                      <a:r>
                        <a:rPr lang="en-US" sz="1200" u="none" strike="noStrike"/>
                        <a:t>Sector(s) affected</a:t>
                      </a:r>
                      <a:endParaRPr sz="1200" b="0" i="1" u="none" strike="noStrike">
                        <a:solidFill>
                          <a:srgbClr val="000000"/>
                        </a:solidFill>
                        <a:latin typeface="Calibri"/>
                        <a:ea typeface="Calibri"/>
                        <a:cs typeface="Calibri"/>
                        <a:sym typeface="Calibri"/>
                      </a:endParaRPr>
                    </a:p>
                  </a:txBody>
                  <a:tcPr marL="0" marR="0" marT="0" marB="0" anchor="ctr">
                    <a:solidFill>
                      <a:srgbClr val="E1EFD8"/>
                    </a:solidFill>
                  </a:tcPr>
                </a:tc>
                <a:tc rowSpan="2">
                  <a:txBody>
                    <a:bodyPr/>
                    <a:lstStyle/>
                    <a:p>
                      <a:pPr marL="0" marR="0" lvl="0" indent="0" algn="ctr" rtl="0">
                        <a:spcBef>
                          <a:spcPts val="0"/>
                        </a:spcBef>
                        <a:spcAft>
                          <a:spcPts val="0"/>
                        </a:spcAft>
                        <a:buNone/>
                      </a:pPr>
                      <a:r>
                        <a:rPr lang="en-US" sz="1200" u="none" strike="noStrike"/>
                        <a:t>Gases affected</a:t>
                      </a:r>
                      <a:endParaRPr sz="1200" b="0" i="1" u="none" strike="noStrike">
                        <a:solidFill>
                          <a:srgbClr val="000000"/>
                        </a:solidFill>
                        <a:latin typeface="Calibri"/>
                        <a:ea typeface="Calibri"/>
                        <a:cs typeface="Calibri"/>
                        <a:sym typeface="Calibri"/>
                      </a:endParaRPr>
                    </a:p>
                  </a:txBody>
                  <a:tcPr marL="0" marR="0" marT="0" marB="0" anchor="ctr">
                    <a:solidFill>
                      <a:srgbClr val="E1EFD8"/>
                    </a:solidFill>
                  </a:tcPr>
                </a:tc>
                <a:tc rowSpan="2">
                  <a:txBody>
                    <a:bodyPr/>
                    <a:lstStyle/>
                    <a:p>
                      <a:pPr marL="0" marR="0" lvl="0" indent="0" algn="ctr" rtl="0">
                        <a:spcBef>
                          <a:spcPts val="0"/>
                        </a:spcBef>
                        <a:spcAft>
                          <a:spcPts val="0"/>
                        </a:spcAft>
                        <a:buNone/>
                      </a:pPr>
                      <a:r>
                        <a:rPr lang="en-US" sz="1200" u="none" strike="noStrike"/>
                        <a:t>Start year of implementation</a:t>
                      </a:r>
                      <a:endParaRPr sz="1200" b="0" i="1" u="none" strike="noStrike">
                        <a:solidFill>
                          <a:srgbClr val="000000"/>
                        </a:solidFill>
                        <a:latin typeface="Calibri"/>
                        <a:ea typeface="Calibri"/>
                        <a:cs typeface="Calibri"/>
                        <a:sym typeface="Calibri"/>
                      </a:endParaRPr>
                    </a:p>
                  </a:txBody>
                  <a:tcPr marL="0" marR="0" marT="0" marB="0" anchor="ctr">
                    <a:solidFill>
                      <a:srgbClr val="E1EFD8"/>
                    </a:solidFill>
                  </a:tcPr>
                </a:tc>
                <a:tc rowSpan="2">
                  <a:txBody>
                    <a:bodyPr/>
                    <a:lstStyle/>
                    <a:p>
                      <a:pPr marL="0" marR="0" lvl="0" indent="0" algn="ctr" rtl="0">
                        <a:spcBef>
                          <a:spcPts val="0"/>
                        </a:spcBef>
                        <a:spcAft>
                          <a:spcPts val="0"/>
                        </a:spcAft>
                        <a:buNone/>
                      </a:pPr>
                      <a:r>
                        <a:rPr lang="en-US" sz="1200" u="none" strike="noStrike"/>
                        <a:t>Implementing entity or entities</a:t>
                      </a:r>
                      <a:endParaRPr sz="1200" b="0" i="1" u="none" strike="noStrike">
                        <a:solidFill>
                          <a:srgbClr val="000000"/>
                        </a:solidFill>
                        <a:latin typeface="Calibri"/>
                        <a:ea typeface="Calibri"/>
                        <a:cs typeface="Calibri"/>
                        <a:sym typeface="Calibri"/>
                      </a:endParaRPr>
                    </a:p>
                  </a:txBody>
                  <a:tcPr marL="0" marR="0" marT="0" marB="0" anchor="ctr">
                    <a:solidFill>
                      <a:srgbClr val="E1EFD8"/>
                    </a:solidFill>
                  </a:tcPr>
                </a:tc>
                <a:tc gridSpan="2">
                  <a:txBody>
                    <a:bodyPr/>
                    <a:lstStyle/>
                    <a:p>
                      <a:pPr marL="0" marR="0" lvl="0" indent="0" algn="ctr" rtl="0">
                        <a:spcBef>
                          <a:spcPts val="0"/>
                        </a:spcBef>
                        <a:spcAft>
                          <a:spcPts val="0"/>
                        </a:spcAft>
                        <a:buNone/>
                      </a:pPr>
                      <a:r>
                        <a:rPr lang="en-US" sz="1300"/>
                        <a:t>Estimates of GHG emission reductions </a:t>
                      </a:r>
                      <a:endParaRPr/>
                    </a:p>
                    <a:p>
                      <a:pPr marL="0" marR="0" lvl="0" indent="0" algn="ctr" rtl="0">
                        <a:spcBef>
                          <a:spcPts val="0"/>
                        </a:spcBef>
                        <a:spcAft>
                          <a:spcPts val="0"/>
                        </a:spcAft>
                        <a:buNone/>
                      </a:pPr>
                      <a:endParaRPr sz="1300"/>
                    </a:p>
                  </a:txBody>
                  <a:tcPr marL="91450" marR="91450" marT="45725" marB="45725">
                    <a:solidFill>
                      <a:srgbClr val="E1EFD8"/>
                    </a:solidFill>
                  </a:tcPr>
                </a:tc>
                <a:tc hMerge="1">
                  <a:txBody>
                    <a:bodyPr/>
                    <a:lstStyle/>
                    <a:p>
                      <a:endParaRPr lang="en-US"/>
                    </a:p>
                  </a:txBody>
                  <a:tcPr/>
                </a:tc>
                <a:extLst>
                  <a:ext uri="{0D108BD9-81ED-4DB2-BD59-A6C34878D82A}">
                    <a16:rowId xmlns:a16="http://schemas.microsoft.com/office/drawing/2014/main" val="10001"/>
                  </a:ext>
                </a:extLst>
              </a:tr>
              <a:tr h="4910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rtl="0">
                        <a:spcBef>
                          <a:spcPts val="0"/>
                        </a:spcBef>
                        <a:spcAft>
                          <a:spcPts val="0"/>
                        </a:spcAft>
                        <a:buNone/>
                      </a:pPr>
                      <a:r>
                        <a:rPr lang="en-US" sz="1200"/>
                        <a:t>Achieved</a:t>
                      </a:r>
                      <a:endParaRPr sz="1200"/>
                    </a:p>
                  </a:txBody>
                  <a:tcPr marL="91450" marR="91450" marT="45725" marB="45725">
                    <a:solidFill>
                      <a:srgbClr val="C4E0B2"/>
                    </a:solidFill>
                  </a:tcPr>
                </a:tc>
                <a:tc>
                  <a:txBody>
                    <a:bodyPr/>
                    <a:lstStyle/>
                    <a:p>
                      <a:pPr marL="0" marR="0" lvl="0" indent="0" algn="l" rtl="0">
                        <a:spcBef>
                          <a:spcPts val="0"/>
                        </a:spcBef>
                        <a:spcAft>
                          <a:spcPts val="0"/>
                        </a:spcAft>
                        <a:buNone/>
                      </a:pPr>
                      <a:r>
                        <a:rPr lang="en-US" sz="1200"/>
                        <a:t>Expected</a:t>
                      </a:r>
                      <a:endParaRPr sz="1200"/>
                    </a:p>
                  </a:txBody>
                  <a:tcPr marL="91450" marR="91450" marT="45725" marB="45725">
                    <a:solidFill>
                      <a:srgbClr val="C4E0B2"/>
                    </a:solidFill>
                  </a:tcPr>
                </a:tc>
                <a:extLst>
                  <a:ext uri="{0D108BD9-81ED-4DB2-BD59-A6C34878D82A}">
                    <a16:rowId xmlns:a16="http://schemas.microsoft.com/office/drawing/2014/main" val="10002"/>
                  </a:ext>
                </a:extLst>
              </a:tr>
              <a:tr h="491075">
                <a:tc>
                  <a:txBody>
                    <a:bodyPr/>
                    <a:lstStyle/>
                    <a:p>
                      <a:pPr marL="0" marR="0" lvl="0" indent="0" algn="l" rtl="0">
                        <a:spcBef>
                          <a:spcPts val="0"/>
                        </a:spcBef>
                        <a:spcAft>
                          <a:spcPts val="0"/>
                        </a:spcAft>
                        <a:buNone/>
                      </a:pPr>
                      <a:endParaRPr sz="1800"/>
                    </a:p>
                  </a:txBody>
                  <a:tcPr marL="91450" marR="91450" marT="45725" marB="45725">
                    <a:solidFill>
                      <a:srgbClr val="C6F4DE"/>
                    </a:solidFill>
                  </a:tcPr>
                </a:tc>
                <a:tc>
                  <a:txBody>
                    <a:bodyPr/>
                    <a:lstStyle/>
                    <a:p>
                      <a:pPr marL="0" marR="0" lvl="0" indent="0" algn="l" rtl="0">
                        <a:spcBef>
                          <a:spcPts val="0"/>
                        </a:spcBef>
                        <a:spcAft>
                          <a:spcPts val="0"/>
                        </a:spcAft>
                        <a:buNone/>
                      </a:pPr>
                      <a:endParaRPr sz="1800"/>
                    </a:p>
                  </a:txBody>
                  <a:tcPr marL="91450" marR="91450" marT="45725" marB="45725">
                    <a:solidFill>
                      <a:srgbClr val="C6F4DE"/>
                    </a:solidFill>
                  </a:tcPr>
                </a:tc>
                <a:tc>
                  <a:txBody>
                    <a:bodyPr/>
                    <a:lstStyle/>
                    <a:p>
                      <a:pPr marL="0" marR="0" lvl="0" indent="0" algn="l" rtl="0">
                        <a:spcBef>
                          <a:spcPts val="0"/>
                        </a:spcBef>
                        <a:spcAft>
                          <a:spcPts val="0"/>
                        </a:spcAft>
                        <a:buNone/>
                      </a:pPr>
                      <a:endParaRPr sz="1800"/>
                    </a:p>
                  </a:txBody>
                  <a:tcPr marL="91450" marR="91450" marT="45725" marB="45725">
                    <a:solidFill>
                      <a:srgbClr val="C6F4DE"/>
                    </a:solidFill>
                  </a:tcPr>
                </a:tc>
                <a:tc>
                  <a:txBody>
                    <a:bodyPr/>
                    <a:lstStyle/>
                    <a:p>
                      <a:pPr marL="0" marR="0" lvl="0" indent="0" algn="l" rtl="0">
                        <a:spcBef>
                          <a:spcPts val="0"/>
                        </a:spcBef>
                        <a:spcAft>
                          <a:spcPts val="0"/>
                        </a:spcAft>
                        <a:buNone/>
                      </a:pPr>
                      <a:endParaRPr sz="1800"/>
                    </a:p>
                  </a:txBody>
                  <a:tcPr marL="91450" marR="91450" marT="45725" marB="45725">
                    <a:solidFill>
                      <a:srgbClr val="C6F4DE"/>
                    </a:solidFill>
                  </a:tcPr>
                </a:tc>
                <a:tc>
                  <a:txBody>
                    <a:bodyPr/>
                    <a:lstStyle/>
                    <a:p>
                      <a:pPr marL="0" marR="0" lvl="0" indent="0" algn="l" rtl="0">
                        <a:spcBef>
                          <a:spcPts val="0"/>
                        </a:spcBef>
                        <a:spcAft>
                          <a:spcPts val="0"/>
                        </a:spcAft>
                        <a:buNone/>
                      </a:pPr>
                      <a:endParaRPr sz="1800"/>
                    </a:p>
                  </a:txBody>
                  <a:tcPr marL="91450" marR="91450" marT="45725" marB="45725">
                    <a:solidFill>
                      <a:srgbClr val="C6F4DE"/>
                    </a:solidFill>
                  </a:tcPr>
                </a:tc>
                <a:tc>
                  <a:txBody>
                    <a:bodyPr/>
                    <a:lstStyle/>
                    <a:p>
                      <a:pPr marL="0" marR="0" lvl="0" indent="0" algn="l" rtl="0">
                        <a:spcBef>
                          <a:spcPts val="0"/>
                        </a:spcBef>
                        <a:spcAft>
                          <a:spcPts val="0"/>
                        </a:spcAft>
                        <a:buNone/>
                      </a:pPr>
                      <a:endParaRPr sz="1800"/>
                    </a:p>
                  </a:txBody>
                  <a:tcPr marL="91450" marR="91450" marT="45725" marB="45725">
                    <a:solidFill>
                      <a:srgbClr val="C6F4DE"/>
                    </a:solidFill>
                  </a:tcPr>
                </a:tc>
                <a:tc>
                  <a:txBody>
                    <a:bodyPr/>
                    <a:lstStyle/>
                    <a:p>
                      <a:pPr marL="0" marR="0" lvl="0" indent="0" algn="l" rtl="0">
                        <a:spcBef>
                          <a:spcPts val="0"/>
                        </a:spcBef>
                        <a:spcAft>
                          <a:spcPts val="0"/>
                        </a:spcAft>
                        <a:buNone/>
                      </a:pPr>
                      <a:endParaRPr sz="1800"/>
                    </a:p>
                  </a:txBody>
                  <a:tcPr marL="91450" marR="91450" marT="45725" marB="45725">
                    <a:solidFill>
                      <a:srgbClr val="C6F4DE"/>
                    </a:solidFill>
                  </a:tcPr>
                </a:tc>
                <a:tc>
                  <a:txBody>
                    <a:bodyPr/>
                    <a:lstStyle/>
                    <a:p>
                      <a:pPr marL="0" marR="0" lvl="0" indent="0" algn="l" rtl="0">
                        <a:spcBef>
                          <a:spcPts val="0"/>
                        </a:spcBef>
                        <a:spcAft>
                          <a:spcPts val="0"/>
                        </a:spcAft>
                        <a:buNone/>
                      </a:pPr>
                      <a:endParaRPr sz="1800"/>
                    </a:p>
                  </a:txBody>
                  <a:tcPr marL="91450" marR="91450" marT="45725" marB="45725">
                    <a:solidFill>
                      <a:srgbClr val="C6F4DE"/>
                    </a:solidFill>
                  </a:tcPr>
                </a:tc>
                <a:tc>
                  <a:txBody>
                    <a:bodyPr/>
                    <a:lstStyle/>
                    <a:p>
                      <a:pPr marL="0" marR="0" lvl="0" indent="0" algn="l" rtl="0">
                        <a:spcBef>
                          <a:spcPts val="0"/>
                        </a:spcBef>
                        <a:spcAft>
                          <a:spcPts val="0"/>
                        </a:spcAft>
                        <a:buNone/>
                      </a:pPr>
                      <a:endParaRPr sz="1800"/>
                    </a:p>
                  </a:txBody>
                  <a:tcPr marL="91450" marR="91450" marT="45725" marB="45725">
                    <a:solidFill>
                      <a:srgbClr val="C6F4DE"/>
                    </a:solidFill>
                  </a:tcPr>
                </a:tc>
                <a:tc>
                  <a:txBody>
                    <a:bodyPr/>
                    <a:lstStyle/>
                    <a:p>
                      <a:pPr marL="0" marR="0" lvl="0" indent="0" algn="l" rtl="0">
                        <a:spcBef>
                          <a:spcPts val="0"/>
                        </a:spcBef>
                        <a:spcAft>
                          <a:spcPts val="0"/>
                        </a:spcAft>
                        <a:buNone/>
                      </a:pPr>
                      <a:endParaRPr sz="1200"/>
                    </a:p>
                  </a:txBody>
                  <a:tcPr marL="91450" marR="91450" marT="45725" marB="45725">
                    <a:solidFill>
                      <a:srgbClr val="C6F4DE"/>
                    </a:solidFill>
                  </a:tcPr>
                </a:tc>
                <a:tc>
                  <a:txBody>
                    <a:bodyPr/>
                    <a:lstStyle/>
                    <a:p>
                      <a:pPr marL="0" marR="0" lvl="0" indent="0" algn="l" rtl="0">
                        <a:spcBef>
                          <a:spcPts val="0"/>
                        </a:spcBef>
                        <a:spcAft>
                          <a:spcPts val="0"/>
                        </a:spcAft>
                        <a:buNone/>
                      </a:pPr>
                      <a:endParaRPr sz="1200"/>
                    </a:p>
                  </a:txBody>
                  <a:tcPr marL="91450" marR="91450" marT="45725" marB="45725">
                    <a:solidFill>
                      <a:srgbClr val="C6F4DE"/>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
          <p:cNvSpPr/>
          <p:nvPr/>
        </p:nvSpPr>
        <p:spPr>
          <a:xfrm rot="5400000">
            <a:off x="10110076" y="4881000"/>
            <a:ext cx="3810000" cy="14400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262" name="Google Shape;262;p2"/>
          <p:cNvSpPr/>
          <p:nvPr/>
        </p:nvSpPr>
        <p:spPr>
          <a:xfrm>
            <a:off x="844552" y="1541000"/>
            <a:ext cx="11239449" cy="144001"/>
          </a:xfrm>
          <a:prstGeom prst="rect">
            <a:avLst/>
          </a:prstGeom>
          <a:solidFill>
            <a:srgbClr val="25B19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263" name="Google Shape;263;p2"/>
          <p:cNvSpPr/>
          <p:nvPr/>
        </p:nvSpPr>
        <p:spPr>
          <a:xfrm>
            <a:off x="3585600" y="1544480"/>
            <a:ext cx="8498401" cy="14052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264" name="Google Shape;264;p2"/>
          <p:cNvSpPr/>
          <p:nvPr/>
        </p:nvSpPr>
        <p:spPr>
          <a:xfrm>
            <a:off x="7448552" y="1542156"/>
            <a:ext cx="4635449"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265" name="Google Shape;265;p2"/>
          <p:cNvSpPr/>
          <p:nvPr/>
        </p:nvSpPr>
        <p:spPr>
          <a:xfrm rot="5400000">
            <a:off x="10107000" y="3398099"/>
            <a:ext cx="3810000"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pic>
        <p:nvPicPr>
          <p:cNvPr id="266" name="Google Shape;266;p2" descr="Logotipo&#10;&#10;Descripción generada automáticamente"/>
          <p:cNvPicPr preferRelativeResize="0"/>
          <p:nvPr/>
        </p:nvPicPr>
        <p:blipFill rotWithShape="1">
          <a:blip r:embed="rId3">
            <a:alphaModFix/>
          </a:blip>
          <a:srcRect/>
          <a:stretch/>
        </p:blipFill>
        <p:spPr>
          <a:xfrm>
            <a:off x="144001" y="6005461"/>
            <a:ext cx="575651" cy="861967"/>
          </a:xfrm>
          <a:prstGeom prst="rect">
            <a:avLst/>
          </a:prstGeom>
          <a:noFill/>
          <a:ln>
            <a:noFill/>
          </a:ln>
        </p:spPr>
      </p:pic>
      <p:sp>
        <p:nvSpPr>
          <p:cNvPr id="267" name="Google Shape;267;p2"/>
          <p:cNvSpPr txBox="1"/>
          <p:nvPr/>
        </p:nvSpPr>
        <p:spPr>
          <a:xfrm>
            <a:off x="719651" y="2275565"/>
            <a:ext cx="10744200" cy="3099535"/>
          </a:xfrm>
          <a:prstGeom prst="rect">
            <a:avLst/>
          </a:prstGeom>
          <a:noFill/>
          <a:ln>
            <a:noFill/>
          </a:ln>
        </p:spPr>
        <p:txBody>
          <a:bodyPr spcFirstLastPara="1" wrap="square" lIns="68575" tIns="34275" rIns="68575" bIns="34275"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2800" b="0" i="0" u="none" strike="noStrike" cap="none">
              <a:solidFill>
                <a:srgbClr val="26927F"/>
              </a:solidFill>
              <a:latin typeface="Calibri"/>
              <a:ea typeface="Calibri"/>
              <a:cs typeface="Calibri"/>
              <a:sym typeface="Calibri"/>
            </a:endParaRPr>
          </a:p>
        </p:txBody>
      </p:sp>
      <p:sp>
        <p:nvSpPr>
          <p:cNvPr id="268" name="Google Shape;268;p2"/>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6927F"/>
              </a:buClr>
              <a:buSzPts val="3733"/>
              <a:buFont typeface="Calibri"/>
              <a:buNone/>
            </a:pPr>
            <a:r>
              <a:rPr lang="en-US" sz="3733" b="1" i="0" u="none" strike="noStrike" cap="none">
                <a:solidFill>
                  <a:srgbClr val="26927F"/>
                </a:solidFill>
                <a:latin typeface="Calibri"/>
                <a:ea typeface="Calibri"/>
                <a:cs typeface="Calibri"/>
                <a:sym typeface="Calibri"/>
              </a:rPr>
              <a:t>Common Tabular Formats </a:t>
            </a:r>
            <a:endParaRPr sz="3733" b="1" i="0" u="none" strike="noStrike" cap="none">
              <a:solidFill>
                <a:srgbClr val="26927F"/>
              </a:solidFill>
              <a:latin typeface="Calibri"/>
              <a:ea typeface="Calibri"/>
              <a:cs typeface="Calibri"/>
              <a:sym typeface="Calibri"/>
            </a:endParaRPr>
          </a:p>
        </p:txBody>
      </p:sp>
      <p:pic>
        <p:nvPicPr>
          <p:cNvPr id="269" name="Google Shape;269;p2"/>
          <p:cNvPicPr preferRelativeResize="0"/>
          <p:nvPr/>
        </p:nvPicPr>
        <p:blipFill rotWithShape="1">
          <a:blip r:embed="rId4">
            <a:alphaModFix/>
          </a:blip>
          <a:srcRect/>
          <a:stretch/>
        </p:blipFill>
        <p:spPr>
          <a:xfrm>
            <a:off x="7926085" y="2082374"/>
            <a:ext cx="3680382" cy="3596128"/>
          </a:xfrm>
          <a:prstGeom prst="rect">
            <a:avLst/>
          </a:prstGeom>
          <a:noFill/>
          <a:ln>
            <a:noFill/>
          </a:ln>
        </p:spPr>
      </p:pic>
      <p:grpSp>
        <p:nvGrpSpPr>
          <p:cNvPr id="270" name="Google Shape;270;p2"/>
          <p:cNvGrpSpPr/>
          <p:nvPr/>
        </p:nvGrpSpPr>
        <p:grpSpPr>
          <a:xfrm>
            <a:off x="987998" y="2067499"/>
            <a:ext cx="6669740" cy="4033132"/>
            <a:chOff x="0" y="492"/>
            <a:chExt cx="6669740" cy="4033132"/>
          </a:xfrm>
        </p:grpSpPr>
        <p:sp>
          <p:nvSpPr>
            <p:cNvPr id="271" name="Google Shape;271;p2"/>
            <p:cNvSpPr/>
            <p:nvPr/>
          </p:nvSpPr>
          <p:spPr>
            <a:xfrm>
              <a:off x="2667896" y="492"/>
              <a:ext cx="4001844" cy="1920539"/>
            </a:xfrm>
            <a:prstGeom prst="rightArrow">
              <a:avLst>
                <a:gd name="adj1" fmla="val 75000"/>
                <a:gd name="adj2" fmla="val 50000"/>
              </a:avLst>
            </a:prstGeom>
            <a:solidFill>
              <a:srgbClr val="C9F2EA">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txBox="1"/>
            <p:nvPr/>
          </p:nvSpPr>
          <p:spPr>
            <a:xfrm>
              <a:off x="2667896" y="240559"/>
              <a:ext cx="3281642" cy="1440405"/>
            </a:xfrm>
            <a:prstGeom prst="rect">
              <a:avLst/>
            </a:prstGeom>
            <a:noFill/>
            <a:ln>
              <a:noFill/>
            </a:ln>
          </p:spPr>
          <p:txBody>
            <a:bodyPr spcFirstLastPara="1" wrap="square" lIns="6975" tIns="6975" rIns="6975" bIns="6975" anchor="t" anchorCtr="0">
              <a:noAutofit/>
            </a:bodyPr>
            <a:lstStyle/>
            <a:p>
              <a:pPr marL="57150" marR="0" lvl="1" indent="0" algn="just"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114300" marR="0" lvl="1" indent="-114300" algn="just" rtl="0">
                <a:lnSpc>
                  <a:spcPct val="100000"/>
                </a:lnSpc>
                <a:spcBef>
                  <a:spcPts val="165"/>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Set of standardized tables that provide a structured way to report information</a:t>
              </a:r>
              <a:endParaRPr sz="1200" b="0" i="0" u="none" strike="noStrike" cap="none">
                <a:solidFill>
                  <a:schemeClr val="dk1"/>
                </a:solidFill>
                <a:latin typeface="Calibri"/>
                <a:ea typeface="Calibri"/>
                <a:cs typeface="Calibri"/>
                <a:sym typeface="Calibri"/>
              </a:endParaRPr>
            </a:p>
            <a:p>
              <a:pPr marL="114300" marR="0" lvl="1" indent="-38100" algn="just" rtl="0">
                <a:lnSpc>
                  <a:spcPct val="100000"/>
                </a:lnSpc>
                <a:spcBef>
                  <a:spcPts val="18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114300" marR="0" lvl="1" indent="-114300" algn="just" rtl="0">
                <a:lnSpc>
                  <a:spcPct val="100000"/>
                </a:lnSpc>
                <a:spcBef>
                  <a:spcPts val="18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Designed to ensure comparability and transparency while also allowing for flexibility in recognition of different national</a:t>
              </a:r>
              <a:endParaRPr sz="1200" b="0" i="0" u="none" strike="noStrike" cap="none">
                <a:solidFill>
                  <a:schemeClr val="dk1"/>
                </a:solidFill>
                <a:latin typeface="Calibri"/>
                <a:ea typeface="Calibri"/>
                <a:cs typeface="Calibri"/>
                <a:sym typeface="Calibri"/>
              </a:endParaRPr>
            </a:p>
          </p:txBody>
        </p:sp>
        <p:sp>
          <p:nvSpPr>
            <p:cNvPr id="273" name="Google Shape;273;p2"/>
            <p:cNvSpPr/>
            <p:nvPr/>
          </p:nvSpPr>
          <p:spPr>
            <a:xfrm>
              <a:off x="0" y="492"/>
              <a:ext cx="2667896" cy="1920539"/>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txBox="1"/>
            <p:nvPr/>
          </p:nvSpPr>
          <p:spPr>
            <a:xfrm>
              <a:off x="93753" y="94245"/>
              <a:ext cx="2480390" cy="1733033"/>
            </a:xfrm>
            <a:prstGeom prst="rect">
              <a:avLst/>
            </a:prstGeom>
            <a:noFill/>
            <a:ln>
              <a:noFill/>
            </a:ln>
          </p:spPr>
          <p:txBody>
            <a:bodyPr spcFirstLastPara="1" wrap="square" lIns="121900" tIns="60950" rIns="121900" bIns="6095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b="0" i="0" u="none" strike="noStrike" cap="none">
                  <a:solidFill>
                    <a:schemeClr val="lt1"/>
                  </a:solidFill>
                  <a:latin typeface="Calibri"/>
                  <a:ea typeface="Calibri"/>
                  <a:cs typeface="Calibri"/>
                  <a:sym typeface="Calibri"/>
                </a:rPr>
                <a:t>What are CTFs?</a:t>
              </a:r>
              <a:endParaRPr sz="3200" b="0" i="0" u="none" strike="noStrike" cap="none">
                <a:solidFill>
                  <a:schemeClr val="lt1"/>
                </a:solidFill>
                <a:latin typeface="Calibri"/>
                <a:ea typeface="Calibri"/>
                <a:cs typeface="Calibri"/>
                <a:sym typeface="Calibri"/>
              </a:endParaRPr>
            </a:p>
          </p:txBody>
        </p:sp>
        <p:sp>
          <p:nvSpPr>
            <p:cNvPr id="275" name="Google Shape;275;p2"/>
            <p:cNvSpPr/>
            <p:nvPr/>
          </p:nvSpPr>
          <p:spPr>
            <a:xfrm>
              <a:off x="2667896" y="2113085"/>
              <a:ext cx="4001844" cy="1920539"/>
            </a:xfrm>
            <a:prstGeom prst="rightArrow">
              <a:avLst>
                <a:gd name="adj1" fmla="val 75000"/>
                <a:gd name="adj2" fmla="val 50000"/>
              </a:avLst>
            </a:prstGeom>
            <a:solidFill>
              <a:srgbClr val="C9F2EA">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txBox="1"/>
            <p:nvPr/>
          </p:nvSpPr>
          <p:spPr>
            <a:xfrm>
              <a:off x="2667896" y="2353152"/>
              <a:ext cx="3281642" cy="1440405"/>
            </a:xfrm>
            <a:prstGeom prst="rect">
              <a:avLst/>
            </a:prstGeom>
            <a:noFill/>
            <a:ln>
              <a:noFill/>
            </a:ln>
          </p:spPr>
          <p:txBody>
            <a:bodyPr spcFirstLastPara="1" wrap="square" lIns="7600" tIns="7600" rIns="7600" bIns="7600" anchor="t" anchorCtr="0">
              <a:noAutofit/>
            </a:bodyPr>
            <a:lstStyle/>
            <a:p>
              <a:pPr marL="114300" marR="0" lvl="1" indent="-38100" algn="l" rtl="0">
                <a:lnSpc>
                  <a:spcPct val="9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114300" marR="0" lvl="1" indent="-114300" algn="l" rtl="0">
                <a:lnSpc>
                  <a:spcPct val="100000"/>
                </a:lnSpc>
                <a:spcBef>
                  <a:spcPts val="18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To track progress made in implementing and achieving NDCs</a:t>
              </a:r>
              <a:endParaRPr sz="1200" b="0" i="0" u="none" strike="noStrike" cap="none">
                <a:solidFill>
                  <a:schemeClr val="dk1"/>
                </a:solidFill>
                <a:latin typeface="Calibri"/>
                <a:ea typeface="Calibri"/>
                <a:cs typeface="Calibri"/>
                <a:sym typeface="Calibri"/>
              </a:endParaRPr>
            </a:p>
            <a:p>
              <a:pPr marL="114300" marR="0" lvl="1" indent="-38100" algn="l" rtl="0">
                <a:lnSpc>
                  <a:spcPct val="100000"/>
                </a:lnSpc>
                <a:spcBef>
                  <a:spcPts val="18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114300" marR="0" lvl="1" indent="-114300" algn="l" rtl="0">
                <a:lnSpc>
                  <a:spcPct val="100000"/>
                </a:lnSpc>
                <a:spcBef>
                  <a:spcPts val="18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Easier to compare ad analyze data across countries and sectors </a:t>
              </a:r>
              <a:endParaRPr sz="1200" b="0" i="0" u="none" strike="noStrike" cap="none">
                <a:solidFill>
                  <a:schemeClr val="dk1"/>
                </a:solidFill>
                <a:latin typeface="Calibri"/>
                <a:ea typeface="Calibri"/>
                <a:cs typeface="Calibri"/>
                <a:sym typeface="Calibri"/>
              </a:endParaRPr>
            </a:p>
            <a:p>
              <a:pPr marL="228600" marR="0" lvl="1" indent="-76200" algn="l" rtl="0">
                <a:lnSpc>
                  <a:spcPct val="90000"/>
                </a:lnSpc>
                <a:spcBef>
                  <a:spcPts val="18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277" name="Google Shape;277;p2"/>
            <p:cNvSpPr/>
            <p:nvPr/>
          </p:nvSpPr>
          <p:spPr>
            <a:xfrm>
              <a:off x="0" y="2113085"/>
              <a:ext cx="2667896" cy="1920539"/>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txBox="1"/>
            <p:nvPr/>
          </p:nvSpPr>
          <p:spPr>
            <a:xfrm>
              <a:off x="93753" y="2206838"/>
              <a:ext cx="2480390" cy="1733033"/>
            </a:xfrm>
            <a:prstGeom prst="rect">
              <a:avLst/>
            </a:prstGeom>
            <a:noFill/>
            <a:ln>
              <a:noFill/>
            </a:ln>
          </p:spPr>
          <p:txBody>
            <a:bodyPr spcFirstLastPara="1" wrap="square" lIns="121900" tIns="60950" rIns="121900" bIns="6095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b="0" i="0" u="none" strike="noStrike" cap="none">
                  <a:solidFill>
                    <a:schemeClr val="lt1"/>
                  </a:solidFill>
                  <a:latin typeface="Calibri"/>
                  <a:ea typeface="Calibri"/>
                  <a:cs typeface="Calibri"/>
                  <a:sym typeface="Calibri"/>
                </a:rPr>
                <a:t>Why use CTFs</a:t>
              </a:r>
              <a:endParaRPr sz="32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21"/>
          <p:cNvSpPr/>
          <p:nvPr/>
        </p:nvSpPr>
        <p:spPr>
          <a:xfrm rot="5400000">
            <a:off x="10214999" y="4890426"/>
            <a:ext cx="3810000" cy="14400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2" name="Google Shape;652;p21"/>
          <p:cNvSpPr/>
          <p:nvPr/>
        </p:nvSpPr>
        <p:spPr>
          <a:xfrm>
            <a:off x="844550" y="1540998"/>
            <a:ext cx="11347449" cy="149689"/>
          </a:xfrm>
          <a:prstGeom prst="rect">
            <a:avLst/>
          </a:prstGeom>
          <a:solidFill>
            <a:srgbClr val="25B19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3" name="Google Shape;653;p21"/>
          <p:cNvSpPr/>
          <p:nvPr/>
        </p:nvSpPr>
        <p:spPr>
          <a:xfrm>
            <a:off x="3585598" y="1544480"/>
            <a:ext cx="8534401" cy="14400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4" name="Google Shape;654;p21"/>
          <p:cNvSpPr/>
          <p:nvPr/>
        </p:nvSpPr>
        <p:spPr>
          <a:xfrm>
            <a:off x="7448550" y="1542156"/>
            <a:ext cx="4743449"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5" name="Google Shape;655;p21"/>
          <p:cNvSpPr/>
          <p:nvPr/>
        </p:nvSpPr>
        <p:spPr>
          <a:xfrm rot="5400000">
            <a:off x="10214999" y="3388672"/>
            <a:ext cx="3810000"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56" name="Google Shape;656;p21" descr="Logotipo&#10;&#10;Descripción generada automáticamente"/>
          <p:cNvPicPr preferRelativeResize="0"/>
          <p:nvPr/>
        </p:nvPicPr>
        <p:blipFill rotWithShape="1">
          <a:blip r:embed="rId3">
            <a:alphaModFix/>
          </a:blip>
          <a:srcRect/>
          <a:stretch/>
        </p:blipFill>
        <p:spPr>
          <a:xfrm>
            <a:off x="144001" y="6005460"/>
            <a:ext cx="575650" cy="861966"/>
          </a:xfrm>
          <a:prstGeom prst="rect">
            <a:avLst/>
          </a:prstGeom>
          <a:noFill/>
          <a:ln>
            <a:noFill/>
          </a:ln>
        </p:spPr>
      </p:pic>
      <p:sp>
        <p:nvSpPr>
          <p:cNvPr id="657" name="Google Shape;657;p21"/>
          <p:cNvSpPr txBox="1">
            <a:spLocks noGrp="1"/>
          </p:cNvSpPr>
          <p:nvPr>
            <p:ph type="title"/>
          </p:nvPr>
        </p:nvSpPr>
        <p:spPr>
          <a:xfrm>
            <a:off x="844550" y="706185"/>
            <a:ext cx="10744200" cy="65405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5B199"/>
              </a:buClr>
              <a:buSzPts val="3200"/>
              <a:buFont typeface="Calibri"/>
              <a:buNone/>
            </a:pPr>
            <a:r>
              <a:rPr lang="en-US" sz="3200" b="1">
                <a:solidFill>
                  <a:srgbClr val="25B199"/>
                </a:solidFill>
                <a:latin typeface="Calibri"/>
                <a:ea typeface="Calibri"/>
                <a:cs typeface="Calibri"/>
                <a:sym typeface="Calibri"/>
              </a:rPr>
              <a:t>Table 5: Key terms to understand </a:t>
            </a:r>
            <a:endParaRPr/>
          </a:p>
        </p:txBody>
      </p:sp>
      <p:grpSp>
        <p:nvGrpSpPr>
          <p:cNvPr id="658" name="Google Shape;658;p21"/>
          <p:cNvGrpSpPr/>
          <p:nvPr/>
        </p:nvGrpSpPr>
        <p:grpSpPr>
          <a:xfrm>
            <a:off x="852908" y="1858139"/>
            <a:ext cx="10379610" cy="3788071"/>
            <a:chOff x="3245" y="20377"/>
            <a:chExt cx="10379610" cy="3788071"/>
          </a:xfrm>
        </p:grpSpPr>
        <p:sp>
          <p:nvSpPr>
            <p:cNvPr id="659" name="Google Shape;659;p21"/>
            <p:cNvSpPr/>
            <p:nvPr/>
          </p:nvSpPr>
          <p:spPr>
            <a:xfrm>
              <a:off x="3245" y="20377"/>
              <a:ext cx="3164515" cy="1265806"/>
            </a:xfrm>
            <a:prstGeom prst="rect">
              <a:avLst/>
            </a:prstGeom>
            <a:solidFill>
              <a:srgbClr val="599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1"/>
            <p:cNvSpPr txBox="1"/>
            <p:nvPr/>
          </p:nvSpPr>
          <p:spPr>
            <a:xfrm>
              <a:off x="3245" y="20377"/>
              <a:ext cx="3164515" cy="1265806"/>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Mitigation policies  or Plans </a:t>
              </a:r>
              <a:endParaRPr sz="2400">
                <a:solidFill>
                  <a:schemeClr val="lt1"/>
                </a:solidFill>
                <a:latin typeface="Calibri"/>
                <a:ea typeface="Calibri"/>
                <a:cs typeface="Calibri"/>
                <a:sym typeface="Calibri"/>
              </a:endParaRPr>
            </a:p>
          </p:txBody>
        </p:sp>
        <p:sp>
          <p:nvSpPr>
            <p:cNvPr id="661" name="Google Shape;661;p21"/>
            <p:cNvSpPr/>
            <p:nvPr/>
          </p:nvSpPr>
          <p:spPr>
            <a:xfrm>
              <a:off x="3245" y="1286183"/>
              <a:ext cx="3164515" cy="2503439"/>
            </a:xfrm>
            <a:prstGeom prst="rect">
              <a:avLst/>
            </a:prstGeom>
            <a:solidFill>
              <a:srgbClr val="CFDEEF">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1"/>
            <p:cNvSpPr txBox="1"/>
            <p:nvPr/>
          </p:nvSpPr>
          <p:spPr>
            <a:xfrm>
              <a:off x="3245" y="1286183"/>
              <a:ext cx="3164515" cy="2503439"/>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Refers to a decision or set of decisions that a government takes to achieve certain objectives</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 policies could be defined as instruments (such as regulations, taxes, subsidies, and information instruments) that enable or incentivize concrete actions to be implemented (such as replacement of technology or changes in behavior)</a:t>
              </a:r>
              <a:endParaRPr sz="1200" b="0" i="0" u="none" strike="noStrike" cap="none">
                <a:solidFill>
                  <a:schemeClr val="dk1"/>
                </a:solidFill>
                <a:latin typeface="Calibri"/>
                <a:ea typeface="Calibri"/>
                <a:cs typeface="Calibri"/>
                <a:sym typeface="Calibri"/>
              </a:endParaRPr>
            </a:p>
            <a:p>
              <a:pPr marL="114300" marR="0" lvl="1" indent="-38100" algn="l" rtl="0">
                <a:lnSpc>
                  <a:spcPct val="90000"/>
                </a:lnSpc>
                <a:spcBef>
                  <a:spcPts val="18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114300" marR="0" lvl="1" indent="-25400" algn="l" rtl="0">
                <a:lnSpc>
                  <a:spcPct val="90000"/>
                </a:lnSpc>
                <a:spcBef>
                  <a:spcPts val="18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63" name="Google Shape;663;p21"/>
            <p:cNvSpPr/>
            <p:nvPr/>
          </p:nvSpPr>
          <p:spPr>
            <a:xfrm>
              <a:off x="3610792" y="20377"/>
              <a:ext cx="3164515" cy="1265806"/>
            </a:xfrm>
            <a:prstGeom prst="rect">
              <a:avLst/>
            </a:prstGeom>
            <a:solidFill>
              <a:srgbClr val="4CC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1"/>
            <p:cNvSpPr txBox="1"/>
            <p:nvPr/>
          </p:nvSpPr>
          <p:spPr>
            <a:xfrm>
              <a:off x="3610792" y="20377"/>
              <a:ext cx="3164515" cy="1265806"/>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Actions or measures </a:t>
              </a:r>
              <a:endParaRPr sz="2400">
                <a:solidFill>
                  <a:schemeClr val="lt1"/>
                </a:solidFill>
                <a:latin typeface="Calibri"/>
                <a:ea typeface="Calibri"/>
                <a:cs typeface="Calibri"/>
                <a:sym typeface="Calibri"/>
              </a:endParaRPr>
            </a:p>
          </p:txBody>
        </p:sp>
        <p:sp>
          <p:nvSpPr>
            <p:cNvPr id="665" name="Google Shape;665;p21"/>
            <p:cNvSpPr/>
            <p:nvPr/>
          </p:nvSpPr>
          <p:spPr>
            <a:xfrm>
              <a:off x="3610792" y="1286183"/>
              <a:ext cx="3164515" cy="2503439"/>
            </a:xfrm>
            <a:prstGeom prst="rect">
              <a:avLst/>
            </a:prstGeom>
            <a:solidFill>
              <a:srgbClr val="CCE8DD">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1"/>
            <p:cNvSpPr txBox="1"/>
            <p:nvPr/>
          </p:nvSpPr>
          <p:spPr>
            <a:xfrm>
              <a:off x="3610792" y="1286183"/>
              <a:ext cx="3164515" cy="2503439"/>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Refers to a concrete activity or set of activities taken by a government to implement a policy or plan</a:t>
              </a:r>
              <a:endParaRPr sz="2000" b="0" i="0" u="none" strike="noStrike" cap="none">
                <a:solidFill>
                  <a:schemeClr val="dk1"/>
                </a:solidFill>
                <a:latin typeface="Calibri"/>
                <a:ea typeface="Calibri"/>
                <a:cs typeface="Calibri"/>
                <a:sym typeface="Calibri"/>
              </a:endParaRPr>
            </a:p>
          </p:txBody>
        </p:sp>
        <p:sp>
          <p:nvSpPr>
            <p:cNvPr id="667" name="Google Shape;667;p21"/>
            <p:cNvSpPr/>
            <p:nvPr/>
          </p:nvSpPr>
          <p:spPr>
            <a:xfrm>
              <a:off x="7218340" y="20377"/>
              <a:ext cx="3164515" cy="1265806"/>
            </a:xfrm>
            <a:prstGeom prst="rect">
              <a:avLst/>
            </a:prstGeom>
            <a:solidFill>
              <a:srgbClr val="6FA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1"/>
            <p:cNvSpPr txBox="1"/>
            <p:nvPr/>
          </p:nvSpPr>
          <p:spPr>
            <a:xfrm>
              <a:off x="7218340" y="20377"/>
              <a:ext cx="3164515" cy="1265806"/>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Mitigation co-benefits</a:t>
              </a:r>
              <a:endParaRPr sz="2400">
                <a:solidFill>
                  <a:schemeClr val="lt1"/>
                </a:solidFill>
                <a:latin typeface="Calibri"/>
                <a:ea typeface="Calibri"/>
                <a:cs typeface="Calibri"/>
                <a:sym typeface="Calibri"/>
              </a:endParaRPr>
            </a:p>
          </p:txBody>
        </p:sp>
        <p:sp>
          <p:nvSpPr>
            <p:cNvPr id="669" name="Google Shape;669;p21"/>
            <p:cNvSpPr/>
            <p:nvPr/>
          </p:nvSpPr>
          <p:spPr>
            <a:xfrm>
              <a:off x="7218340" y="1305009"/>
              <a:ext cx="3164515" cy="2503439"/>
            </a:xfrm>
            <a:prstGeom prst="rect">
              <a:avLst/>
            </a:prstGeom>
            <a:solidFill>
              <a:srgbClr val="D3E1CC">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1"/>
            <p:cNvSpPr txBox="1"/>
            <p:nvPr/>
          </p:nvSpPr>
          <p:spPr>
            <a:xfrm>
              <a:off x="7218340" y="1305009"/>
              <a:ext cx="3164515" cy="2503439"/>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Results from actions undertaken as part of adaptation and/or economic diversification plans where these generate emissions reductions and thereby contribute to achieving mitigation outcomes </a:t>
              </a:r>
              <a:endParaRPr sz="1800" b="0" i="0" u="none" strike="noStrike" cap="none">
                <a:solidFill>
                  <a:schemeClr val="dk1"/>
                </a:solidFill>
                <a:latin typeface="Calibri"/>
                <a:ea typeface="Calibri"/>
                <a:cs typeface="Calibri"/>
                <a:sym typeface="Calibri"/>
              </a:endParaRPr>
            </a:p>
          </p:txBody>
        </p:sp>
      </p:grpSp>
      <p:sp>
        <p:nvSpPr>
          <p:cNvPr id="671" name="Google Shape;671;p21"/>
          <p:cNvSpPr/>
          <p:nvPr/>
        </p:nvSpPr>
        <p:spPr>
          <a:xfrm>
            <a:off x="838200" y="5794839"/>
            <a:ext cx="11115675" cy="927040"/>
          </a:xfrm>
          <a:prstGeom prst="roundRect">
            <a:avLst>
              <a:gd name="adj" fmla="val 16667"/>
            </a:avLst>
          </a:prstGeom>
          <a:solidFill>
            <a:srgbClr val="41C7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Parties to the Paris Agreement may implement mitigation policies and measures, actions and plans in any sector of their economy and must report information on those actions, policies and measures that have the most significant impact on GHG emissions or removals and those impacting key categories in the national GHG inventory</a:t>
            </a:r>
            <a:endParaRPr sz="18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22"/>
          <p:cNvSpPr/>
          <p:nvPr/>
        </p:nvSpPr>
        <p:spPr>
          <a:xfrm rot="5400000">
            <a:off x="10214999" y="4890426"/>
            <a:ext cx="3810000" cy="14400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7" name="Google Shape;677;p22"/>
          <p:cNvSpPr/>
          <p:nvPr/>
        </p:nvSpPr>
        <p:spPr>
          <a:xfrm>
            <a:off x="844550" y="1540998"/>
            <a:ext cx="11347449" cy="149689"/>
          </a:xfrm>
          <a:prstGeom prst="rect">
            <a:avLst/>
          </a:prstGeom>
          <a:solidFill>
            <a:srgbClr val="25B19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8" name="Google Shape;678;p22"/>
          <p:cNvSpPr/>
          <p:nvPr/>
        </p:nvSpPr>
        <p:spPr>
          <a:xfrm>
            <a:off x="3585598" y="1544480"/>
            <a:ext cx="8534401" cy="14400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9" name="Google Shape;679;p22"/>
          <p:cNvSpPr/>
          <p:nvPr/>
        </p:nvSpPr>
        <p:spPr>
          <a:xfrm>
            <a:off x="7448550" y="1542156"/>
            <a:ext cx="4743449"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0" name="Google Shape;680;p22"/>
          <p:cNvSpPr/>
          <p:nvPr/>
        </p:nvSpPr>
        <p:spPr>
          <a:xfrm rot="5400000">
            <a:off x="10214999" y="3388672"/>
            <a:ext cx="3810000"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81" name="Google Shape;681;p22" descr="Logotipo&#10;&#10;Descripción generada automáticamente"/>
          <p:cNvPicPr preferRelativeResize="0"/>
          <p:nvPr/>
        </p:nvPicPr>
        <p:blipFill rotWithShape="1">
          <a:blip r:embed="rId3">
            <a:alphaModFix/>
          </a:blip>
          <a:srcRect/>
          <a:stretch/>
        </p:blipFill>
        <p:spPr>
          <a:xfrm>
            <a:off x="144001" y="6005460"/>
            <a:ext cx="575650" cy="861966"/>
          </a:xfrm>
          <a:prstGeom prst="rect">
            <a:avLst/>
          </a:prstGeom>
          <a:noFill/>
          <a:ln>
            <a:noFill/>
          </a:ln>
        </p:spPr>
      </p:pic>
      <p:sp>
        <p:nvSpPr>
          <p:cNvPr id="682" name="Google Shape;682;p22"/>
          <p:cNvSpPr txBox="1">
            <a:spLocks noGrp="1"/>
          </p:cNvSpPr>
          <p:nvPr>
            <p:ph type="title"/>
          </p:nvPr>
        </p:nvSpPr>
        <p:spPr>
          <a:xfrm>
            <a:off x="1146174" y="385744"/>
            <a:ext cx="10744200" cy="1082675"/>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5B199"/>
              </a:buClr>
              <a:buSzPts val="3200"/>
              <a:buFont typeface="Calibri"/>
              <a:buNone/>
            </a:pPr>
            <a:r>
              <a:rPr lang="en-US" sz="3200" b="1">
                <a:solidFill>
                  <a:srgbClr val="25B199"/>
                </a:solidFill>
                <a:latin typeface="Calibri"/>
                <a:ea typeface="Calibri"/>
                <a:cs typeface="Calibri"/>
                <a:sym typeface="Calibri"/>
              </a:rPr>
              <a:t>CTF - Table 5: </a:t>
            </a:r>
            <a:endParaRPr/>
          </a:p>
        </p:txBody>
      </p:sp>
      <p:pic>
        <p:nvPicPr>
          <p:cNvPr id="683" name="Google Shape;683;p22"/>
          <p:cNvPicPr preferRelativeResize="0">
            <a:picLocks noGrp="1"/>
          </p:cNvPicPr>
          <p:nvPr>
            <p:ph type="body" idx="1"/>
          </p:nvPr>
        </p:nvPicPr>
        <p:blipFill rotWithShape="1">
          <a:blip r:embed="rId4">
            <a:alphaModFix/>
          </a:blip>
          <a:srcRect/>
          <a:stretch/>
        </p:blipFill>
        <p:spPr>
          <a:xfrm>
            <a:off x="860437" y="1686156"/>
            <a:ext cx="9688470" cy="518126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3"/>
          <p:cNvSpPr txBox="1">
            <a:spLocks noGrp="1"/>
          </p:cNvSpPr>
          <p:nvPr>
            <p:ph type="title"/>
          </p:nvPr>
        </p:nvSpPr>
        <p:spPr>
          <a:xfrm>
            <a:off x="841248" y="685801"/>
            <a:ext cx="10506456" cy="7176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E75B5"/>
              </a:buClr>
              <a:buSzPts val="3600"/>
              <a:buFont typeface="Calibri"/>
              <a:buNone/>
            </a:pPr>
            <a:r>
              <a:rPr lang="en-US" sz="3600">
                <a:solidFill>
                  <a:srgbClr val="2E75B5"/>
                </a:solidFill>
                <a:latin typeface="Calibri"/>
                <a:ea typeface="Calibri"/>
                <a:cs typeface="Calibri"/>
                <a:sym typeface="Calibri"/>
              </a:rPr>
              <a:t>Example of the CTF Table 5 for Mauritius</a:t>
            </a:r>
            <a:endParaRPr/>
          </a:p>
        </p:txBody>
      </p:sp>
      <p:graphicFrame>
        <p:nvGraphicFramePr>
          <p:cNvPr id="689" name="Google Shape;689;p23"/>
          <p:cNvGraphicFramePr/>
          <p:nvPr/>
        </p:nvGraphicFramePr>
        <p:xfrm>
          <a:off x="134112" y="2805048"/>
          <a:ext cx="11958575" cy="3148225"/>
        </p:xfrm>
        <a:graphic>
          <a:graphicData uri="http://schemas.openxmlformats.org/drawingml/2006/table">
            <a:tbl>
              <a:tblPr>
                <a:noFill/>
                <a:tableStyleId>{1E605E80-07FB-45B6-BDE5-F595BD3F88D6}</a:tableStyleId>
              </a:tblPr>
              <a:tblGrid>
                <a:gridCol w="1144425">
                  <a:extLst>
                    <a:ext uri="{9D8B030D-6E8A-4147-A177-3AD203B41FA5}">
                      <a16:colId xmlns:a16="http://schemas.microsoft.com/office/drawing/2014/main" val="20000"/>
                    </a:ext>
                  </a:extLst>
                </a:gridCol>
                <a:gridCol w="1542575">
                  <a:extLst>
                    <a:ext uri="{9D8B030D-6E8A-4147-A177-3AD203B41FA5}">
                      <a16:colId xmlns:a16="http://schemas.microsoft.com/office/drawing/2014/main" val="20001"/>
                    </a:ext>
                  </a:extLst>
                </a:gridCol>
                <a:gridCol w="1229850">
                  <a:extLst>
                    <a:ext uri="{9D8B030D-6E8A-4147-A177-3AD203B41FA5}">
                      <a16:colId xmlns:a16="http://schemas.microsoft.com/office/drawing/2014/main" val="20002"/>
                    </a:ext>
                  </a:extLst>
                </a:gridCol>
                <a:gridCol w="1022375">
                  <a:extLst>
                    <a:ext uri="{9D8B030D-6E8A-4147-A177-3AD203B41FA5}">
                      <a16:colId xmlns:a16="http://schemas.microsoft.com/office/drawing/2014/main" val="20003"/>
                    </a:ext>
                  </a:extLst>
                </a:gridCol>
                <a:gridCol w="729475">
                  <a:extLst>
                    <a:ext uri="{9D8B030D-6E8A-4147-A177-3AD203B41FA5}">
                      <a16:colId xmlns:a16="http://schemas.microsoft.com/office/drawing/2014/main" val="20004"/>
                    </a:ext>
                  </a:extLst>
                </a:gridCol>
                <a:gridCol w="914075">
                  <a:extLst>
                    <a:ext uri="{9D8B030D-6E8A-4147-A177-3AD203B41FA5}">
                      <a16:colId xmlns:a16="http://schemas.microsoft.com/office/drawing/2014/main" val="20005"/>
                    </a:ext>
                  </a:extLst>
                </a:gridCol>
                <a:gridCol w="805750">
                  <a:extLst>
                    <a:ext uri="{9D8B030D-6E8A-4147-A177-3AD203B41FA5}">
                      <a16:colId xmlns:a16="http://schemas.microsoft.com/office/drawing/2014/main" val="20006"/>
                    </a:ext>
                  </a:extLst>
                </a:gridCol>
                <a:gridCol w="1432725">
                  <a:extLst>
                    <a:ext uri="{9D8B030D-6E8A-4147-A177-3AD203B41FA5}">
                      <a16:colId xmlns:a16="http://schemas.microsoft.com/office/drawing/2014/main" val="20007"/>
                    </a:ext>
                  </a:extLst>
                </a:gridCol>
                <a:gridCol w="1292400">
                  <a:extLst>
                    <a:ext uri="{9D8B030D-6E8A-4147-A177-3AD203B41FA5}">
                      <a16:colId xmlns:a16="http://schemas.microsoft.com/office/drawing/2014/main" val="20008"/>
                    </a:ext>
                  </a:extLst>
                </a:gridCol>
                <a:gridCol w="911025">
                  <a:extLst>
                    <a:ext uri="{9D8B030D-6E8A-4147-A177-3AD203B41FA5}">
                      <a16:colId xmlns:a16="http://schemas.microsoft.com/office/drawing/2014/main" val="20009"/>
                    </a:ext>
                  </a:extLst>
                </a:gridCol>
                <a:gridCol w="933900">
                  <a:extLst>
                    <a:ext uri="{9D8B030D-6E8A-4147-A177-3AD203B41FA5}">
                      <a16:colId xmlns:a16="http://schemas.microsoft.com/office/drawing/2014/main" val="20010"/>
                    </a:ext>
                  </a:extLst>
                </a:gridCol>
              </a:tblGrid>
              <a:tr h="744225">
                <a:tc rowSpan="2">
                  <a:txBody>
                    <a:bodyPr/>
                    <a:lstStyle/>
                    <a:p>
                      <a:pPr marL="0" marR="0" lvl="0" indent="0" algn="ctr" rtl="0">
                        <a:spcBef>
                          <a:spcPts val="0"/>
                        </a:spcBef>
                        <a:spcAft>
                          <a:spcPts val="0"/>
                        </a:spcAft>
                        <a:buNone/>
                      </a:pPr>
                      <a:r>
                        <a:rPr lang="en-US" sz="1600" u="none" strike="noStrike"/>
                        <a:t>Name</a:t>
                      </a:r>
                      <a:endParaRPr sz="1600" b="0" i="1" u="none" strike="noStrike">
                        <a:solidFill>
                          <a:srgbClr val="000000"/>
                        </a:solidFill>
                        <a:latin typeface="Calibri"/>
                        <a:ea typeface="Calibri"/>
                        <a:cs typeface="Calibri"/>
                        <a:sym typeface="Calibri"/>
                      </a:endParaRPr>
                    </a:p>
                  </a:txBody>
                  <a:tcPr marL="0" marR="0" marT="0" marB="0" anchor="ctr">
                    <a:solidFill>
                      <a:srgbClr val="FBE4D4"/>
                    </a:solidFill>
                  </a:tcPr>
                </a:tc>
                <a:tc rowSpan="2">
                  <a:txBody>
                    <a:bodyPr/>
                    <a:lstStyle/>
                    <a:p>
                      <a:pPr marL="0" marR="0" lvl="0" indent="0" algn="ctr" rtl="0">
                        <a:spcBef>
                          <a:spcPts val="0"/>
                        </a:spcBef>
                        <a:spcAft>
                          <a:spcPts val="0"/>
                        </a:spcAft>
                        <a:buNone/>
                      </a:pPr>
                      <a:r>
                        <a:rPr lang="en-US" sz="1600" u="none" strike="noStrike"/>
                        <a:t>Description</a:t>
                      </a:r>
                      <a:endParaRPr sz="1600" b="0" i="1" u="none" strike="noStrike">
                        <a:solidFill>
                          <a:srgbClr val="000000"/>
                        </a:solidFill>
                        <a:latin typeface="Calibri"/>
                        <a:ea typeface="Calibri"/>
                        <a:cs typeface="Calibri"/>
                        <a:sym typeface="Calibri"/>
                      </a:endParaRPr>
                    </a:p>
                  </a:txBody>
                  <a:tcPr marL="0" marR="0" marT="0" marB="0" anchor="ctr">
                    <a:solidFill>
                      <a:srgbClr val="FBE4D4"/>
                    </a:solidFill>
                  </a:tcPr>
                </a:tc>
                <a:tc rowSpan="2">
                  <a:txBody>
                    <a:bodyPr/>
                    <a:lstStyle/>
                    <a:p>
                      <a:pPr marL="0" marR="0" lvl="0" indent="0" algn="ctr" rtl="0">
                        <a:spcBef>
                          <a:spcPts val="0"/>
                        </a:spcBef>
                        <a:spcAft>
                          <a:spcPts val="0"/>
                        </a:spcAft>
                        <a:buNone/>
                      </a:pPr>
                      <a:r>
                        <a:rPr lang="en-US" sz="1600" u="none" strike="noStrike"/>
                        <a:t>Objectives</a:t>
                      </a:r>
                      <a:endParaRPr sz="1600" b="0" i="1" u="none" strike="noStrike">
                        <a:solidFill>
                          <a:srgbClr val="000000"/>
                        </a:solidFill>
                        <a:latin typeface="Calibri"/>
                        <a:ea typeface="Calibri"/>
                        <a:cs typeface="Calibri"/>
                        <a:sym typeface="Calibri"/>
                      </a:endParaRPr>
                    </a:p>
                  </a:txBody>
                  <a:tcPr marL="0" marR="0" marT="0" marB="0" anchor="ctr">
                    <a:solidFill>
                      <a:srgbClr val="FBE4D4"/>
                    </a:solidFill>
                  </a:tcPr>
                </a:tc>
                <a:tc rowSpan="2">
                  <a:txBody>
                    <a:bodyPr/>
                    <a:lstStyle/>
                    <a:p>
                      <a:pPr marL="0" marR="0" lvl="0" indent="0" algn="ctr" rtl="0">
                        <a:spcBef>
                          <a:spcPts val="0"/>
                        </a:spcBef>
                        <a:spcAft>
                          <a:spcPts val="0"/>
                        </a:spcAft>
                        <a:buNone/>
                      </a:pPr>
                      <a:r>
                        <a:rPr lang="en-US" sz="1600" u="none" strike="noStrike"/>
                        <a:t>Type of instrument</a:t>
                      </a:r>
                      <a:endParaRPr sz="1600" b="0" i="1" u="none" strike="noStrike">
                        <a:solidFill>
                          <a:srgbClr val="000000"/>
                        </a:solidFill>
                        <a:latin typeface="Calibri"/>
                        <a:ea typeface="Calibri"/>
                        <a:cs typeface="Calibri"/>
                        <a:sym typeface="Calibri"/>
                      </a:endParaRPr>
                    </a:p>
                  </a:txBody>
                  <a:tcPr marL="0" marR="0" marT="0" marB="0" anchor="ctr">
                    <a:solidFill>
                      <a:srgbClr val="FBE4D4"/>
                    </a:solidFill>
                  </a:tcPr>
                </a:tc>
                <a:tc rowSpan="2">
                  <a:txBody>
                    <a:bodyPr/>
                    <a:lstStyle/>
                    <a:p>
                      <a:pPr marL="0" marR="0" lvl="0" indent="0" algn="ctr" rtl="0">
                        <a:spcBef>
                          <a:spcPts val="0"/>
                        </a:spcBef>
                        <a:spcAft>
                          <a:spcPts val="0"/>
                        </a:spcAft>
                        <a:buNone/>
                      </a:pPr>
                      <a:r>
                        <a:rPr lang="en-US" sz="1600" u="none" strike="noStrike"/>
                        <a:t>Status</a:t>
                      </a:r>
                      <a:r>
                        <a:rPr lang="en-US" sz="1600" u="none" strike="noStrike" baseline="30000"/>
                        <a:t> </a:t>
                      </a:r>
                      <a:endParaRPr sz="1600" b="0" i="1" u="none" strike="noStrike">
                        <a:solidFill>
                          <a:srgbClr val="000000"/>
                        </a:solidFill>
                        <a:latin typeface="Calibri"/>
                        <a:ea typeface="Calibri"/>
                        <a:cs typeface="Calibri"/>
                        <a:sym typeface="Calibri"/>
                      </a:endParaRPr>
                    </a:p>
                  </a:txBody>
                  <a:tcPr marL="0" marR="0" marT="0" marB="0" anchor="ctr">
                    <a:solidFill>
                      <a:srgbClr val="FBE4D4"/>
                    </a:solidFill>
                  </a:tcPr>
                </a:tc>
                <a:tc rowSpan="2">
                  <a:txBody>
                    <a:bodyPr/>
                    <a:lstStyle/>
                    <a:p>
                      <a:pPr marL="0" marR="0" lvl="0" indent="0" algn="ctr" rtl="0">
                        <a:spcBef>
                          <a:spcPts val="0"/>
                        </a:spcBef>
                        <a:spcAft>
                          <a:spcPts val="0"/>
                        </a:spcAft>
                        <a:buNone/>
                      </a:pPr>
                      <a:r>
                        <a:rPr lang="en-US" sz="1600" u="none" strike="noStrike"/>
                        <a:t>Sector(s) affected</a:t>
                      </a:r>
                      <a:endParaRPr sz="1600" b="0" i="1" u="none" strike="noStrike">
                        <a:solidFill>
                          <a:srgbClr val="000000"/>
                        </a:solidFill>
                        <a:latin typeface="Calibri"/>
                        <a:ea typeface="Calibri"/>
                        <a:cs typeface="Calibri"/>
                        <a:sym typeface="Calibri"/>
                      </a:endParaRPr>
                    </a:p>
                  </a:txBody>
                  <a:tcPr marL="0" marR="0" marT="0" marB="0" anchor="ctr">
                    <a:solidFill>
                      <a:srgbClr val="FBE4D4"/>
                    </a:solidFill>
                  </a:tcPr>
                </a:tc>
                <a:tc rowSpan="2">
                  <a:txBody>
                    <a:bodyPr/>
                    <a:lstStyle/>
                    <a:p>
                      <a:pPr marL="0" marR="0" lvl="0" indent="0" algn="ctr" rtl="0">
                        <a:spcBef>
                          <a:spcPts val="0"/>
                        </a:spcBef>
                        <a:spcAft>
                          <a:spcPts val="0"/>
                        </a:spcAft>
                        <a:buNone/>
                      </a:pPr>
                      <a:r>
                        <a:rPr lang="en-US" sz="1600" u="none" strike="noStrike"/>
                        <a:t>Gases affected</a:t>
                      </a:r>
                      <a:endParaRPr sz="1600" b="0" i="1" u="none" strike="noStrike">
                        <a:solidFill>
                          <a:srgbClr val="000000"/>
                        </a:solidFill>
                        <a:latin typeface="Calibri"/>
                        <a:ea typeface="Calibri"/>
                        <a:cs typeface="Calibri"/>
                        <a:sym typeface="Calibri"/>
                      </a:endParaRPr>
                    </a:p>
                  </a:txBody>
                  <a:tcPr marL="0" marR="0" marT="0" marB="0" anchor="ctr">
                    <a:solidFill>
                      <a:srgbClr val="FBE4D4"/>
                    </a:solidFill>
                  </a:tcPr>
                </a:tc>
                <a:tc rowSpan="2">
                  <a:txBody>
                    <a:bodyPr/>
                    <a:lstStyle/>
                    <a:p>
                      <a:pPr marL="0" marR="0" lvl="0" indent="0" algn="ctr" rtl="0">
                        <a:spcBef>
                          <a:spcPts val="0"/>
                        </a:spcBef>
                        <a:spcAft>
                          <a:spcPts val="0"/>
                        </a:spcAft>
                        <a:buNone/>
                      </a:pPr>
                      <a:r>
                        <a:rPr lang="en-US" sz="1600" u="none" strike="noStrike"/>
                        <a:t>Start year of implementation</a:t>
                      </a:r>
                      <a:endParaRPr sz="1600" b="0" i="1" u="none" strike="noStrike">
                        <a:solidFill>
                          <a:srgbClr val="000000"/>
                        </a:solidFill>
                        <a:latin typeface="Calibri"/>
                        <a:ea typeface="Calibri"/>
                        <a:cs typeface="Calibri"/>
                        <a:sym typeface="Calibri"/>
                      </a:endParaRPr>
                    </a:p>
                  </a:txBody>
                  <a:tcPr marL="0" marR="0" marT="0" marB="0" anchor="ctr">
                    <a:solidFill>
                      <a:srgbClr val="FBE4D4"/>
                    </a:solidFill>
                  </a:tcPr>
                </a:tc>
                <a:tc rowSpan="2">
                  <a:txBody>
                    <a:bodyPr/>
                    <a:lstStyle/>
                    <a:p>
                      <a:pPr marL="0" marR="0" lvl="0" indent="0" algn="ctr" rtl="0">
                        <a:spcBef>
                          <a:spcPts val="0"/>
                        </a:spcBef>
                        <a:spcAft>
                          <a:spcPts val="0"/>
                        </a:spcAft>
                        <a:buNone/>
                      </a:pPr>
                      <a:r>
                        <a:rPr lang="en-US" sz="1600" u="none" strike="noStrike"/>
                        <a:t>Implementing entity or entities</a:t>
                      </a:r>
                      <a:endParaRPr sz="1600" b="0" i="1" u="none" strike="noStrike">
                        <a:solidFill>
                          <a:srgbClr val="000000"/>
                        </a:solidFill>
                        <a:latin typeface="Calibri"/>
                        <a:ea typeface="Calibri"/>
                        <a:cs typeface="Calibri"/>
                        <a:sym typeface="Calibri"/>
                      </a:endParaRPr>
                    </a:p>
                  </a:txBody>
                  <a:tcPr marL="0" marR="0" marT="0" marB="0" anchor="ctr">
                    <a:solidFill>
                      <a:srgbClr val="FBE4D4"/>
                    </a:solidFill>
                  </a:tcPr>
                </a:tc>
                <a:tc gridSpan="2">
                  <a:txBody>
                    <a:bodyPr/>
                    <a:lstStyle/>
                    <a:p>
                      <a:pPr marL="0" marR="0" lvl="0" indent="0" algn="ctr" rtl="0">
                        <a:spcBef>
                          <a:spcPts val="0"/>
                        </a:spcBef>
                        <a:spcAft>
                          <a:spcPts val="0"/>
                        </a:spcAft>
                        <a:buNone/>
                      </a:pPr>
                      <a:r>
                        <a:rPr lang="en-US" sz="1600" u="none" strike="noStrike"/>
                        <a:t>Estimates of GHG emission reductions </a:t>
                      </a:r>
                      <a:endParaRPr/>
                    </a:p>
                    <a:p>
                      <a:pPr marL="0" marR="0" lvl="0" indent="0" algn="ctr" rtl="0">
                        <a:spcBef>
                          <a:spcPts val="0"/>
                        </a:spcBef>
                        <a:spcAft>
                          <a:spcPts val="0"/>
                        </a:spcAft>
                        <a:buNone/>
                      </a:pPr>
                      <a:r>
                        <a:rPr lang="en-US" sz="1600" u="none" strike="noStrike"/>
                        <a:t>(kt CO2 eq)</a:t>
                      </a:r>
                      <a:r>
                        <a:rPr lang="en-US" sz="1600" u="none" strike="noStrike" baseline="30000"/>
                        <a:t> </a:t>
                      </a:r>
                      <a:endParaRPr sz="1600" b="0" i="1" u="none" strike="noStrike">
                        <a:solidFill>
                          <a:srgbClr val="000000"/>
                        </a:solidFill>
                        <a:latin typeface="Calibri"/>
                        <a:ea typeface="Calibri"/>
                        <a:cs typeface="Calibri"/>
                        <a:sym typeface="Calibri"/>
                      </a:endParaRPr>
                    </a:p>
                  </a:txBody>
                  <a:tcPr marL="0" marR="0" marT="0" marB="0" anchor="ctr">
                    <a:solidFill>
                      <a:srgbClr val="C4E0B2"/>
                    </a:solidFill>
                  </a:tcPr>
                </a:tc>
                <a:tc hMerge="1">
                  <a:txBody>
                    <a:bodyPr/>
                    <a:lstStyle/>
                    <a:p>
                      <a:endParaRPr lang="en-US"/>
                    </a:p>
                  </a:txBody>
                  <a:tcPr/>
                </a:tc>
                <a:extLst>
                  <a:ext uri="{0D108BD9-81ED-4DB2-BD59-A6C34878D82A}">
                    <a16:rowId xmlns:a16="http://schemas.microsoft.com/office/drawing/2014/main" val="10000"/>
                  </a:ext>
                </a:extLst>
              </a:tr>
              <a:tr h="5079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spcBef>
                          <a:spcPts val="0"/>
                        </a:spcBef>
                        <a:spcAft>
                          <a:spcPts val="0"/>
                        </a:spcAft>
                        <a:buNone/>
                      </a:pPr>
                      <a:r>
                        <a:rPr lang="en-US" sz="1600" u="none" strike="noStrike"/>
                        <a:t>Achieved</a:t>
                      </a:r>
                      <a:endParaRPr sz="1600" b="0" i="1" u="none" strike="noStrike">
                        <a:solidFill>
                          <a:srgbClr val="000000"/>
                        </a:solidFill>
                        <a:latin typeface="Calibri"/>
                        <a:ea typeface="Calibri"/>
                        <a:cs typeface="Calibri"/>
                        <a:sym typeface="Calibri"/>
                      </a:endParaRPr>
                    </a:p>
                  </a:txBody>
                  <a:tcPr marL="0" marR="0" marT="0" marB="0" anchor="ctr">
                    <a:solidFill>
                      <a:srgbClr val="C4E0B2"/>
                    </a:solidFill>
                  </a:tcPr>
                </a:tc>
                <a:tc>
                  <a:txBody>
                    <a:bodyPr/>
                    <a:lstStyle/>
                    <a:p>
                      <a:pPr marL="0" marR="0" lvl="0" indent="0" algn="ctr" rtl="0">
                        <a:spcBef>
                          <a:spcPts val="0"/>
                        </a:spcBef>
                        <a:spcAft>
                          <a:spcPts val="0"/>
                        </a:spcAft>
                        <a:buNone/>
                      </a:pPr>
                      <a:r>
                        <a:rPr lang="en-US" sz="1600" u="none" strike="noStrike"/>
                        <a:t>Expected in 2030</a:t>
                      </a:r>
                      <a:endParaRPr sz="1600" b="0" i="1" u="none" strike="noStrike">
                        <a:solidFill>
                          <a:srgbClr val="000000"/>
                        </a:solidFill>
                        <a:latin typeface="Calibri"/>
                        <a:ea typeface="Calibri"/>
                        <a:cs typeface="Calibri"/>
                        <a:sym typeface="Calibri"/>
                      </a:endParaRPr>
                    </a:p>
                  </a:txBody>
                  <a:tcPr marL="0" marR="0" marT="0" marB="0" anchor="ctr">
                    <a:solidFill>
                      <a:srgbClr val="C4E0B2"/>
                    </a:solidFill>
                  </a:tcPr>
                </a:tc>
                <a:extLst>
                  <a:ext uri="{0D108BD9-81ED-4DB2-BD59-A6C34878D82A}">
                    <a16:rowId xmlns:a16="http://schemas.microsoft.com/office/drawing/2014/main" val="10001"/>
                  </a:ext>
                </a:extLst>
              </a:tr>
              <a:tr h="1896025">
                <a:tc>
                  <a:txBody>
                    <a:bodyPr/>
                    <a:lstStyle/>
                    <a:p>
                      <a:pPr marL="0" marR="0" lvl="0" indent="0" algn="ctr" rtl="0">
                        <a:spcBef>
                          <a:spcPts val="0"/>
                        </a:spcBef>
                        <a:spcAft>
                          <a:spcPts val="0"/>
                        </a:spcAft>
                        <a:buNone/>
                      </a:pPr>
                      <a:r>
                        <a:rPr lang="en-US" sz="1400" u="none" strike="noStrike"/>
                        <a:t>Improved fuel economy of vehicles</a:t>
                      </a:r>
                      <a:endParaRPr sz="1400" b="0" i="0" u="none" strike="noStrike">
                        <a:solidFill>
                          <a:srgbClr val="000000"/>
                        </a:solidFill>
                        <a:latin typeface="Calibri"/>
                        <a:ea typeface="Calibri"/>
                        <a:cs typeface="Calibri"/>
                        <a:sym typeface="Calibri"/>
                      </a:endParaRPr>
                    </a:p>
                  </a:txBody>
                  <a:tcPr marL="0" marR="0" marT="0" marB="0" anchor="ctr"/>
                </a:tc>
                <a:tc>
                  <a:txBody>
                    <a:bodyPr/>
                    <a:lstStyle/>
                    <a:p>
                      <a:pPr marL="0" marR="0" lvl="0" indent="0" algn="ctr" rtl="0">
                        <a:spcBef>
                          <a:spcPts val="0"/>
                        </a:spcBef>
                        <a:spcAft>
                          <a:spcPts val="0"/>
                        </a:spcAft>
                        <a:buNone/>
                      </a:pPr>
                      <a:r>
                        <a:rPr lang="en-US" sz="1400" u="none" strike="noStrike"/>
                        <a:t>Improvements in the fuel intensity of vehicles at the rate of 0.5% per year between 2022 and 2030, decreasing to 0.25% per year after 2030.</a:t>
                      </a:r>
                      <a:endParaRPr sz="1400" b="0" i="0" u="none" strike="noStrike">
                        <a:solidFill>
                          <a:srgbClr val="000000"/>
                        </a:solidFill>
                        <a:latin typeface="Calibri"/>
                        <a:ea typeface="Calibri"/>
                        <a:cs typeface="Calibri"/>
                        <a:sym typeface="Calibri"/>
                      </a:endParaRPr>
                    </a:p>
                  </a:txBody>
                  <a:tcPr marL="0" marR="0" marT="0" marB="0" anchor="ctr"/>
                </a:tc>
                <a:tc>
                  <a:txBody>
                    <a:bodyPr/>
                    <a:lstStyle/>
                    <a:p>
                      <a:pPr marL="0" marR="0" lvl="0" indent="0" algn="ctr" rtl="0">
                        <a:spcBef>
                          <a:spcPts val="0"/>
                        </a:spcBef>
                        <a:spcAft>
                          <a:spcPts val="0"/>
                        </a:spcAft>
                        <a:buNone/>
                      </a:pPr>
                      <a:r>
                        <a:rPr lang="en-US" sz="1400" u="none" strike="noStrike"/>
                        <a:t>Technological improvements, better fuel economies.</a:t>
                      </a:r>
                      <a:endParaRPr sz="1400" b="0" i="0" u="none" strike="noStrike">
                        <a:solidFill>
                          <a:srgbClr val="000000"/>
                        </a:solidFill>
                        <a:latin typeface="Calibri"/>
                        <a:ea typeface="Calibri"/>
                        <a:cs typeface="Calibri"/>
                        <a:sym typeface="Calibri"/>
                      </a:endParaRPr>
                    </a:p>
                  </a:txBody>
                  <a:tcPr marL="0" marR="0" marT="0" marB="0" anchor="ctr"/>
                </a:tc>
                <a:tc>
                  <a:txBody>
                    <a:bodyPr/>
                    <a:lstStyle/>
                    <a:p>
                      <a:pPr marL="0" marR="0" lvl="0" indent="0" algn="ctr" rtl="0">
                        <a:spcBef>
                          <a:spcPts val="0"/>
                        </a:spcBef>
                        <a:spcAft>
                          <a:spcPts val="0"/>
                        </a:spcAft>
                        <a:buNone/>
                      </a:pPr>
                      <a:r>
                        <a:rPr lang="en-US" sz="1400" u="none" strike="noStrike"/>
                        <a:t>Regulatory, economic</a:t>
                      </a:r>
                      <a:endParaRPr sz="1400" b="0" i="0" u="none" strike="noStrike">
                        <a:solidFill>
                          <a:srgbClr val="000000"/>
                        </a:solidFill>
                        <a:latin typeface="Calibri"/>
                        <a:ea typeface="Calibri"/>
                        <a:cs typeface="Calibri"/>
                        <a:sym typeface="Calibri"/>
                      </a:endParaRPr>
                    </a:p>
                  </a:txBody>
                  <a:tcPr marL="0" marR="0" marT="0" marB="0" anchor="ctr"/>
                </a:tc>
                <a:tc>
                  <a:txBody>
                    <a:bodyPr/>
                    <a:lstStyle/>
                    <a:p>
                      <a:pPr marL="0" marR="0" lvl="0" indent="0" algn="ctr" rtl="0">
                        <a:spcBef>
                          <a:spcPts val="0"/>
                        </a:spcBef>
                        <a:spcAft>
                          <a:spcPts val="0"/>
                        </a:spcAft>
                        <a:buNone/>
                      </a:pPr>
                      <a:r>
                        <a:rPr lang="en-US" sz="1400" u="none" strike="noStrike"/>
                        <a:t>Planned</a:t>
                      </a:r>
                      <a:endParaRPr sz="1400" b="0" i="0" u="none" strike="noStrike">
                        <a:solidFill>
                          <a:srgbClr val="000000"/>
                        </a:solidFill>
                        <a:latin typeface="Calibri"/>
                        <a:ea typeface="Calibri"/>
                        <a:cs typeface="Calibri"/>
                        <a:sym typeface="Calibri"/>
                      </a:endParaRPr>
                    </a:p>
                  </a:txBody>
                  <a:tcPr marL="0" marR="0" marT="0" marB="0" anchor="ctr"/>
                </a:tc>
                <a:tc>
                  <a:txBody>
                    <a:bodyPr/>
                    <a:lstStyle/>
                    <a:p>
                      <a:pPr marL="0" marR="0" lvl="0" indent="0" algn="ctr" rtl="0">
                        <a:spcBef>
                          <a:spcPts val="0"/>
                        </a:spcBef>
                        <a:spcAft>
                          <a:spcPts val="0"/>
                        </a:spcAft>
                        <a:buNone/>
                      </a:pPr>
                      <a:r>
                        <a:rPr lang="en-US" sz="1400" u="none" strike="noStrike"/>
                        <a:t>Transport</a:t>
                      </a:r>
                      <a:endParaRPr sz="1400" b="0" i="0" u="none" strike="noStrike">
                        <a:solidFill>
                          <a:srgbClr val="000000"/>
                        </a:solidFill>
                        <a:latin typeface="Calibri"/>
                        <a:ea typeface="Calibri"/>
                        <a:cs typeface="Calibri"/>
                        <a:sym typeface="Calibri"/>
                      </a:endParaRPr>
                    </a:p>
                  </a:txBody>
                  <a:tcPr marL="0" marR="0" marT="0" marB="0" anchor="ctr"/>
                </a:tc>
                <a:tc>
                  <a:txBody>
                    <a:bodyPr/>
                    <a:lstStyle/>
                    <a:p>
                      <a:pPr marL="0" marR="0" lvl="0" indent="0" algn="ctr" rtl="0">
                        <a:spcBef>
                          <a:spcPts val="0"/>
                        </a:spcBef>
                        <a:spcAft>
                          <a:spcPts val="0"/>
                        </a:spcAft>
                        <a:buNone/>
                      </a:pPr>
                      <a:r>
                        <a:rPr lang="en-US" sz="1400" u="none" strike="noStrike"/>
                        <a:t>CO2, CH4, N2O</a:t>
                      </a:r>
                      <a:endParaRPr sz="1400" b="0" i="0" u="none" strike="noStrike">
                        <a:solidFill>
                          <a:srgbClr val="000000"/>
                        </a:solidFill>
                        <a:latin typeface="Calibri"/>
                        <a:ea typeface="Calibri"/>
                        <a:cs typeface="Calibri"/>
                        <a:sym typeface="Calibri"/>
                      </a:endParaRPr>
                    </a:p>
                  </a:txBody>
                  <a:tcPr marL="0" marR="0" marT="0" marB="0" anchor="ctr"/>
                </a:tc>
                <a:tc>
                  <a:txBody>
                    <a:bodyPr/>
                    <a:lstStyle/>
                    <a:p>
                      <a:pPr marL="0" marR="0" lvl="0" indent="0" algn="ctr" rtl="0">
                        <a:spcBef>
                          <a:spcPts val="0"/>
                        </a:spcBef>
                        <a:spcAft>
                          <a:spcPts val="0"/>
                        </a:spcAft>
                        <a:buNone/>
                      </a:pPr>
                      <a:r>
                        <a:rPr lang="en-US" sz="1400" u="none" strike="noStrike"/>
                        <a:t>2021</a:t>
                      </a:r>
                      <a:endParaRPr sz="1400" b="0" i="0" u="none" strike="noStrike">
                        <a:solidFill>
                          <a:srgbClr val="000000"/>
                        </a:solidFill>
                        <a:latin typeface="Calibri"/>
                        <a:ea typeface="Calibri"/>
                        <a:cs typeface="Calibri"/>
                        <a:sym typeface="Calibri"/>
                      </a:endParaRPr>
                    </a:p>
                  </a:txBody>
                  <a:tcPr marL="0" marR="0" marT="0" marB="0" anchor="ctr"/>
                </a:tc>
                <a:tc>
                  <a:txBody>
                    <a:bodyPr/>
                    <a:lstStyle/>
                    <a:p>
                      <a:pPr marL="0" marR="0" lvl="0" indent="0" algn="ctr" rtl="0">
                        <a:spcBef>
                          <a:spcPts val="0"/>
                        </a:spcBef>
                        <a:spcAft>
                          <a:spcPts val="0"/>
                        </a:spcAft>
                        <a:buNone/>
                      </a:pPr>
                      <a:r>
                        <a:rPr lang="en-US" sz="1400" u="none" strike="noStrike"/>
                        <a:t>MLTLR; TMRSU; Mauritius Standards Bureau (MSB); National Land Transport Authority (NLTA).</a:t>
                      </a:r>
                      <a:endParaRPr sz="1400" b="0" i="0" u="none" strike="noStrike">
                        <a:solidFill>
                          <a:srgbClr val="000000"/>
                        </a:solidFill>
                        <a:latin typeface="Calibri"/>
                        <a:ea typeface="Calibri"/>
                        <a:cs typeface="Calibri"/>
                        <a:sym typeface="Calibri"/>
                      </a:endParaRPr>
                    </a:p>
                  </a:txBody>
                  <a:tcPr marL="0" marR="0" marT="0" marB="0" anchor="ctr"/>
                </a:tc>
                <a:tc>
                  <a:txBody>
                    <a:bodyPr/>
                    <a:lstStyle/>
                    <a:p>
                      <a:pPr marL="0" marR="0" lvl="0" indent="0" algn="ctr" rtl="0">
                        <a:spcBef>
                          <a:spcPts val="0"/>
                        </a:spcBef>
                        <a:spcAft>
                          <a:spcPts val="0"/>
                        </a:spcAft>
                        <a:buNone/>
                      </a:pPr>
                      <a:r>
                        <a:rPr lang="en-US" sz="1400" u="none" strike="noStrike"/>
                        <a:t> </a:t>
                      </a:r>
                      <a:endParaRPr sz="1400" b="0" i="0" u="none" strike="noStrike">
                        <a:solidFill>
                          <a:srgbClr val="000000"/>
                        </a:solidFill>
                        <a:latin typeface="Calibri"/>
                        <a:ea typeface="Calibri"/>
                        <a:cs typeface="Calibri"/>
                        <a:sym typeface="Calibri"/>
                      </a:endParaRPr>
                    </a:p>
                  </a:txBody>
                  <a:tcPr marL="0" marR="0" marT="0" marB="0" anchor="ctr">
                    <a:solidFill>
                      <a:srgbClr val="C4E0B2"/>
                    </a:solidFill>
                  </a:tcPr>
                </a:tc>
                <a:tc>
                  <a:txBody>
                    <a:bodyPr/>
                    <a:lstStyle/>
                    <a:p>
                      <a:pPr marL="0" marR="0" lvl="0" indent="0" algn="ctr" rtl="0">
                        <a:spcBef>
                          <a:spcPts val="0"/>
                        </a:spcBef>
                        <a:spcAft>
                          <a:spcPts val="0"/>
                        </a:spcAft>
                        <a:buNone/>
                      </a:pPr>
                      <a:r>
                        <a:rPr lang="en-US" sz="1400" u="none" strike="noStrike"/>
                        <a:t>6.7</a:t>
                      </a:r>
                      <a:endParaRPr sz="1400" b="0" i="0" u="none" strike="noStrike">
                        <a:solidFill>
                          <a:srgbClr val="000000"/>
                        </a:solidFill>
                        <a:latin typeface="Calibri"/>
                        <a:ea typeface="Calibri"/>
                        <a:cs typeface="Calibri"/>
                        <a:sym typeface="Calibri"/>
                      </a:endParaRPr>
                    </a:p>
                  </a:txBody>
                  <a:tcPr marL="0" marR="0" marT="0" marB="0" anchor="ctr">
                    <a:solidFill>
                      <a:srgbClr val="C4E0B2"/>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24"/>
          <p:cNvSpPr/>
          <p:nvPr/>
        </p:nvSpPr>
        <p:spPr>
          <a:xfrm rot="5400000">
            <a:off x="10110076" y="4881000"/>
            <a:ext cx="3810000" cy="14400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sp>
        <p:nvSpPr>
          <p:cNvPr id="696" name="Google Shape;696;p24"/>
          <p:cNvSpPr/>
          <p:nvPr/>
        </p:nvSpPr>
        <p:spPr>
          <a:xfrm>
            <a:off x="844552" y="1541000"/>
            <a:ext cx="11239449" cy="144001"/>
          </a:xfrm>
          <a:prstGeom prst="rect">
            <a:avLst/>
          </a:prstGeom>
          <a:solidFill>
            <a:srgbClr val="25B19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sp>
        <p:nvSpPr>
          <p:cNvPr id="697" name="Google Shape;697;p24"/>
          <p:cNvSpPr/>
          <p:nvPr/>
        </p:nvSpPr>
        <p:spPr>
          <a:xfrm>
            <a:off x="3585600" y="1544480"/>
            <a:ext cx="8498401" cy="14052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sp>
        <p:nvSpPr>
          <p:cNvPr id="698" name="Google Shape;698;p24"/>
          <p:cNvSpPr/>
          <p:nvPr/>
        </p:nvSpPr>
        <p:spPr>
          <a:xfrm>
            <a:off x="7448552" y="1542156"/>
            <a:ext cx="4635449"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sp>
        <p:nvSpPr>
          <p:cNvPr id="699" name="Google Shape;699;p24"/>
          <p:cNvSpPr/>
          <p:nvPr/>
        </p:nvSpPr>
        <p:spPr>
          <a:xfrm rot="5400000">
            <a:off x="10107000" y="3398099"/>
            <a:ext cx="3810000"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pic>
        <p:nvPicPr>
          <p:cNvPr id="700" name="Google Shape;700;p24" descr="Logotipo&#10;&#10;Descripción generada automáticamente"/>
          <p:cNvPicPr preferRelativeResize="0"/>
          <p:nvPr/>
        </p:nvPicPr>
        <p:blipFill rotWithShape="1">
          <a:blip r:embed="rId4">
            <a:alphaModFix/>
          </a:blip>
          <a:srcRect/>
          <a:stretch/>
        </p:blipFill>
        <p:spPr>
          <a:xfrm>
            <a:off x="144001" y="6005461"/>
            <a:ext cx="575651" cy="861967"/>
          </a:xfrm>
          <a:prstGeom prst="rect">
            <a:avLst/>
          </a:prstGeom>
          <a:noFill/>
          <a:ln>
            <a:noFill/>
          </a:ln>
        </p:spPr>
      </p:pic>
      <p:sp>
        <p:nvSpPr>
          <p:cNvPr id="701" name="Google Shape;701;p24"/>
          <p:cNvSpPr txBox="1"/>
          <p:nvPr/>
        </p:nvSpPr>
        <p:spPr>
          <a:xfrm>
            <a:off x="719651" y="2275565"/>
            <a:ext cx="10744200" cy="3099535"/>
          </a:xfrm>
          <a:prstGeom prst="rect">
            <a:avLst/>
          </a:prstGeom>
          <a:noFill/>
          <a:ln>
            <a:noFill/>
          </a:ln>
        </p:spPr>
        <p:txBody>
          <a:bodyPr spcFirstLastPara="1" wrap="square" lIns="68575" tIns="34275" rIns="68575" bIns="34275"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2800" b="0">
              <a:solidFill>
                <a:srgbClr val="26927F"/>
              </a:solidFill>
              <a:latin typeface="Calibri"/>
              <a:ea typeface="Calibri"/>
              <a:cs typeface="Calibri"/>
              <a:sym typeface="Calibri"/>
            </a:endParaRPr>
          </a:p>
        </p:txBody>
      </p:sp>
      <p:sp>
        <p:nvSpPr>
          <p:cNvPr id="702" name="Google Shape;702;p24"/>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6927F"/>
              </a:buClr>
              <a:buSzPts val="3733"/>
              <a:buFont typeface="Calibri"/>
              <a:buNone/>
            </a:pPr>
            <a:r>
              <a:rPr lang="en-US" sz="3733" b="1" dirty="0">
                <a:solidFill>
                  <a:srgbClr val="26927F"/>
                </a:solidFill>
                <a:latin typeface="Calibri"/>
                <a:ea typeface="Calibri"/>
                <a:cs typeface="Calibri"/>
                <a:sym typeface="Calibri"/>
              </a:rPr>
              <a:t>CTF Table 6</a:t>
            </a:r>
            <a:endParaRPr sz="3733" b="1" dirty="0">
              <a:solidFill>
                <a:srgbClr val="26927F"/>
              </a:solidFill>
              <a:latin typeface="Calibri"/>
              <a:ea typeface="Calibri"/>
              <a:cs typeface="Calibri"/>
              <a:sym typeface="Calibri"/>
            </a:endParaRPr>
          </a:p>
        </p:txBody>
      </p:sp>
      <p:graphicFrame>
        <p:nvGraphicFramePr>
          <p:cNvPr id="703" name="Google Shape;703;p24"/>
          <p:cNvGraphicFramePr/>
          <p:nvPr/>
        </p:nvGraphicFramePr>
        <p:xfrm>
          <a:off x="929768" y="2306320"/>
          <a:ext cx="10716875" cy="1554500"/>
        </p:xfrm>
        <a:graphic>
          <a:graphicData uri="http://schemas.openxmlformats.org/drawingml/2006/table">
            <a:tbl>
              <a:tblPr firstRow="1" bandRow="1">
                <a:noFill/>
                <a:tableStyleId>{FC624BAE-DBEF-46C3-A032-792FC8989A82}</a:tableStyleId>
              </a:tblPr>
              <a:tblGrid>
                <a:gridCol w="10716875">
                  <a:extLst>
                    <a:ext uri="{9D8B030D-6E8A-4147-A177-3AD203B41FA5}">
                      <a16:colId xmlns:a16="http://schemas.microsoft.com/office/drawing/2014/main" val="20000"/>
                    </a:ext>
                  </a:extLst>
                </a:gridCol>
              </a:tblGrid>
              <a:tr h="464325">
                <a:tc>
                  <a:txBody>
                    <a:bodyPr/>
                    <a:lstStyle/>
                    <a:p>
                      <a:pPr marL="0" marR="0" lvl="0" indent="0" algn="l" rtl="0">
                        <a:spcBef>
                          <a:spcPts val="0"/>
                        </a:spcBef>
                        <a:spcAft>
                          <a:spcPts val="0"/>
                        </a:spcAft>
                        <a:buNone/>
                      </a:pPr>
                      <a:r>
                        <a:rPr lang="en-US" sz="1800"/>
                        <a:t>Summary of greenhouse gas emissions and removals in accordance with the common reporting table 10 emission trends – summary</a:t>
                      </a:r>
                      <a:endParaRPr sz="1800"/>
                    </a:p>
                  </a:txBody>
                  <a:tcPr marL="91450" marR="91450" marT="45725" marB="45725">
                    <a:solidFill>
                      <a:srgbClr val="41C79A"/>
                    </a:solidFill>
                  </a:tcPr>
                </a:tc>
                <a:extLst>
                  <a:ext uri="{0D108BD9-81ED-4DB2-BD59-A6C34878D82A}">
                    <a16:rowId xmlns:a16="http://schemas.microsoft.com/office/drawing/2014/main" val="10000"/>
                  </a:ext>
                </a:extLst>
              </a:tr>
              <a:tr h="464325">
                <a:tc>
                  <a:txBody>
                    <a:bodyPr/>
                    <a:lstStyle/>
                    <a:p>
                      <a:pPr marL="0" marR="0" lvl="0" indent="0" algn="l" rtl="0">
                        <a:spcBef>
                          <a:spcPts val="0"/>
                        </a:spcBef>
                        <a:spcAft>
                          <a:spcPts val="0"/>
                        </a:spcAft>
                        <a:buNone/>
                      </a:pPr>
                      <a:r>
                        <a:rPr lang="en-US" sz="1800"/>
                        <a:t>According to paragraph 91 of the MPGs, each Party that submits a stand-alone national inventory report shall provide a summary of its GHG emissions and removals. This information shall be provided for those reporting years corresponding to the Party’s most recent national inventory report, in a tabular format</a:t>
                      </a:r>
                      <a:endParaRPr sz="1800"/>
                    </a:p>
                  </a:txBody>
                  <a:tcPr marL="91450" marR="91450" marT="45725" marB="45725">
                    <a:solidFill>
                      <a:srgbClr val="E1EFD8"/>
                    </a:solidFill>
                  </a:tcPr>
                </a:tc>
                <a:extLst>
                  <a:ext uri="{0D108BD9-81ED-4DB2-BD59-A6C34878D82A}">
                    <a16:rowId xmlns:a16="http://schemas.microsoft.com/office/drawing/2014/main" val="10001"/>
                  </a:ext>
                </a:extLst>
              </a:tr>
            </a:tbl>
          </a:graphicData>
        </a:graphic>
      </p:graphicFrame>
      <p:sp>
        <p:nvSpPr>
          <p:cNvPr id="704" name="Google Shape;704;p24"/>
          <p:cNvSpPr txBox="1"/>
          <p:nvPr/>
        </p:nvSpPr>
        <p:spPr>
          <a:xfrm>
            <a:off x="929768" y="4720784"/>
            <a:ext cx="10605888" cy="646331"/>
          </a:xfrm>
          <a:prstGeom prst="rect">
            <a:avLst/>
          </a:prstGeom>
          <a:noFill/>
          <a:ln>
            <a:noFill/>
          </a:ln>
        </p:spPr>
        <p:txBody>
          <a:bodyPr spcFirstLastPara="1" wrap="square" lIns="91425" tIns="45700" rIns="91425" bIns="45700" anchor="t" anchorCtr="0">
            <a:spAutoFit/>
          </a:bodyPr>
          <a:lstStyle/>
          <a:p>
            <a:pPr marL="227329" marR="5080" lvl="0" indent="-215265"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Each Party, that submits a stand-alone national inventory report, </a:t>
            </a:r>
            <a:r>
              <a:rPr lang="en-US" sz="1800" b="1" i="0" u="none" strike="noStrike" cap="none">
                <a:solidFill>
                  <a:srgbClr val="41C79A"/>
                </a:solidFill>
                <a:latin typeface="Arial"/>
                <a:ea typeface="Arial"/>
                <a:cs typeface="Arial"/>
                <a:sym typeface="Arial"/>
              </a:rPr>
              <a:t>shall </a:t>
            </a:r>
            <a:r>
              <a:rPr lang="en-US" sz="1800" b="0" i="0" u="none" strike="noStrike" cap="none">
                <a:solidFill>
                  <a:srgbClr val="000000"/>
                </a:solidFill>
                <a:latin typeface="Arial"/>
                <a:ea typeface="Arial"/>
                <a:cs typeface="Arial"/>
                <a:sym typeface="Arial"/>
              </a:rPr>
              <a:t>provide a </a:t>
            </a:r>
            <a:r>
              <a:rPr lang="en-US" sz="1800" b="1" i="0" u="none" strike="noStrike" cap="none">
                <a:solidFill>
                  <a:srgbClr val="41C79A"/>
                </a:solidFill>
                <a:latin typeface="Arial"/>
                <a:ea typeface="Arial"/>
                <a:cs typeface="Arial"/>
                <a:sym typeface="Arial"/>
              </a:rPr>
              <a:t>summary of its GHG  emissions and removals.</a:t>
            </a:r>
            <a:endParaRPr sz="1800" b="0" i="0" u="none" strike="noStrike" cap="none">
              <a:solidFill>
                <a:srgbClr val="41C79A"/>
              </a:solidFill>
              <a:latin typeface="Arial"/>
              <a:ea typeface="Arial"/>
              <a:cs typeface="Arial"/>
              <a:sym typeface="Arial"/>
            </a:endParaRPr>
          </a:p>
        </p:txBody>
      </p:sp>
    </p:spTree>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26"/>
          <p:cNvSpPr/>
          <p:nvPr/>
        </p:nvSpPr>
        <p:spPr>
          <a:xfrm rot="5400000">
            <a:off x="10110076" y="4881000"/>
            <a:ext cx="3810000" cy="14400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sp>
        <p:nvSpPr>
          <p:cNvPr id="711" name="Google Shape;711;p26"/>
          <p:cNvSpPr/>
          <p:nvPr/>
        </p:nvSpPr>
        <p:spPr>
          <a:xfrm>
            <a:off x="844552" y="1541000"/>
            <a:ext cx="11239449" cy="144001"/>
          </a:xfrm>
          <a:prstGeom prst="rect">
            <a:avLst/>
          </a:prstGeom>
          <a:solidFill>
            <a:srgbClr val="25B19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sp>
        <p:nvSpPr>
          <p:cNvPr id="712" name="Google Shape;712;p26"/>
          <p:cNvSpPr/>
          <p:nvPr/>
        </p:nvSpPr>
        <p:spPr>
          <a:xfrm>
            <a:off x="3585600" y="1544480"/>
            <a:ext cx="8498401" cy="14052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sp>
        <p:nvSpPr>
          <p:cNvPr id="713" name="Google Shape;713;p26"/>
          <p:cNvSpPr/>
          <p:nvPr/>
        </p:nvSpPr>
        <p:spPr>
          <a:xfrm>
            <a:off x="7448552" y="1542156"/>
            <a:ext cx="4635449"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sp>
        <p:nvSpPr>
          <p:cNvPr id="714" name="Google Shape;714;p26"/>
          <p:cNvSpPr/>
          <p:nvPr/>
        </p:nvSpPr>
        <p:spPr>
          <a:xfrm rot="5400000">
            <a:off x="10107000" y="3398099"/>
            <a:ext cx="3810000"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pic>
        <p:nvPicPr>
          <p:cNvPr id="715" name="Google Shape;715;p26" descr="Logotipo&#10;&#10;Descripción generada automáticamente"/>
          <p:cNvPicPr preferRelativeResize="0"/>
          <p:nvPr/>
        </p:nvPicPr>
        <p:blipFill rotWithShape="1">
          <a:blip r:embed="rId3">
            <a:alphaModFix/>
          </a:blip>
          <a:srcRect/>
          <a:stretch/>
        </p:blipFill>
        <p:spPr>
          <a:xfrm>
            <a:off x="144001" y="6005461"/>
            <a:ext cx="575651" cy="861967"/>
          </a:xfrm>
          <a:prstGeom prst="rect">
            <a:avLst/>
          </a:prstGeom>
          <a:noFill/>
          <a:ln>
            <a:noFill/>
          </a:ln>
        </p:spPr>
      </p:pic>
      <p:sp>
        <p:nvSpPr>
          <p:cNvPr id="717" name="Google Shape;717;p26"/>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6927F"/>
              </a:buClr>
              <a:buSzPts val="3733"/>
              <a:buFont typeface="Calibri"/>
              <a:buNone/>
            </a:pPr>
            <a:r>
              <a:rPr lang="en-US" sz="3733" b="1">
                <a:solidFill>
                  <a:srgbClr val="26927F"/>
                </a:solidFill>
                <a:latin typeface="Calibri"/>
                <a:ea typeface="Calibri"/>
                <a:cs typeface="Calibri"/>
                <a:sym typeface="Calibri"/>
              </a:rPr>
              <a:t>CTF Table 7,8,9 - Projections of GHG emissions</a:t>
            </a:r>
            <a:endParaRPr sz="3733" b="1">
              <a:solidFill>
                <a:srgbClr val="26927F"/>
              </a:solidFill>
              <a:latin typeface="Calibri"/>
              <a:ea typeface="Calibri"/>
              <a:cs typeface="Calibri"/>
              <a:sym typeface="Calibri"/>
            </a:endParaRPr>
          </a:p>
        </p:txBody>
      </p:sp>
      <p:grpSp>
        <p:nvGrpSpPr>
          <p:cNvPr id="718" name="Google Shape;718;p26"/>
          <p:cNvGrpSpPr/>
          <p:nvPr/>
        </p:nvGrpSpPr>
        <p:grpSpPr>
          <a:xfrm>
            <a:off x="1381011" y="2081524"/>
            <a:ext cx="9429977" cy="4094595"/>
            <a:chOff x="282188" y="2001"/>
            <a:chExt cx="9429977" cy="4094595"/>
          </a:xfrm>
        </p:grpSpPr>
        <p:sp>
          <p:nvSpPr>
            <p:cNvPr id="719" name="Google Shape;719;p26"/>
            <p:cNvSpPr/>
            <p:nvPr/>
          </p:nvSpPr>
          <p:spPr>
            <a:xfrm>
              <a:off x="282188" y="1428905"/>
              <a:ext cx="2481573" cy="1240786"/>
            </a:xfrm>
            <a:prstGeom prst="roundRect">
              <a:avLst>
                <a:gd name="adj" fmla="val 10000"/>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0" name="Google Shape;720;p26"/>
            <p:cNvSpPr txBox="1"/>
            <p:nvPr/>
          </p:nvSpPr>
          <p:spPr>
            <a:xfrm>
              <a:off x="318529" y="1465246"/>
              <a:ext cx="2408891" cy="1168104"/>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a:solidFill>
                    <a:schemeClr val="dk1"/>
                  </a:solidFill>
                  <a:latin typeface="Calibri"/>
                  <a:ea typeface="Calibri"/>
                  <a:cs typeface="Calibri"/>
                  <a:sym typeface="Calibri"/>
                </a:rPr>
                <a:t>Projections</a:t>
              </a:r>
              <a:endParaRPr>
                <a:solidFill>
                  <a:schemeClr val="dk1"/>
                </a:solidFill>
              </a:endParaRPr>
            </a:p>
            <a:p>
              <a:pPr marL="0" marR="0" lvl="0" indent="0" algn="ctr" rtl="0">
                <a:lnSpc>
                  <a:spcPct val="90000"/>
                </a:lnSpc>
                <a:spcBef>
                  <a:spcPts val="700"/>
                </a:spcBef>
                <a:spcAft>
                  <a:spcPts val="0"/>
                </a:spcAft>
                <a:buClr>
                  <a:schemeClr val="lt1"/>
                </a:buClr>
                <a:buSzPts val="2000"/>
                <a:buFont typeface="Calibri"/>
                <a:buNone/>
              </a:pPr>
              <a:r>
                <a:rPr lang="en-US" sz="2000">
                  <a:solidFill>
                    <a:schemeClr val="dk1"/>
                  </a:solidFill>
                  <a:latin typeface="Calibri"/>
                  <a:ea typeface="Calibri"/>
                  <a:cs typeface="Calibri"/>
                  <a:sym typeface="Calibri"/>
                </a:rPr>
                <a:t> (with and without LULUCF)</a:t>
              </a:r>
              <a:endParaRPr>
                <a:solidFill>
                  <a:schemeClr val="dk1"/>
                </a:solidFill>
              </a:endParaRPr>
            </a:p>
          </p:txBody>
        </p:sp>
        <p:sp>
          <p:nvSpPr>
            <p:cNvPr id="721" name="Google Shape;721;p26"/>
            <p:cNvSpPr/>
            <p:nvPr/>
          </p:nvSpPr>
          <p:spPr>
            <a:xfrm rot="-3310531">
              <a:off x="2390971" y="1308600"/>
              <a:ext cx="1738208" cy="54492"/>
            </a:xfrm>
            <a:custGeom>
              <a:avLst/>
              <a:gdLst/>
              <a:ahLst/>
              <a:cxnLst/>
              <a:rect l="l" t="t" r="r" b="b"/>
              <a:pathLst>
                <a:path w="120000" h="120000" extrusionOk="0">
                  <a:moveTo>
                    <a:pt x="0" y="60000"/>
                  </a:moveTo>
                  <a:lnTo>
                    <a:pt x="120000" y="60000"/>
                  </a:lnTo>
                </a:path>
              </a:pathLst>
            </a:cu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2" name="Google Shape;722;p26"/>
            <p:cNvSpPr txBox="1"/>
            <p:nvPr/>
          </p:nvSpPr>
          <p:spPr>
            <a:xfrm rot="-3310531">
              <a:off x="3216620" y="1292391"/>
              <a:ext cx="86910" cy="86910"/>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723" name="Google Shape;723;p26"/>
            <p:cNvSpPr/>
            <p:nvPr/>
          </p:nvSpPr>
          <p:spPr>
            <a:xfrm>
              <a:off x="3756390" y="2001"/>
              <a:ext cx="2481573" cy="1240786"/>
            </a:xfrm>
            <a:prstGeom prst="roundRect">
              <a:avLst>
                <a:gd name="adj" fmla="val 10000"/>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4" name="Google Shape;724;p26"/>
            <p:cNvSpPr txBox="1"/>
            <p:nvPr/>
          </p:nvSpPr>
          <p:spPr>
            <a:xfrm>
              <a:off x="3792731" y="38342"/>
              <a:ext cx="2408891" cy="1168104"/>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dirty="0">
                  <a:solidFill>
                    <a:schemeClr val="dk1"/>
                  </a:solidFill>
                  <a:latin typeface="Calibri"/>
                  <a:ea typeface="Calibri"/>
                  <a:cs typeface="Calibri"/>
                  <a:sym typeface="Calibri"/>
                </a:rPr>
                <a:t>With measures (shall)</a:t>
              </a:r>
            </a:p>
            <a:p>
              <a:pPr marL="0" marR="0" lvl="0" indent="0" algn="ctr" rtl="0">
                <a:lnSpc>
                  <a:spcPct val="90000"/>
                </a:lnSpc>
                <a:spcBef>
                  <a:spcPts val="0"/>
                </a:spcBef>
                <a:spcAft>
                  <a:spcPts val="0"/>
                </a:spcAft>
                <a:buClr>
                  <a:schemeClr val="lt1"/>
                </a:buClr>
                <a:buSzPts val="2000"/>
                <a:buFont typeface="Calibri"/>
                <a:buNone/>
              </a:pPr>
              <a:r>
                <a:rPr lang="en-US" sz="2000" b="1" dirty="0">
                  <a:latin typeface="Calibri"/>
                  <a:cs typeface="Calibri"/>
                  <a:sym typeface="Calibri"/>
                </a:rPr>
                <a:t>Table 7</a:t>
              </a:r>
              <a:endParaRPr b="1" dirty="0">
                <a:solidFill>
                  <a:schemeClr val="dk1"/>
                </a:solidFill>
              </a:endParaRPr>
            </a:p>
          </p:txBody>
        </p:sp>
        <p:sp>
          <p:nvSpPr>
            <p:cNvPr id="725" name="Google Shape;725;p26"/>
            <p:cNvSpPr/>
            <p:nvPr/>
          </p:nvSpPr>
          <p:spPr>
            <a:xfrm>
              <a:off x="6237963" y="595148"/>
              <a:ext cx="992629" cy="54492"/>
            </a:xfrm>
            <a:custGeom>
              <a:avLst/>
              <a:gdLst/>
              <a:ahLst/>
              <a:cxnLst/>
              <a:rect l="l" t="t" r="r" b="b"/>
              <a:pathLst>
                <a:path w="120000" h="120000" extrusionOk="0">
                  <a:moveTo>
                    <a:pt x="0" y="60000"/>
                  </a:moveTo>
                  <a:lnTo>
                    <a:pt x="120000" y="60000"/>
                  </a:lnTo>
                </a:path>
              </a:pathLst>
            </a:cu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6" name="Google Shape;726;p26"/>
            <p:cNvSpPr txBox="1"/>
            <p:nvPr/>
          </p:nvSpPr>
          <p:spPr>
            <a:xfrm>
              <a:off x="6709462" y="597578"/>
              <a:ext cx="49631" cy="4963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727" name="Google Shape;727;p26"/>
            <p:cNvSpPr/>
            <p:nvPr/>
          </p:nvSpPr>
          <p:spPr>
            <a:xfrm>
              <a:off x="7230592" y="2001"/>
              <a:ext cx="2481573" cy="1240786"/>
            </a:xfrm>
            <a:prstGeom prst="roundRect">
              <a:avLst>
                <a:gd name="adj" fmla="val 10000"/>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8" name="Google Shape;728;p26"/>
            <p:cNvSpPr txBox="1"/>
            <p:nvPr/>
          </p:nvSpPr>
          <p:spPr>
            <a:xfrm>
              <a:off x="7266933" y="38342"/>
              <a:ext cx="2408891" cy="1168104"/>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a:solidFill>
                    <a:schemeClr val="dk1"/>
                  </a:solidFill>
                  <a:latin typeface="Calibri"/>
                  <a:ea typeface="Calibri"/>
                  <a:cs typeface="Calibri"/>
                  <a:sym typeface="Calibri"/>
                </a:rPr>
                <a:t>Implemented and adopted policies and measures</a:t>
              </a:r>
              <a:endParaRPr>
                <a:solidFill>
                  <a:schemeClr val="dk1"/>
                </a:solidFill>
              </a:endParaRPr>
            </a:p>
          </p:txBody>
        </p:sp>
        <p:sp>
          <p:nvSpPr>
            <p:cNvPr id="729" name="Google Shape;729;p26"/>
            <p:cNvSpPr/>
            <p:nvPr/>
          </p:nvSpPr>
          <p:spPr>
            <a:xfrm>
              <a:off x="2763761" y="2022052"/>
              <a:ext cx="992629" cy="54492"/>
            </a:xfrm>
            <a:custGeom>
              <a:avLst/>
              <a:gdLst/>
              <a:ahLst/>
              <a:cxnLst/>
              <a:rect l="l" t="t" r="r" b="b"/>
              <a:pathLst>
                <a:path w="120000" h="120000" extrusionOk="0">
                  <a:moveTo>
                    <a:pt x="0" y="60000"/>
                  </a:moveTo>
                  <a:lnTo>
                    <a:pt x="120000" y="60000"/>
                  </a:lnTo>
                </a:path>
              </a:pathLst>
            </a:cu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0" name="Google Shape;730;p26"/>
            <p:cNvSpPr txBox="1"/>
            <p:nvPr/>
          </p:nvSpPr>
          <p:spPr>
            <a:xfrm>
              <a:off x="3235260" y="2024483"/>
              <a:ext cx="49631" cy="4963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731" name="Google Shape;731;p26"/>
            <p:cNvSpPr/>
            <p:nvPr/>
          </p:nvSpPr>
          <p:spPr>
            <a:xfrm>
              <a:off x="3756390" y="1428905"/>
              <a:ext cx="2481573" cy="1240786"/>
            </a:xfrm>
            <a:prstGeom prst="roundRect">
              <a:avLst>
                <a:gd name="adj" fmla="val 10000"/>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2" name="Google Shape;732;p26"/>
            <p:cNvSpPr txBox="1"/>
            <p:nvPr/>
          </p:nvSpPr>
          <p:spPr>
            <a:xfrm>
              <a:off x="3792731" y="1465246"/>
              <a:ext cx="2408891" cy="1168104"/>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dirty="0">
                  <a:solidFill>
                    <a:schemeClr val="dk1"/>
                  </a:solidFill>
                  <a:latin typeface="Calibri"/>
                  <a:ea typeface="Calibri"/>
                  <a:cs typeface="Calibri"/>
                  <a:sym typeface="Calibri"/>
                </a:rPr>
                <a:t>With additional measures (may)</a:t>
              </a:r>
            </a:p>
            <a:p>
              <a:pPr marL="0" marR="0" lvl="0" indent="0" algn="ctr" rtl="0">
                <a:lnSpc>
                  <a:spcPct val="90000"/>
                </a:lnSpc>
                <a:spcBef>
                  <a:spcPts val="0"/>
                </a:spcBef>
                <a:spcAft>
                  <a:spcPts val="0"/>
                </a:spcAft>
                <a:buClr>
                  <a:schemeClr val="lt1"/>
                </a:buClr>
                <a:buSzPts val="2000"/>
                <a:buFont typeface="Calibri"/>
                <a:buNone/>
              </a:pPr>
              <a:r>
                <a:rPr lang="en-US" sz="2000" b="1" dirty="0">
                  <a:latin typeface="Calibri"/>
                  <a:cs typeface="Calibri"/>
                  <a:sym typeface="Calibri"/>
                </a:rPr>
                <a:t>Table 8</a:t>
              </a:r>
              <a:endParaRPr b="1" dirty="0">
                <a:solidFill>
                  <a:schemeClr val="dk1"/>
                </a:solidFill>
              </a:endParaRPr>
            </a:p>
          </p:txBody>
        </p:sp>
        <p:sp>
          <p:nvSpPr>
            <p:cNvPr id="733" name="Google Shape;733;p26"/>
            <p:cNvSpPr/>
            <p:nvPr/>
          </p:nvSpPr>
          <p:spPr>
            <a:xfrm>
              <a:off x="6237963" y="2022052"/>
              <a:ext cx="992629" cy="54492"/>
            </a:xfrm>
            <a:custGeom>
              <a:avLst/>
              <a:gdLst/>
              <a:ahLst/>
              <a:cxnLst/>
              <a:rect l="l" t="t" r="r" b="b"/>
              <a:pathLst>
                <a:path w="120000" h="120000" extrusionOk="0">
                  <a:moveTo>
                    <a:pt x="0" y="60000"/>
                  </a:moveTo>
                  <a:lnTo>
                    <a:pt x="120000" y="60000"/>
                  </a:lnTo>
                </a:path>
              </a:pathLst>
            </a:cu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4" name="Google Shape;734;p26"/>
            <p:cNvSpPr txBox="1"/>
            <p:nvPr/>
          </p:nvSpPr>
          <p:spPr>
            <a:xfrm>
              <a:off x="6709462" y="2024483"/>
              <a:ext cx="49631" cy="4963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735" name="Google Shape;735;p26"/>
            <p:cNvSpPr/>
            <p:nvPr/>
          </p:nvSpPr>
          <p:spPr>
            <a:xfrm>
              <a:off x="7230592" y="1428905"/>
              <a:ext cx="2481573" cy="1240786"/>
            </a:xfrm>
            <a:prstGeom prst="roundRect">
              <a:avLst>
                <a:gd name="adj" fmla="val 10000"/>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6" name="Google Shape;736;p26"/>
            <p:cNvSpPr txBox="1"/>
            <p:nvPr/>
          </p:nvSpPr>
          <p:spPr>
            <a:xfrm>
              <a:off x="7266933" y="1465246"/>
              <a:ext cx="2408891" cy="1168104"/>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a:solidFill>
                    <a:schemeClr val="dk1"/>
                  </a:solidFill>
                  <a:latin typeface="Calibri"/>
                  <a:ea typeface="Calibri"/>
                  <a:cs typeface="Calibri"/>
                  <a:sym typeface="Calibri"/>
                </a:rPr>
                <a:t>Implemented, adopted and </a:t>
              </a:r>
              <a:r>
                <a:rPr lang="en-US" sz="2000" b="1">
                  <a:solidFill>
                    <a:schemeClr val="dk1"/>
                  </a:solidFill>
                  <a:latin typeface="Calibri"/>
                  <a:ea typeface="Calibri"/>
                  <a:cs typeface="Calibri"/>
                  <a:sym typeface="Calibri"/>
                </a:rPr>
                <a:t>planned</a:t>
              </a:r>
              <a:r>
                <a:rPr lang="en-US" sz="2000">
                  <a:solidFill>
                    <a:schemeClr val="dk1"/>
                  </a:solidFill>
                  <a:latin typeface="Calibri"/>
                  <a:ea typeface="Calibri"/>
                  <a:cs typeface="Calibri"/>
                  <a:sym typeface="Calibri"/>
                </a:rPr>
                <a:t> policies and measures</a:t>
              </a:r>
              <a:endParaRPr>
                <a:solidFill>
                  <a:schemeClr val="dk1"/>
                </a:solidFill>
              </a:endParaRPr>
            </a:p>
          </p:txBody>
        </p:sp>
        <p:sp>
          <p:nvSpPr>
            <p:cNvPr id="737" name="Google Shape;737;p26"/>
            <p:cNvSpPr/>
            <p:nvPr/>
          </p:nvSpPr>
          <p:spPr>
            <a:xfrm rot="3310531">
              <a:off x="2390971" y="2735505"/>
              <a:ext cx="1738208" cy="54492"/>
            </a:xfrm>
            <a:custGeom>
              <a:avLst/>
              <a:gdLst/>
              <a:ahLst/>
              <a:cxnLst/>
              <a:rect l="l" t="t" r="r" b="b"/>
              <a:pathLst>
                <a:path w="120000" h="120000" extrusionOk="0">
                  <a:moveTo>
                    <a:pt x="0" y="60000"/>
                  </a:moveTo>
                  <a:lnTo>
                    <a:pt x="120000" y="60000"/>
                  </a:lnTo>
                </a:path>
              </a:pathLst>
            </a:cu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8" name="Google Shape;738;p26"/>
            <p:cNvSpPr txBox="1"/>
            <p:nvPr/>
          </p:nvSpPr>
          <p:spPr>
            <a:xfrm rot="3310531">
              <a:off x="3216620" y="2719296"/>
              <a:ext cx="86910" cy="86910"/>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739" name="Google Shape;739;p26"/>
            <p:cNvSpPr/>
            <p:nvPr/>
          </p:nvSpPr>
          <p:spPr>
            <a:xfrm>
              <a:off x="3756390" y="2855810"/>
              <a:ext cx="2481573" cy="1240786"/>
            </a:xfrm>
            <a:prstGeom prst="roundRect">
              <a:avLst>
                <a:gd name="adj" fmla="val 10000"/>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0" name="Google Shape;740;p26"/>
            <p:cNvSpPr txBox="1"/>
            <p:nvPr/>
          </p:nvSpPr>
          <p:spPr>
            <a:xfrm>
              <a:off x="3792731" y="2892151"/>
              <a:ext cx="2408891" cy="1168104"/>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dirty="0">
                  <a:solidFill>
                    <a:schemeClr val="dk1"/>
                  </a:solidFill>
                  <a:latin typeface="Calibri"/>
                  <a:ea typeface="Calibri"/>
                  <a:cs typeface="Calibri"/>
                  <a:sym typeface="Calibri"/>
                </a:rPr>
                <a:t>Without measures (may)</a:t>
              </a:r>
            </a:p>
            <a:p>
              <a:pPr marL="0" marR="0" lvl="0" indent="0" algn="ctr" rtl="0">
                <a:lnSpc>
                  <a:spcPct val="90000"/>
                </a:lnSpc>
                <a:spcBef>
                  <a:spcPts val="0"/>
                </a:spcBef>
                <a:spcAft>
                  <a:spcPts val="0"/>
                </a:spcAft>
                <a:buClr>
                  <a:schemeClr val="lt1"/>
                </a:buClr>
                <a:buSzPts val="2000"/>
                <a:buFont typeface="Calibri"/>
                <a:buNone/>
              </a:pPr>
              <a:r>
                <a:rPr lang="en-US" sz="2000" b="1" dirty="0">
                  <a:latin typeface="Calibri"/>
                  <a:cs typeface="Calibri"/>
                  <a:sym typeface="Calibri"/>
                </a:rPr>
                <a:t>Table 9</a:t>
              </a:r>
              <a:endParaRPr b="1" dirty="0">
                <a:solidFill>
                  <a:schemeClr val="dk1"/>
                </a:solidFill>
              </a:endParaRPr>
            </a:p>
          </p:txBody>
        </p:sp>
        <p:sp>
          <p:nvSpPr>
            <p:cNvPr id="741" name="Google Shape;741;p26"/>
            <p:cNvSpPr/>
            <p:nvPr/>
          </p:nvSpPr>
          <p:spPr>
            <a:xfrm>
              <a:off x="6237963" y="3448957"/>
              <a:ext cx="992629" cy="54492"/>
            </a:xfrm>
            <a:custGeom>
              <a:avLst/>
              <a:gdLst/>
              <a:ahLst/>
              <a:cxnLst/>
              <a:rect l="l" t="t" r="r" b="b"/>
              <a:pathLst>
                <a:path w="120000" h="120000" extrusionOk="0">
                  <a:moveTo>
                    <a:pt x="0" y="60000"/>
                  </a:moveTo>
                  <a:lnTo>
                    <a:pt x="120000" y="60000"/>
                  </a:lnTo>
                </a:path>
              </a:pathLst>
            </a:cu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2" name="Google Shape;742;p26"/>
            <p:cNvSpPr txBox="1"/>
            <p:nvPr/>
          </p:nvSpPr>
          <p:spPr>
            <a:xfrm>
              <a:off x="6709462" y="3451387"/>
              <a:ext cx="49631" cy="4963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743" name="Google Shape;743;p26"/>
            <p:cNvSpPr/>
            <p:nvPr/>
          </p:nvSpPr>
          <p:spPr>
            <a:xfrm>
              <a:off x="7230592" y="2855810"/>
              <a:ext cx="2481573" cy="1240786"/>
            </a:xfrm>
            <a:prstGeom prst="roundRect">
              <a:avLst>
                <a:gd name="adj" fmla="val 10000"/>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4" name="Google Shape;744;p26"/>
            <p:cNvSpPr txBox="1"/>
            <p:nvPr/>
          </p:nvSpPr>
          <p:spPr>
            <a:xfrm>
              <a:off x="7266933" y="2892151"/>
              <a:ext cx="2408891" cy="1168104"/>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1">
                  <a:solidFill>
                    <a:schemeClr val="dk1"/>
                  </a:solidFill>
                  <a:latin typeface="Calibri"/>
                  <a:ea typeface="Calibri"/>
                  <a:cs typeface="Calibri"/>
                  <a:sym typeface="Calibri"/>
                </a:rPr>
                <a:t>Excludes </a:t>
              </a:r>
              <a:r>
                <a:rPr lang="en-US" sz="2000">
                  <a:solidFill>
                    <a:schemeClr val="dk1"/>
                  </a:solidFill>
                  <a:latin typeface="Calibri"/>
                  <a:ea typeface="Calibri"/>
                  <a:cs typeface="Calibri"/>
                  <a:sym typeface="Calibri"/>
                </a:rPr>
                <a:t>all policies and measures after the cut-off date</a:t>
              </a:r>
              <a:endParaRPr>
                <a:solidFill>
                  <a:schemeClr val="dk1"/>
                </a:solidFil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27"/>
          <p:cNvSpPr txBox="1">
            <a:spLocks noGrp="1"/>
          </p:cNvSpPr>
          <p:nvPr>
            <p:ph type="title"/>
          </p:nvPr>
        </p:nvSpPr>
        <p:spPr>
          <a:xfrm>
            <a:off x="2251422" y="570850"/>
            <a:ext cx="7305739" cy="620175"/>
          </a:xfrm>
          <a:prstGeom prst="rect">
            <a:avLst/>
          </a:prstGeom>
          <a:solidFill>
            <a:srgbClr val="E1EFD8"/>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800"/>
              <a:buFont typeface="Calibri"/>
              <a:buNone/>
            </a:pPr>
            <a:r>
              <a:rPr lang="en-US" sz="1800" dirty="0"/>
              <a:t>7. Information on projections of greenhouse gas emissions and removals under a ‘</a:t>
            </a:r>
            <a:r>
              <a:rPr lang="en-US" sz="1800" i="1" u="sng" dirty="0"/>
              <a:t>with measures’ </a:t>
            </a:r>
            <a:r>
              <a:rPr lang="en-US" sz="1800" dirty="0"/>
              <a:t>scenario</a:t>
            </a:r>
            <a:endParaRPr dirty="0"/>
          </a:p>
        </p:txBody>
      </p:sp>
      <p:pic>
        <p:nvPicPr>
          <p:cNvPr id="750" name="Google Shape;750;p27"/>
          <p:cNvPicPr preferRelativeResize="0">
            <a:picLocks noGrp="1"/>
          </p:cNvPicPr>
          <p:nvPr>
            <p:ph type="body" idx="1"/>
          </p:nvPr>
        </p:nvPicPr>
        <p:blipFill rotWithShape="1">
          <a:blip r:embed="rId3">
            <a:alphaModFix/>
          </a:blip>
          <a:srcRect/>
          <a:stretch/>
        </p:blipFill>
        <p:spPr>
          <a:xfrm>
            <a:off x="2180514" y="1387553"/>
            <a:ext cx="7438533" cy="5347965"/>
          </a:xfrm>
          <a:prstGeom prst="rect">
            <a:avLst/>
          </a:prstGeom>
          <a:noFill/>
          <a:ln>
            <a:noFill/>
          </a:ln>
        </p:spPr>
      </p:pic>
      <p:sp>
        <p:nvSpPr>
          <p:cNvPr id="751" name="Google Shape;751;p27"/>
          <p:cNvSpPr txBox="1"/>
          <p:nvPr/>
        </p:nvSpPr>
        <p:spPr>
          <a:xfrm>
            <a:off x="197864" y="0"/>
            <a:ext cx="60972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chemeClr val="accent1"/>
                </a:solidFill>
                <a:latin typeface="Calibri"/>
                <a:ea typeface="Calibri"/>
                <a:cs typeface="Calibri"/>
                <a:sym typeface="Calibri"/>
              </a:rPr>
              <a:t>CTF table 7</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28"/>
          <p:cNvSpPr txBox="1">
            <a:spLocks noGrp="1"/>
          </p:cNvSpPr>
          <p:nvPr>
            <p:ph type="title"/>
          </p:nvPr>
        </p:nvSpPr>
        <p:spPr>
          <a:xfrm>
            <a:off x="760719" y="695187"/>
            <a:ext cx="10250501" cy="964564"/>
          </a:xfrm>
          <a:prstGeom prst="rect">
            <a:avLst/>
          </a:prstGeom>
          <a:solidFill>
            <a:srgbClr val="E1EFD8"/>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800"/>
              <a:buFont typeface="Calibri"/>
              <a:buNone/>
            </a:pPr>
            <a:r>
              <a:rPr lang="en-US" sz="1800"/>
              <a:t>8. Information on projections of greenhouse gas emissions and removals under a ‘with additional measures’ scenario</a:t>
            </a:r>
            <a:br>
              <a:rPr lang="en-US" sz="1800"/>
            </a:br>
            <a:r>
              <a:rPr lang="en-US" sz="1800"/>
              <a:t>9. Information on projections of greenhouse gas emissions and removals under a ‘without measures’ scenario</a:t>
            </a:r>
            <a:endParaRPr/>
          </a:p>
        </p:txBody>
      </p:sp>
      <p:pic>
        <p:nvPicPr>
          <p:cNvPr id="757" name="Google Shape;757;p28"/>
          <p:cNvPicPr preferRelativeResize="0">
            <a:picLocks noGrp="1"/>
          </p:cNvPicPr>
          <p:nvPr>
            <p:ph type="body" idx="1"/>
          </p:nvPr>
        </p:nvPicPr>
        <p:blipFill rotWithShape="1">
          <a:blip r:embed="rId3">
            <a:alphaModFix/>
          </a:blip>
          <a:srcRect/>
          <a:stretch/>
        </p:blipFill>
        <p:spPr>
          <a:xfrm>
            <a:off x="348161" y="2194539"/>
            <a:ext cx="5415631" cy="3631074"/>
          </a:xfrm>
          <a:prstGeom prst="rect">
            <a:avLst/>
          </a:prstGeom>
          <a:noFill/>
          <a:ln>
            <a:noFill/>
          </a:ln>
        </p:spPr>
      </p:pic>
      <p:pic>
        <p:nvPicPr>
          <p:cNvPr id="758" name="Google Shape;758;p28"/>
          <p:cNvPicPr preferRelativeResize="0">
            <a:picLocks noGrp="1"/>
          </p:cNvPicPr>
          <p:nvPr>
            <p:ph type="body" idx="2"/>
          </p:nvPr>
        </p:nvPicPr>
        <p:blipFill rotWithShape="1">
          <a:blip r:embed="rId4">
            <a:alphaModFix/>
          </a:blip>
          <a:srcRect/>
          <a:stretch/>
        </p:blipFill>
        <p:spPr>
          <a:xfrm>
            <a:off x="6019800" y="2194538"/>
            <a:ext cx="5927803" cy="3631074"/>
          </a:xfrm>
          <a:prstGeom prst="rect">
            <a:avLst/>
          </a:prstGeom>
          <a:noFill/>
          <a:ln>
            <a:noFill/>
          </a:ln>
        </p:spPr>
      </p:pic>
      <p:sp>
        <p:nvSpPr>
          <p:cNvPr id="759" name="Google Shape;759;p28"/>
          <p:cNvSpPr txBox="1"/>
          <p:nvPr/>
        </p:nvSpPr>
        <p:spPr>
          <a:xfrm>
            <a:off x="197864" y="0"/>
            <a:ext cx="60972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chemeClr val="accent1"/>
                </a:solidFill>
                <a:latin typeface="Calibri"/>
                <a:ea typeface="Calibri"/>
                <a:cs typeface="Calibri"/>
                <a:sym typeface="Calibri"/>
              </a:rPr>
              <a:t>CTF table 8, 9</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29"/>
          <p:cNvSpPr txBox="1">
            <a:spLocks noGrp="1"/>
          </p:cNvSpPr>
          <p:nvPr>
            <p:ph type="title"/>
          </p:nvPr>
        </p:nvSpPr>
        <p:spPr>
          <a:xfrm>
            <a:off x="1559859" y="1025952"/>
            <a:ext cx="8867088" cy="369333"/>
          </a:xfrm>
          <a:prstGeom prst="rect">
            <a:avLst/>
          </a:prstGeom>
          <a:solidFill>
            <a:srgbClr val="E1EFD8"/>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Font typeface="Calibri"/>
              <a:buNone/>
            </a:pPr>
            <a:r>
              <a:rPr lang="en-US" sz="1800"/>
              <a:t>10. Projections of key indicators</a:t>
            </a:r>
            <a:endParaRPr/>
          </a:p>
        </p:txBody>
      </p:sp>
      <p:pic>
        <p:nvPicPr>
          <p:cNvPr id="765" name="Google Shape;765;p29"/>
          <p:cNvPicPr preferRelativeResize="0">
            <a:picLocks noGrp="1"/>
          </p:cNvPicPr>
          <p:nvPr>
            <p:ph type="body" idx="1"/>
          </p:nvPr>
        </p:nvPicPr>
        <p:blipFill rotWithShape="1">
          <a:blip r:embed="rId3">
            <a:alphaModFix/>
          </a:blip>
          <a:srcRect l="235" t="7530" b="837"/>
          <a:stretch/>
        </p:blipFill>
        <p:spPr>
          <a:xfrm>
            <a:off x="1453848" y="1882587"/>
            <a:ext cx="9284303" cy="3541045"/>
          </a:xfrm>
          <a:prstGeom prst="rect">
            <a:avLst/>
          </a:prstGeom>
          <a:noFill/>
          <a:ln>
            <a:noFill/>
          </a:ln>
        </p:spPr>
      </p:pic>
      <p:sp>
        <p:nvSpPr>
          <p:cNvPr id="766" name="Google Shape;766;p29"/>
          <p:cNvSpPr txBox="1"/>
          <p:nvPr/>
        </p:nvSpPr>
        <p:spPr>
          <a:xfrm>
            <a:off x="197864" y="0"/>
            <a:ext cx="60972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chemeClr val="accent1"/>
                </a:solidFill>
                <a:latin typeface="Calibri"/>
                <a:ea typeface="Calibri"/>
                <a:cs typeface="Calibri"/>
                <a:sym typeface="Calibri"/>
              </a:rPr>
              <a:t>CTF table </a:t>
            </a:r>
            <a:r>
              <a:rPr lang="en-US" sz="1800" b="1">
                <a:solidFill>
                  <a:schemeClr val="accent1"/>
                </a:solidFill>
                <a:latin typeface="Calibri"/>
                <a:ea typeface="Calibri"/>
                <a:cs typeface="Calibri"/>
                <a:sym typeface="Calibri"/>
              </a:rPr>
              <a:t>10</a:t>
            </a: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pic>
        <p:nvPicPr>
          <p:cNvPr id="771" name="Google Shape;771;p30"/>
          <p:cNvPicPr preferRelativeResize="0">
            <a:picLocks noGrp="1"/>
          </p:cNvPicPr>
          <p:nvPr>
            <p:ph type="body" idx="1"/>
          </p:nvPr>
        </p:nvPicPr>
        <p:blipFill rotWithShape="1">
          <a:blip r:embed="rId3">
            <a:alphaModFix/>
          </a:blip>
          <a:srcRect l="413" t="1095"/>
          <a:stretch/>
        </p:blipFill>
        <p:spPr>
          <a:xfrm>
            <a:off x="753035" y="2374366"/>
            <a:ext cx="10920987" cy="3101784"/>
          </a:xfrm>
          <a:prstGeom prst="rect">
            <a:avLst/>
          </a:prstGeom>
          <a:noFill/>
          <a:ln>
            <a:noFill/>
          </a:ln>
        </p:spPr>
      </p:pic>
      <p:sp>
        <p:nvSpPr>
          <p:cNvPr id="772" name="Google Shape;772;p30"/>
          <p:cNvSpPr txBox="1"/>
          <p:nvPr/>
        </p:nvSpPr>
        <p:spPr>
          <a:xfrm>
            <a:off x="1559859" y="1025952"/>
            <a:ext cx="8867088" cy="369333"/>
          </a:xfrm>
          <a:prstGeom prst="rect">
            <a:avLst/>
          </a:prstGeom>
          <a:solidFill>
            <a:srgbClr val="E1EFD8"/>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11. Key underlying assumptions and parameters used for projections</a:t>
            </a:r>
            <a:endParaRPr/>
          </a:p>
        </p:txBody>
      </p:sp>
      <p:sp>
        <p:nvSpPr>
          <p:cNvPr id="773" name="Google Shape;773;p30"/>
          <p:cNvSpPr txBox="1"/>
          <p:nvPr/>
        </p:nvSpPr>
        <p:spPr>
          <a:xfrm>
            <a:off x="197864" y="0"/>
            <a:ext cx="60972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chemeClr val="accent1"/>
                </a:solidFill>
                <a:latin typeface="Calibri"/>
                <a:ea typeface="Calibri"/>
                <a:cs typeface="Calibri"/>
                <a:sym typeface="Calibri"/>
              </a:rPr>
              <a:t>CTF table </a:t>
            </a:r>
            <a:r>
              <a:rPr lang="en-US" sz="1800" b="1">
                <a:solidFill>
                  <a:schemeClr val="accent1"/>
                </a:solidFill>
                <a:latin typeface="Calibri"/>
                <a:ea typeface="Calibri"/>
                <a:cs typeface="Calibri"/>
                <a:sym typeface="Calibri"/>
              </a:rPr>
              <a:t>11</a:t>
            </a: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31"/>
          <p:cNvSpPr/>
          <p:nvPr/>
        </p:nvSpPr>
        <p:spPr>
          <a:xfrm rot="5400000">
            <a:off x="10214999" y="4890426"/>
            <a:ext cx="3810000" cy="14400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9" name="Google Shape;779;p31"/>
          <p:cNvSpPr/>
          <p:nvPr/>
        </p:nvSpPr>
        <p:spPr>
          <a:xfrm>
            <a:off x="844550" y="1540998"/>
            <a:ext cx="11347449" cy="149689"/>
          </a:xfrm>
          <a:prstGeom prst="rect">
            <a:avLst/>
          </a:prstGeom>
          <a:solidFill>
            <a:srgbClr val="25B199">
              <a:alpha val="2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0" name="Google Shape;780;p31"/>
          <p:cNvSpPr/>
          <p:nvPr/>
        </p:nvSpPr>
        <p:spPr>
          <a:xfrm>
            <a:off x="3585598" y="1544480"/>
            <a:ext cx="8534401" cy="14400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1" name="Google Shape;781;p31"/>
          <p:cNvSpPr/>
          <p:nvPr/>
        </p:nvSpPr>
        <p:spPr>
          <a:xfrm>
            <a:off x="7448550" y="1542156"/>
            <a:ext cx="4743449"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2" name="Google Shape;782;p31"/>
          <p:cNvSpPr/>
          <p:nvPr/>
        </p:nvSpPr>
        <p:spPr>
          <a:xfrm rot="5400000">
            <a:off x="10214999" y="3388672"/>
            <a:ext cx="3810000"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83" name="Google Shape;783;p31" descr="Logotipo&#10;&#10;Descripción generada automáticamente"/>
          <p:cNvPicPr preferRelativeResize="0"/>
          <p:nvPr/>
        </p:nvPicPr>
        <p:blipFill rotWithShape="1">
          <a:blip r:embed="rId3">
            <a:alphaModFix/>
          </a:blip>
          <a:srcRect/>
          <a:stretch/>
        </p:blipFill>
        <p:spPr>
          <a:xfrm>
            <a:off x="144001" y="6005460"/>
            <a:ext cx="575650" cy="861966"/>
          </a:xfrm>
          <a:prstGeom prst="rect">
            <a:avLst/>
          </a:prstGeom>
          <a:noFill/>
          <a:ln>
            <a:noFill/>
          </a:ln>
        </p:spPr>
      </p:pic>
      <p:sp>
        <p:nvSpPr>
          <p:cNvPr id="784" name="Google Shape;784;p31"/>
          <p:cNvSpPr txBox="1">
            <a:spLocks noGrp="1"/>
          </p:cNvSpPr>
          <p:nvPr>
            <p:ph type="title"/>
          </p:nvPr>
        </p:nvSpPr>
        <p:spPr>
          <a:xfrm>
            <a:off x="838200" y="365125"/>
            <a:ext cx="10744200" cy="1325563"/>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5B199"/>
              </a:buClr>
              <a:buSzPts val="3600"/>
              <a:buFont typeface="Calibri"/>
              <a:buNone/>
            </a:pPr>
            <a:r>
              <a:rPr lang="en-US" sz="3600" b="1">
                <a:solidFill>
                  <a:srgbClr val="25B199"/>
                </a:solidFill>
                <a:latin typeface="Calibri"/>
                <a:ea typeface="Calibri"/>
                <a:cs typeface="Calibri"/>
                <a:sym typeface="Calibri"/>
              </a:rPr>
              <a:t>CTF tables 12: </a:t>
            </a:r>
            <a:r>
              <a:rPr lang="en-US" sz="3600" b="1" i="0" u="none" strike="noStrike" cap="none">
                <a:solidFill>
                  <a:srgbClr val="22B198"/>
                </a:solidFill>
                <a:latin typeface="Calibri"/>
                <a:ea typeface="Calibri"/>
                <a:cs typeface="Calibri"/>
                <a:sym typeface="Calibri"/>
              </a:rPr>
              <a:t>Response Measure </a:t>
            </a:r>
            <a:endParaRPr sz="2800">
              <a:solidFill>
                <a:srgbClr val="8296B0"/>
              </a:solidFill>
            </a:endParaRPr>
          </a:p>
        </p:txBody>
      </p:sp>
      <p:pic>
        <p:nvPicPr>
          <p:cNvPr id="785" name="Google Shape;785;p31"/>
          <p:cNvPicPr preferRelativeResize="0"/>
          <p:nvPr/>
        </p:nvPicPr>
        <p:blipFill rotWithShape="1">
          <a:blip r:embed="rId4">
            <a:alphaModFix/>
          </a:blip>
          <a:srcRect/>
          <a:stretch/>
        </p:blipFill>
        <p:spPr>
          <a:xfrm>
            <a:off x="606877" y="1699672"/>
            <a:ext cx="11441122" cy="45726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
          <p:cNvSpPr/>
          <p:nvPr/>
        </p:nvSpPr>
        <p:spPr>
          <a:xfrm rot="5400000">
            <a:off x="10110076" y="4881000"/>
            <a:ext cx="3810000" cy="14400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285" name="Google Shape;285;p3"/>
          <p:cNvSpPr/>
          <p:nvPr/>
        </p:nvSpPr>
        <p:spPr>
          <a:xfrm>
            <a:off x="844552" y="1541000"/>
            <a:ext cx="11239449" cy="144001"/>
          </a:xfrm>
          <a:prstGeom prst="rect">
            <a:avLst/>
          </a:prstGeom>
          <a:solidFill>
            <a:srgbClr val="25B19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286" name="Google Shape;286;p3"/>
          <p:cNvSpPr/>
          <p:nvPr/>
        </p:nvSpPr>
        <p:spPr>
          <a:xfrm>
            <a:off x="3585600" y="1544480"/>
            <a:ext cx="8498401" cy="14052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287" name="Google Shape;287;p3"/>
          <p:cNvSpPr/>
          <p:nvPr/>
        </p:nvSpPr>
        <p:spPr>
          <a:xfrm>
            <a:off x="7448552" y="1542156"/>
            <a:ext cx="4635449"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288" name="Google Shape;288;p3"/>
          <p:cNvSpPr/>
          <p:nvPr/>
        </p:nvSpPr>
        <p:spPr>
          <a:xfrm rot="5400000">
            <a:off x="10107000" y="3398099"/>
            <a:ext cx="3810000"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pic>
        <p:nvPicPr>
          <p:cNvPr id="289" name="Google Shape;289;p3" descr="Logotipo&#10;&#10;Descripción generada automáticamente"/>
          <p:cNvPicPr preferRelativeResize="0"/>
          <p:nvPr/>
        </p:nvPicPr>
        <p:blipFill rotWithShape="1">
          <a:blip r:embed="rId3">
            <a:alphaModFix/>
          </a:blip>
          <a:srcRect/>
          <a:stretch/>
        </p:blipFill>
        <p:spPr>
          <a:xfrm>
            <a:off x="144001" y="6005461"/>
            <a:ext cx="575651" cy="861967"/>
          </a:xfrm>
          <a:prstGeom prst="rect">
            <a:avLst/>
          </a:prstGeom>
          <a:noFill/>
          <a:ln>
            <a:noFill/>
          </a:ln>
        </p:spPr>
      </p:pic>
      <p:sp>
        <p:nvSpPr>
          <p:cNvPr id="290" name="Google Shape;290;p3"/>
          <p:cNvSpPr txBox="1"/>
          <p:nvPr/>
        </p:nvSpPr>
        <p:spPr>
          <a:xfrm>
            <a:off x="719651" y="2275565"/>
            <a:ext cx="10744200" cy="3099535"/>
          </a:xfrm>
          <a:prstGeom prst="rect">
            <a:avLst/>
          </a:prstGeom>
          <a:noFill/>
          <a:ln>
            <a:noFill/>
          </a:ln>
        </p:spPr>
        <p:txBody>
          <a:bodyPr spcFirstLastPara="1" wrap="square" lIns="68575" tIns="34275" rIns="68575" bIns="34275"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2800" b="0" i="0" u="none" strike="noStrike" cap="none">
              <a:solidFill>
                <a:srgbClr val="26927F"/>
              </a:solidFill>
              <a:latin typeface="Calibri"/>
              <a:ea typeface="Calibri"/>
              <a:cs typeface="Calibri"/>
              <a:sym typeface="Calibri"/>
            </a:endParaRPr>
          </a:p>
        </p:txBody>
      </p:sp>
      <p:sp>
        <p:nvSpPr>
          <p:cNvPr id="291" name="Google Shape;291;p3"/>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fontScale="70000" lnSpcReduction="20000"/>
          </a:bodyPr>
          <a:lstStyle/>
          <a:p>
            <a:pPr marL="0" marR="0" lvl="0" indent="0" algn="l" rtl="0">
              <a:lnSpc>
                <a:spcPct val="90000"/>
              </a:lnSpc>
              <a:spcBef>
                <a:spcPts val="0"/>
              </a:spcBef>
              <a:spcAft>
                <a:spcPts val="0"/>
              </a:spcAft>
              <a:buClr>
                <a:srgbClr val="26927F"/>
              </a:buClr>
              <a:buSzPct val="100000"/>
              <a:buFont typeface="Calibri"/>
              <a:buNone/>
            </a:pPr>
            <a:r>
              <a:rPr lang="en-US" sz="3733" b="1" i="0" u="none" strike="noStrike" cap="none">
                <a:solidFill>
                  <a:srgbClr val="26927F"/>
                </a:solidFill>
                <a:latin typeface="Calibri"/>
                <a:ea typeface="Calibri"/>
                <a:cs typeface="Calibri"/>
                <a:sym typeface="Calibri"/>
              </a:rPr>
              <a:t>Common tabular formats for the electronic reporting of the information necessary to track progress made in implementing and achieving nationally determined contributions under Article 4 of the Paris Agreement </a:t>
            </a:r>
            <a:endParaRPr/>
          </a:p>
        </p:txBody>
      </p:sp>
      <p:pic>
        <p:nvPicPr>
          <p:cNvPr id="292" name="Google Shape;292;p3"/>
          <p:cNvPicPr preferRelativeResize="0"/>
          <p:nvPr/>
        </p:nvPicPr>
        <p:blipFill rotWithShape="1">
          <a:blip r:embed="rId4">
            <a:alphaModFix/>
          </a:blip>
          <a:srcRect/>
          <a:stretch/>
        </p:blipFill>
        <p:spPr>
          <a:xfrm>
            <a:off x="6762649" y="1691844"/>
            <a:ext cx="5067300" cy="4819650"/>
          </a:xfrm>
          <a:prstGeom prst="rect">
            <a:avLst/>
          </a:prstGeom>
          <a:noFill/>
          <a:ln>
            <a:noFill/>
          </a:ln>
        </p:spPr>
      </p:pic>
      <p:sp>
        <p:nvSpPr>
          <p:cNvPr id="293" name="Google Shape;293;p3"/>
          <p:cNvSpPr txBox="1"/>
          <p:nvPr/>
        </p:nvSpPr>
        <p:spPr>
          <a:xfrm>
            <a:off x="353553" y="2386280"/>
            <a:ext cx="506730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Decision 5/CMA.3 </a:t>
            </a:r>
            <a:endParaRPr sz="16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Guidance for operationalizing the modalities, procedures and guidelines for the enhanced transparency framework referred to in Article 13 of the Paris Agreement </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32"/>
          <p:cNvSpPr/>
          <p:nvPr/>
        </p:nvSpPr>
        <p:spPr>
          <a:xfrm rot="5400000">
            <a:off x="10110076" y="4881000"/>
            <a:ext cx="3810000" cy="14400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sp>
        <p:nvSpPr>
          <p:cNvPr id="792" name="Google Shape;792;p32"/>
          <p:cNvSpPr/>
          <p:nvPr/>
        </p:nvSpPr>
        <p:spPr>
          <a:xfrm>
            <a:off x="844552" y="1541000"/>
            <a:ext cx="11239449" cy="144001"/>
          </a:xfrm>
          <a:prstGeom prst="rect">
            <a:avLst/>
          </a:prstGeom>
          <a:solidFill>
            <a:srgbClr val="25B19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sp>
        <p:nvSpPr>
          <p:cNvPr id="793" name="Google Shape;793;p32"/>
          <p:cNvSpPr/>
          <p:nvPr/>
        </p:nvSpPr>
        <p:spPr>
          <a:xfrm>
            <a:off x="3585600" y="1544480"/>
            <a:ext cx="8498401" cy="14052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sp>
        <p:nvSpPr>
          <p:cNvPr id="794" name="Google Shape;794;p32"/>
          <p:cNvSpPr/>
          <p:nvPr/>
        </p:nvSpPr>
        <p:spPr>
          <a:xfrm>
            <a:off x="7448552" y="1542156"/>
            <a:ext cx="4635449"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sp>
        <p:nvSpPr>
          <p:cNvPr id="795" name="Google Shape;795;p32"/>
          <p:cNvSpPr/>
          <p:nvPr/>
        </p:nvSpPr>
        <p:spPr>
          <a:xfrm rot="5400000">
            <a:off x="10107000" y="3398099"/>
            <a:ext cx="3810000"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Calibri"/>
              <a:ea typeface="Calibri"/>
              <a:cs typeface="Calibri"/>
              <a:sym typeface="Calibri"/>
            </a:endParaRPr>
          </a:p>
        </p:txBody>
      </p:sp>
      <p:pic>
        <p:nvPicPr>
          <p:cNvPr id="796" name="Google Shape;796;p32" descr="Logotipo&#10;&#10;Descripción generada automáticamente"/>
          <p:cNvPicPr preferRelativeResize="0"/>
          <p:nvPr/>
        </p:nvPicPr>
        <p:blipFill rotWithShape="1">
          <a:blip r:embed="rId3">
            <a:alphaModFix/>
          </a:blip>
          <a:srcRect/>
          <a:stretch/>
        </p:blipFill>
        <p:spPr>
          <a:xfrm>
            <a:off x="144001" y="6005461"/>
            <a:ext cx="575651" cy="861967"/>
          </a:xfrm>
          <a:prstGeom prst="rect">
            <a:avLst/>
          </a:prstGeom>
          <a:noFill/>
          <a:ln>
            <a:noFill/>
          </a:ln>
        </p:spPr>
      </p:pic>
      <p:sp>
        <p:nvSpPr>
          <p:cNvPr id="797" name="Google Shape;797;p32"/>
          <p:cNvSpPr txBox="1"/>
          <p:nvPr/>
        </p:nvSpPr>
        <p:spPr>
          <a:xfrm>
            <a:off x="719651" y="2275565"/>
            <a:ext cx="10744200" cy="3099535"/>
          </a:xfrm>
          <a:prstGeom prst="rect">
            <a:avLst/>
          </a:prstGeom>
          <a:noFill/>
          <a:ln>
            <a:noFill/>
          </a:ln>
        </p:spPr>
        <p:txBody>
          <a:bodyPr spcFirstLastPara="1" wrap="square" lIns="68575" tIns="34275" rIns="68575" bIns="34275"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2800" b="0">
              <a:solidFill>
                <a:srgbClr val="26927F"/>
              </a:solidFill>
              <a:latin typeface="Calibri"/>
              <a:ea typeface="Calibri"/>
              <a:cs typeface="Calibri"/>
              <a:sym typeface="Calibri"/>
            </a:endParaRPr>
          </a:p>
        </p:txBody>
      </p:sp>
      <p:sp>
        <p:nvSpPr>
          <p:cNvPr id="798" name="Google Shape;798;p32"/>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6927F"/>
              </a:buClr>
              <a:buSzPts val="3733"/>
              <a:buFont typeface="Calibri"/>
              <a:buNone/>
            </a:pPr>
            <a:r>
              <a:rPr lang="en-US" sz="3733" b="1">
                <a:solidFill>
                  <a:srgbClr val="26927F"/>
                </a:solidFill>
                <a:latin typeface="Calibri"/>
                <a:ea typeface="Calibri"/>
                <a:cs typeface="Calibri"/>
                <a:sym typeface="Calibri"/>
              </a:rPr>
              <a:t>Understanding the tables</a:t>
            </a:r>
            <a:endParaRPr sz="3733" b="1">
              <a:solidFill>
                <a:srgbClr val="26927F"/>
              </a:solidFill>
              <a:latin typeface="Calibri"/>
              <a:ea typeface="Calibri"/>
              <a:cs typeface="Calibri"/>
              <a:sym typeface="Calibri"/>
            </a:endParaRPr>
          </a:p>
        </p:txBody>
      </p:sp>
      <p:sp>
        <p:nvSpPr>
          <p:cNvPr id="799" name="Google Shape;799;p32"/>
          <p:cNvSpPr/>
          <p:nvPr/>
        </p:nvSpPr>
        <p:spPr>
          <a:xfrm>
            <a:off x="431826" y="1824245"/>
            <a:ext cx="2242308" cy="389271"/>
          </a:xfrm>
          <a:prstGeom prst="rect">
            <a:avLst/>
          </a:prstGeom>
          <a:solidFill>
            <a:srgbClr val="6472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Progress of what?</a:t>
            </a:r>
            <a:endParaRPr sz="1600">
              <a:solidFill>
                <a:schemeClr val="lt1"/>
              </a:solidFill>
              <a:latin typeface="Calibri"/>
              <a:ea typeface="Calibri"/>
              <a:cs typeface="Calibri"/>
              <a:sym typeface="Calibri"/>
            </a:endParaRPr>
          </a:p>
        </p:txBody>
      </p:sp>
      <p:sp>
        <p:nvSpPr>
          <p:cNvPr id="800" name="Google Shape;800;p32"/>
          <p:cNvSpPr/>
          <p:nvPr/>
        </p:nvSpPr>
        <p:spPr>
          <a:xfrm>
            <a:off x="431825" y="2339766"/>
            <a:ext cx="2242309" cy="1408944"/>
          </a:xfrm>
          <a:prstGeom prst="rect">
            <a:avLst/>
          </a:prstGeom>
          <a:solidFill>
            <a:srgbClr val="1C6D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How will I track Progress?</a:t>
            </a:r>
            <a:endParaRPr sz="1600">
              <a:solidFill>
                <a:schemeClr val="lt1"/>
              </a:solidFill>
              <a:latin typeface="Calibri"/>
              <a:ea typeface="Calibri"/>
              <a:cs typeface="Calibri"/>
              <a:sym typeface="Calibri"/>
            </a:endParaRPr>
          </a:p>
        </p:txBody>
      </p:sp>
      <p:sp>
        <p:nvSpPr>
          <p:cNvPr id="801" name="Google Shape;801;p32"/>
          <p:cNvSpPr/>
          <p:nvPr/>
        </p:nvSpPr>
        <p:spPr>
          <a:xfrm>
            <a:off x="431825" y="3874960"/>
            <a:ext cx="2242309" cy="1738251"/>
          </a:xfrm>
          <a:prstGeom prst="rect">
            <a:avLst/>
          </a:prstGeom>
          <a:solidFill>
            <a:srgbClr val="41C7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How will I achieve the Target?</a:t>
            </a:r>
            <a:endParaRPr sz="1600">
              <a:solidFill>
                <a:schemeClr val="lt1"/>
              </a:solidFill>
              <a:latin typeface="Calibri"/>
              <a:ea typeface="Calibri"/>
              <a:cs typeface="Calibri"/>
              <a:sym typeface="Calibri"/>
            </a:endParaRPr>
          </a:p>
        </p:txBody>
      </p:sp>
      <p:sp>
        <p:nvSpPr>
          <p:cNvPr id="802" name="Google Shape;802;p32"/>
          <p:cNvSpPr/>
          <p:nvPr/>
        </p:nvSpPr>
        <p:spPr>
          <a:xfrm>
            <a:off x="431825" y="5767349"/>
            <a:ext cx="2242309" cy="900807"/>
          </a:xfrm>
          <a:prstGeom prst="rect">
            <a:avLst/>
          </a:prstGeom>
          <a:solidFill>
            <a:srgbClr val="0081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Am I on Track?/ Did I achieve the target?</a:t>
            </a:r>
            <a:endParaRPr sz="1600">
              <a:solidFill>
                <a:schemeClr val="lt1"/>
              </a:solidFill>
              <a:latin typeface="Calibri"/>
              <a:ea typeface="Calibri"/>
              <a:cs typeface="Calibri"/>
              <a:sym typeface="Calibri"/>
            </a:endParaRPr>
          </a:p>
        </p:txBody>
      </p:sp>
      <p:sp>
        <p:nvSpPr>
          <p:cNvPr id="803" name="Google Shape;803;p32"/>
          <p:cNvSpPr/>
          <p:nvPr/>
        </p:nvSpPr>
        <p:spPr>
          <a:xfrm>
            <a:off x="2843512" y="1833456"/>
            <a:ext cx="2511707" cy="381965"/>
          </a:xfrm>
          <a:prstGeom prst="rect">
            <a:avLst/>
          </a:prstGeom>
          <a:solidFill>
            <a:srgbClr val="6472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What is the Target?</a:t>
            </a:r>
            <a:endParaRPr sz="1400">
              <a:solidFill>
                <a:schemeClr val="lt1"/>
              </a:solidFill>
              <a:latin typeface="Calibri"/>
              <a:ea typeface="Calibri"/>
              <a:cs typeface="Calibri"/>
              <a:sym typeface="Calibri"/>
            </a:endParaRPr>
          </a:p>
        </p:txBody>
      </p:sp>
      <p:sp>
        <p:nvSpPr>
          <p:cNvPr id="804" name="Google Shape;804;p32"/>
          <p:cNvSpPr/>
          <p:nvPr/>
        </p:nvSpPr>
        <p:spPr>
          <a:xfrm>
            <a:off x="2843513" y="2347352"/>
            <a:ext cx="2511707" cy="381965"/>
          </a:xfrm>
          <a:prstGeom prst="rect">
            <a:avLst/>
          </a:prstGeom>
          <a:solidFill>
            <a:srgbClr val="1C6D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Definitions</a:t>
            </a:r>
            <a:endParaRPr sz="1400">
              <a:solidFill>
                <a:schemeClr val="lt1"/>
              </a:solidFill>
              <a:latin typeface="Calibri"/>
              <a:ea typeface="Calibri"/>
              <a:cs typeface="Calibri"/>
              <a:sym typeface="Calibri"/>
            </a:endParaRPr>
          </a:p>
        </p:txBody>
      </p:sp>
      <p:sp>
        <p:nvSpPr>
          <p:cNvPr id="805" name="Google Shape;805;p32"/>
          <p:cNvSpPr/>
          <p:nvPr/>
        </p:nvSpPr>
        <p:spPr>
          <a:xfrm>
            <a:off x="2843512" y="2849853"/>
            <a:ext cx="2511707" cy="381965"/>
          </a:xfrm>
          <a:prstGeom prst="rect">
            <a:avLst/>
          </a:prstGeom>
          <a:solidFill>
            <a:srgbClr val="1C6D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Indicators</a:t>
            </a:r>
            <a:endParaRPr sz="1400">
              <a:solidFill>
                <a:schemeClr val="lt1"/>
              </a:solidFill>
              <a:latin typeface="Calibri"/>
              <a:ea typeface="Calibri"/>
              <a:cs typeface="Calibri"/>
              <a:sym typeface="Calibri"/>
            </a:endParaRPr>
          </a:p>
        </p:txBody>
      </p:sp>
      <p:sp>
        <p:nvSpPr>
          <p:cNvPr id="806" name="Google Shape;806;p32"/>
          <p:cNvSpPr/>
          <p:nvPr/>
        </p:nvSpPr>
        <p:spPr>
          <a:xfrm>
            <a:off x="2843512" y="3366745"/>
            <a:ext cx="2511707" cy="381965"/>
          </a:xfrm>
          <a:prstGeom prst="rect">
            <a:avLst/>
          </a:prstGeom>
          <a:solidFill>
            <a:srgbClr val="1C6D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Methodologies</a:t>
            </a:r>
            <a:endParaRPr sz="1400">
              <a:solidFill>
                <a:schemeClr val="lt1"/>
              </a:solidFill>
              <a:latin typeface="Calibri"/>
              <a:ea typeface="Calibri"/>
              <a:cs typeface="Calibri"/>
              <a:sym typeface="Calibri"/>
            </a:endParaRPr>
          </a:p>
        </p:txBody>
      </p:sp>
      <p:sp>
        <p:nvSpPr>
          <p:cNvPr id="807" name="Google Shape;807;p32"/>
          <p:cNvSpPr/>
          <p:nvPr/>
        </p:nvSpPr>
        <p:spPr>
          <a:xfrm>
            <a:off x="2828279" y="3897989"/>
            <a:ext cx="2511707" cy="381965"/>
          </a:xfrm>
          <a:prstGeom prst="rect">
            <a:avLst/>
          </a:prstGeom>
          <a:solidFill>
            <a:srgbClr val="41C7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Policies, Measures, Actions &amp; Plans</a:t>
            </a:r>
            <a:endParaRPr sz="1400">
              <a:solidFill>
                <a:schemeClr val="lt1"/>
              </a:solidFill>
              <a:latin typeface="Calibri"/>
              <a:ea typeface="Calibri"/>
              <a:cs typeface="Calibri"/>
              <a:sym typeface="Calibri"/>
            </a:endParaRPr>
          </a:p>
        </p:txBody>
      </p:sp>
      <p:sp>
        <p:nvSpPr>
          <p:cNvPr id="808" name="Google Shape;808;p32"/>
          <p:cNvSpPr/>
          <p:nvPr/>
        </p:nvSpPr>
        <p:spPr>
          <a:xfrm>
            <a:off x="2834713" y="4375273"/>
            <a:ext cx="2511707" cy="1237938"/>
          </a:xfrm>
          <a:prstGeom prst="rect">
            <a:avLst/>
          </a:prstGeom>
          <a:solidFill>
            <a:srgbClr val="41C7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Projections</a:t>
            </a:r>
            <a:endParaRPr sz="1400">
              <a:solidFill>
                <a:schemeClr val="lt1"/>
              </a:solidFill>
              <a:latin typeface="Calibri"/>
              <a:ea typeface="Calibri"/>
              <a:cs typeface="Calibri"/>
              <a:sym typeface="Calibri"/>
            </a:endParaRPr>
          </a:p>
        </p:txBody>
      </p:sp>
      <p:sp>
        <p:nvSpPr>
          <p:cNvPr id="809" name="Google Shape;809;p32"/>
          <p:cNvSpPr/>
          <p:nvPr/>
        </p:nvSpPr>
        <p:spPr>
          <a:xfrm>
            <a:off x="2828279" y="5768994"/>
            <a:ext cx="2526941" cy="419015"/>
          </a:xfrm>
          <a:prstGeom prst="rect">
            <a:avLst/>
          </a:prstGeom>
          <a:solidFill>
            <a:srgbClr val="0081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GHG Emissions and Removals</a:t>
            </a:r>
            <a:endParaRPr sz="1400">
              <a:solidFill>
                <a:schemeClr val="lt1"/>
              </a:solidFill>
              <a:latin typeface="Calibri"/>
              <a:ea typeface="Calibri"/>
              <a:cs typeface="Calibri"/>
              <a:sym typeface="Calibri"/>
            </a:endParaRPr>
          </a:p>
        </p:txBody>
      </p:sp>
      <p:sp>
        <p:nvSpPr>
          <p:cNvPr id="810" name="Google Shape;810;p32"/>
          <p:cNvSpPr/>
          <p:nvPr/>
        </p:nvSpPr>
        <p:spPr>
          <a:xfrm>
            <a:off x="2834713" y="6286192"/>
            <a:ext cx="2520507" cy="368020"/>
          </a:xfrm>
          <a:prstGeom prst="rect">
            <a:avLst/>
          </a:prstGeom>
          <a:solidFill>
            <a:srgbClr val="002060"/>
          </a:solidFill>
          <a:ln w="12700" cap="flat" cmpd="sng">
            <a:solidFill>
              <a:srgbClr val="0049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Make Assessment </a:t>
            </a:r>
            <a:endParaRPr sz="1400">
              <a:solidFill>
                <a:schemeClr val="lt1"/>
              </a:solidFill>
              <a:latin typeface="Calibri"/>
              <a:ea typeface="Calibri"/>
              <a:cs typeface="Calibri"/>
              <a:sym typeface="Calibri"/>
            </a:endParaRPr>
          </a:p>
        </p:txBody>
      </p:sp>
      <p:sp>
        <p:nvSpPr>
          <p:cNvPr id="811" name="Google Shape;811;p32"/>
          <p:cNvSpPr/>
          <p:nvPr/>
        </p:nvSpPr>
        <p:spPr>
          <a:xfrm>
            <a:off x="5475791" y="1858565"/>
            <a:ext cx="4409460" cy="333700"/>
          </a:xfrm>
          <a:prstGeom prst="rect">
            <a:avLst/>
          </a:prstGeom>
          <a:solidFill>
            <a:schemeClr val="lt1"/>
          </a:solidFill>
          <a:ln w="28575" cap="flat" cmpd="sng">
            <a:solidFill>
              <a:srgbClr val="64722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5677"/>
                </a:solidFill>
                <a:latin typeface="Calibri"/>
                <a:ea typeface="Calibri"/>
                <a:cs typeface="Calibri"/>
                <a:sym typeface="Calibri"/>
              </a:rPr>
              <a:t>Description of NDC</a:t>
            </a:r>
            <a:endParaRPr sz="1400">
              <a:solidFill>
                <a:srgbClr val="005677"/>
              </a:solidFill>
              <a:latin typeface="Calibri"/>
              <a:ea typeface="Calibri"/>
              <a:cs typeface="Calibri"/>
              <a:sym typeface="Calibri"/>
            </a:endParaRPr>
          </a:p>
        </p:txBody>
      </p:sp>
      <p:sp>
        <p:nvSpPr>
          <p:cNvPr id="812" name="Google Shape;812;p32"/>
          <p:cNvSpPr/>
          <p:nvPr/>
        </p:nvSpPr>
        <p:spPr>
          <a:xfrm>
            <a:off x="5492764" y="2835908"/>
            <a:ext cx="4398958" cy="381965"/>
          </a:xfrm>
          <a:prstGeom prst="rect">
            <a:avLst/>
          </a:prstGeom>
          <a:solidFill>
            <a:schemeClr val="lt1"/>
          </a:solidFill>
          <a:ln w="28575" cap="flat" cmpd="sng">
            <a:solidFill>
              <a:srgbClr val="124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5677"/>
                </a:solidFill>
                <a:latin typeface="Calibri"/>
                <a:ea typeface="Calibri"/>
                <a:cs typeface="Calibri"/>
                <a:sym typeface="Calibri"/>
              </a:rPr>
              <a:t>Description of the indicator</a:t>
            </a:r>
            <a:endParaRPr sz="1400">
              <a:solidFill>
                <a:srgbClr val="005677"/>
              </a:solidFill>
              <a:latin typeface="Calibri"/>
              <a:ea typeface="Calibri"/>
              <a:cs typeface="Calibri"/>
              <a:sym typeface="Calibri"/>
            </a:endParaRPr>
          </a:p>
        </p:txBody>
      </p:sp>
      <p:sp>
        <p:nvSpPr>
          <p:cNvPr id="813" name="Google Shape;813;p32"/>
          <p:cNvSpPr/>
          <p:nvPr/>
        </p:nvSpPr>
        <p:spPr>
          <a:xfrm>
            <a:off x="5499236" y="4328306"/>
            <a:ext cx="4400250" cy="414108"/>
          </a:xfrm>
          <a:prstGeom prst="rect">
            <a:avLst/>
          </a:prstGeom>
          <a:solidFill>
            <a:schemeClr val="lt1"/>
          </a:solidFill>
          <a:ln w="28575" cap="flat" cmpd="sng">
            <a:solidFill>
              <a:srgbClr val="41C79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5677"/>
                </a:solidFill>
                <a:latin typeface="Calibri"/>
                <a:ea typeface="Calibri"/>
                <a:cs typeface="Calibri"/>
                <a:sym typeface="Calibri"/>
              </a:rPr>
              <a:t>Projections of GHG emissions and Removals</a:t>
            </a:r>
            <a:endParaRPr sz="1400">
              <a:solidFill>
                <a:srgbClr val="005677"/>
              </a:solidFill>
              <a:latin typeface="Calibri"/>
              <a:ea typeface="Calibri"/>
              <a:cs typeface="Calibri"/>
              <a:sym typeface="Calibri"/>
            </a:endParaRPr>
          </a:p>
        </p:txBody>
      </p:sp>
      <p:sp>
        <p:nvSpPr>
          <p:cNvPr id="814" name="Google Shape;814;p32"/>
          <p:cNvSpPr/>
          <p:nvPr/>
        </p:nvSpPr>
        <p:spPr>
          <a:xfrm>
            <a:off x="5492764" y="2325820"/>
            <a:ext cx="4392487" cy="381965"/>
          </a:xfrm>
          <a:prstGeom prst="rect">
            <a:avLst/>
          </a:prstGeom>
          <a:solidFill>
            <a:schemeClr val="lt1"/>
          </a:solidFill>
          <a:ln w="28575" cap="flat" cmpd="sng">
            <a:solidFill>
              <a:srgbClr val="124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5677"/>
                </a:solidFill>
                <a:latin typeface="Calibri"/>
                <a:ea typeface="Calibri"/>
                <a:cs typeface="Calibri"/>
                <a:sym typeface="Calibri"/>
              </a:rPr>
              <a:t>Definition necessary to understand the NDC</a:t>
            </a:r>
            <a:endParaRPr sz="1400">
              <a:solidFill>
                <a:srgbClr val="005677"/>
              </a:solidFill>
              <a:latin typeface="Calibri"/>
              <a:ea typeface="Calibri"/>
              <a:cs typeface="Calibri"/>
              <a:sym typeface="Calibri"/>
            </a:endParaRPr>
          </a:p>
        </p:txBody>
      </p:sp>
      <p:sp>
        <p:nvSpPr>
          <p:cNvPr id="815" name="Google Shape;815;p32"/>
          <p:cNvSpPr/>
          <p:nvPr/>
        </p:nvSpPr>
        <p:spPr>
          <a:xfrm>
            <a:off x="5499235" y="3342878"/>
            <a:ext cx="4392487" cy="405113"/>
          </a:xfrm>
          <a:prstGeom prst="rect">
            <a:avLst/>
          </a:prstGeom>
          <a:solidFill>
            <a:schemeClr val="lt1"/>
          </a:solidFill>
          <a:ln w="28575" cap="flat" cmpd="sng">
            <a:solidFill>
              <a:srgbClr val="124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5677"/>
                </a:solidFill>
                <a:latin typeface="Calibri"/>
                <a:ea typeface="Calibri"/>
                <a:cs typeface="Calibri"/>
                <a:sym typeface="Calibri"/>
              </a:rPr>
              <a:t>Methodologies and accounting approaches</a:t>
            </a:r>
            <a:endParaRPr sz="1400">
              <a:solidFill>
                <a:srgbClr val="005677"/>
              </a:solidFill>
              <a:latin typeface="Calibri"/>
              <a:ea typeface="Calibri"/>
              <a:cs typeface="Calibri"/>
              <a:sym typeface="Calibri"/>
            </a:endParaRPr>
          </a:p>
        </p:txBody>
      </p:sp>
      <p:sp>
        <p:nvSpPr>
          <p:cNvPr id="816" name="Google Shape;816;p32"/>
          <p:cNvSpPr/>
          <p:nvPr/>
        </p:nvSpPr>
        <p:spPr>
          <a:xfrm>
            <a:off x="5506998" y="3860119"/>
            <a:ext cx="4392487" cy="389141"/>
          </a:xfrm>
          <a:prstGeom prst="rect">
            <a:avLst/>
          </a:prstGeom>
          <a:solidFill>
            <a:schemeClr val="lt1"/>
          </a:solidFill>
          <a:ln w="28575" cap="flat" cmpd="sng">
            <a:solidFill>
              <a:srgbClr val="41C79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a:solidFill>
                  <a:srgbClr val="005677"/>
                </a:solidFill>
                <a:latin typeface="Calibri"/>
                <a:ea typeface="Calibri"/>
                <a:cs typeface="Calibri"/>
                <a:sym typeface="Calibri"/>
              </a:rPr>
              <a:t>Mitigation policies, measures, action and plans </a:t>
            </a:r>
            <a:endParaRPr sz="1400">
              <a:solidFill>
                <a:srgbClr val="005677"/>
              </a:solidFill>
              <a:latin typeface="Calibri"/>
              <a:ea typeface="Calibri"/>
              <a:cs typeface="Calibri"/>
              <a:sym typeface="Calibri"/>
            </a:endParaRPr>
          </a:p>
        </p:txBody>
      </p:sp>
      <p:sp>
        <p:nvSpPr>
          <p:cNvPr id="817" name="Google Shape;817;p32"/>
          <p:cNvSpPr/>
          <p:nvPr/>
        </p:nvSpPr>
        <p:spPr>
          <a:xfrm>
            <a:off x="5499235" y="4821459"/>
            <a:ext cx="4378253" cy="365988"/>
          </a:xfrm>
          <a:prstGeom prst="rect">
            <a:avLst/>
          </a:prstGeom>
          <a:solidFill>
            <a:schemeClr val="lt1"/>
          </a:solidFill>
          <a:ln w="28575" cap="flat" cmpd="sng">
            <a:solidFill>
              <a:srgbClr val="41C79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5677"/>
                </a:solidFill>
                <a:latin typeface="Calibri"/>
                <a:ea typeface="Calibri"/>
                <a:cs typeface="Calibri"/>
                <a:sym typeface="Calibri"/>
              </a:rPr>
              <a:t>Projections of indicators</a:t>
            </a:r>
            <a:endParaRPr sz="1400">
              <a:solidFill>
                <a:srgbClr val="005677"/>
              </a:solidFill>
              <a:latin typeface="Calibri"/>
              <a:ea typeface="Calibri"/>
              <a:cs typeface="Calibri"/>
              <a:sym typeface="Calibri"/>
            </a:endParaRPr>
          </a:p>
        </p:txBody>
      </p:sp>
      <p:sp>
        <p:nvSpPr>
          <p:cNvPr id="818" name="Google Shape;818;p32"/>
          <p:cNvSpPr/>
          <p:nvPr/>
        </p:nvSpPr>
        <p:spPr>
          <a:xfrm>
            <a:off x="5506998" y="5274269"/>
            <a:ext cx="4378253" cy="365988"/>
          </a:xfrm>
          <a:prstGeom prst="rect">
            <a:avLst/>
          </a:prstGeom>
          <a:solidFill>
            <a:schemeClr val="lt1"/>
          </a:solidFill>
          <a:ln w="28575" cap="flat" cmpd="sng">
            <a:solidFill>
              <a:srgbClr val="41C79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5677"/>
                </a:solidFill>
                <a:latin typeface="Calibri"/>
                <a:ea typeface="Calibri"/>
                <a:cs typeface="Calibri"/>
                <a:sym typeface="Calibri"/>
              </a:rPr>
              <a:t>Assumptions and parameters for projections</a:t>
            </a:r>
            <a:endParaRPr sz="1400">
              <a:solidFill>
                <a:srgbClr val="005677"/>
              </a:solidFill>
              <a:latin typeface="Calibri"/>
              <a:ea typeface="Calibri"/>
              <a:cs typeface="Calibri"/>
              <a:sym typeface="Calibri"/>
            </a:endParaRPr>
          </a:p>
        </p:txBody>
      </p:sp>
      <p:sp>
        <p:nvSpPr>
          <p:cNvPr id="819" name="Google Shape;819;p32"/>
          <p:cNvSpPr/>
          <p:nvPr/>
        </p:nvSpPr>
        <p:spPr>
          <a:xfrm>
            <a:off x="5506999" y="5792100"/>
            <a:ext cx="4378252" cy="381964"/>
          </a:xfrm>
          <a:prstGeom prst="rect">
            <a:avLst/>
          </a:prstGeom>
          <a:solidFill>
            <a:schemeClr val="lt1"/>
          </a:solidFill>
          <a:ln w="28575" cap="flat" cmpd="sng">
            <a:solidFill>
              <a:srgbClr val="00567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5677"/>
                </a:solidFill>
                <a:latin typeface="Calibri"/>
                <a:ea typeface="Calibri"/>
                <a:cs typeface="Calibri"/>
                <a:sym typeface="Calibri"/>
              </a:rPr>
              <a:t>Summary of GHG inventory</a:t>
            </a:r>
            <a:endParaRPr sz="1400">
              <a:solidFill>
                <a:srgbClr val="005677"/>
              </a:solidFill>
              <a:latin typeface="Calibri"/>
              <a:ea typeface="Calibri"/>
              <a:cs typeface="Calibri"/>
              <a:sym typeface="Calibri"/>
            </a:endParaRPr>
          </a:p>
        </p:txBody>
      </p:sp>
      <p:sp>
        <p:nvSpPr>
          <p:cNvPr id="820" name="Google Shape;820;p32"/>
          <p:cNvSpPr/>
          <p:nvPr/>
        </p:nvSpPr>
        <p:spPr>
          <a:xfrm>
            <a:off x="5506998" y="6286192"/>
            <a:ext cx="4378253" cy="368020"/>
          </a:xfrm>
          <a:prstGeom prst="rect">
            <a:avLst/>
          </a:prstGeom>
          <a:solidFill>
            <a:schemeClr val="lt1"/>
          </a:solid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5677"/>
                </a:solidFill>
                <a:latin typeface="Calibri"/>
                <a:ea typeface="Calibri"/>
                <a:cs typeface="Calibri"/>
                <a:sym typeface="Calibri"/>
              </a:rPr>
              <a:t>Structured summary</a:t>
            </a:r>
            <a:endParaRPr sz="1400">
              <a:solidFill>
                <a:srgbClr val="005677"/>
              </a:solidFill>
              <a:latin typeface="Calibri"/>
              <a:ea typeface="Calibri"/>
              <a:cs typeface="Calibri"/>
              <a:sym typeface="Calibri"/>
            </a:endParaRPr>
          </a:p>
        </p:txBody>
      </p:sp>
      <p:sp>
        <p:nvSpPr>
          <p:cNvPr id="821" name="Google Shape;821;p32"/>
          <p:cNvSpPr/>
          <p:nvPr/>
        </p:nvSpPr>
        <p:spPr>
          <a:xfrm>
            <a:off x="10116273" y="1858563"/>
            <a:ext cx="1527859" cy="333701"/>
          </a:xfrm>
          <a:prstGeom prst="rect">
            <a:avLst/>
          </a:prstGeom>
          <a:solidFill>
            <a:schemeClr val="lt1"/>
          </a:solidFill>
          <a:ln w="28575" cap="flat" cmpd="sng">
            <a:solidFill>
              <a:srgbClr val="64722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5677"/>
                </a:solidFill>
                <a:latin typeface="Calibri"/>
                <a:ea typeface="Calibri"/>
                <a:cs typeface="Calibri"/>
                <a:sym typeface="Calibri"/>
              </a:rPr>
              <a:t>Appendix</a:t>
            </a:r>
            <a:endParaRPr sz="1400">
              <a:solidFill>
                <a:srgbClr val="005677"/>
              </a:solidFill>
              <a:latin typeface="Calibri"/>
              <a:ea typeface="Calibri"/>
              <a:cs typeface="Calibri"/>
              <a:sym typeface="Calibri"/>
            </a:endParaRPr>
          </a:p>
        </p:txBody>
      </p:sp>
      <p:sp>
        <p:nvSpPr>
          <p:cNvPr id="822" name="Google Shape;822;p32"/>
          <p:cNvSpPr/>
          <p:nvPr/>
        </p:nvSpPr>
        <p:spPr>
          <a:xfrm>
            <a:off x="10147138" y="2821200"/>
            <a:ext cx="1527859" cy="405114"/>
          </a:xfrm>
          <a:prstGeom prst="rect">
            <a:avLst/>
          </a:prstGeom>
          <a:solidFill>
            <a:schemeClr val="lt1"/>
          </a:solidFill>
          <a:ln w="28575" cap="flat" cmpd="sng">
            <a:solidFill>
              <a:srgbClr val="124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5677"/>
                </a:solidFill>
                <a:latin typeface="Calibri"/>
                <a:ea typeface="Calibri"/>
                <a:cs typeface="Calibri"/>
                <a:sym typeface="Calibri"/>
              </a:rPr>
              <a:t>Table 2</a:t>
            </a:r>
            <a:endParaRPr sz="1400">
              <a:solidFill>
                <a:srgbClr val="005677"/>
              </a:solidFill>
              <a:latin typeface="Calibri"/>
              <a:ea typeface="Calibri"/>
              <a:cs typeface="Calibri"/>
              <a:sym typeface="Calibri"/>
            </a:endParaRPr>
          </a:p>
        </p:txBody>
      </p:sp>
      <p:sp>
        <p:nvSpPr>
          <p:cNvPr id="823" name="Google Shape;823;p32"/>
          <p:cNvSpPr/>
          <p:nvPr/>
        </p:nvSpPr>
        <p:spPr>
          <a:xfrm>
            <a:off x="10153609" y="3354781"/>
            <a:ext cx="1527859" cy="356085"/>
          </a:xfrm>
          <a:prstGeom prst="rect">
            <a:avLst/>
          </a:prstGeom>
          <a:solidFill>
            <a:schemeClr val="lt1"/>
          </a:solidFill>
          <a:ln w="28575" cap="flat" cmpd="sng">
            <a:solidFill>
              <a:srgbClr val="124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5677"/>
                </a:solidFill>
                <a:latin typeface="Calibri"/>
                <a:ea typeface="Calibri"/>
                <a:cs typeface="Calibri"/>
                <a:sym typeface="Calibri"/>
              </a:rPr>
              <a:t>Table 3</a:t>
            </a:r>
            <a:endParaRPr sz="1400">
              <a:solidFill>
                <a:srgbClr val="005677"/>
              </a:solidFill>
              <a:latin typeface="Calibri"/>
              <a:ea typeface="Calibri"/>
              <a:cs typeface="Calibri"/>
              <a:sym typeface="Calibri"/>
            </a:endParaRPr>
          </a:p>
        </p:txBody>
      </p:sp>
      <p:sp>
        <p:nvSpPr>
          <p:cNvPr id="824" name="Google Shape;824;p32"/>
          <p:cNvSpPr/>
          <p:nvPr/>
        </p:nvSpPr>
        <p:spPr>
          <a:xfrm>
            <a:off x="10157309" y="3844837"/>
            <a:ext cx="1527859" cy="364527"/>
          </a:xfrm>
          <a:prstGeom prst="rect">
            <a:avLst/>
          </a:prstGeom>
          <a:solidFill>
            <a:schemeClr val="lt1"/>
          </a:solidFill>
          <a:ln w="28575" cap="flat" cmpd="sng">
            <a:solidFill>
              <a:srgbClr val="41C79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5677"/>
                </a:solidFill>
                <a:latin typeface="Calibri"/>
                <a:ea typeface="Calibri"/>
                <a:cs typeface="Calibri"/>
                <a:sym typeface="Calibri"/>
              </a:rPr>
              <a:t>Table 5</a:t>
            </a:r>
            <a:endParaRPr sz="1400">
              <a:solidFill>
                <a:srgbClr val="005677"/>
              </a:solidFill>
              <a:latin typeface="Calibri"/>
              <a:ea typeface="Calibri"/>
              <a:cs typeface="Calibri"/>
              <a:sym typeface="Calibri"/>
            </a:endParaRPr>
          </a:p>
        </p:txBody>
      </p:sp>
      <p:sp>
        <p:nvSpPr>
          <p:cNvPr id="825" name="Google Shape;825;p32"/>
          <p:cNvSpPr/>
          <p:nvPr/>
        </p:nvSpPr>
        <p:spPr>
          <a:xfrm>
            <a:off x="10147138" y="4311190"/>
            <a:ext cx="1527859" cy="364718"/>
          </a:xfrm>
          <a:prstGeom prst="rect">
            <a:avLst/>
          </a:prstGeom>
          <a:solidFill>
            <a:schemeClr val="lt1"/>
          </a:solidFill>
          <a:ln w="28575" cap="flat" cmpd="sng">
            <a:solidFill>
              <a:srgbClr val="41C79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5677"/>
                </a:solidFill>
                <a:latin typeface="Calibri"/>
                <a:ea typeface="Calibri"/>
                <a:cs typeface="Calibri"/>
                <a:sym typeface="Calibri"/>
              </a:rPr>
              <a:t>Table 7,8&amp;9</a:t>
            </a:r>
            <a:endParaRPr sz="1400">
              <a:solidFill>
                <a:srgbClr val="005677"/>
              </a:solidFill>
              <a:latin typeface="Calibri"/>
              <a:ea typeface="Calibri"/>
              <a:cs typeface="Calibri"/>
              <a:sym typeface="Calibri"/>
            </a:endParaRPr>
          </a:p>
        </p:txBody>
      </p:sp>
      <p:sp>
        <p:nvSpPr>
          <p:cNvPr id="826" name="Google Shape;826;p32"/>
          <p:cNvSpPr/>
          <p:nvPr/>
        </p:nvSpPr>
        <p:spPr>
          <a:xfrm>
            <a:off x="10149745" y="4786880"/>
            <a:ext cx="1527859" cy="354731"/>
          </a:xfrm>
          <a:prstGeom prst="rect">
            <a:avLst/>
          </a:prstGeom>
          <a:solidFill>
            <a:schemeClr val="lt1"/>
          </a:solidFill>
          <a:ln w="28575" cap="flat" cmpd="sng">
            <a:solidFill>
              <a:srgbClr val="41C79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5677"/>
                </a:solidFill>
                <a:latin typeface="Calibri"/>
                <a:ea typeface="Calibri"/>
                <a:cs typeface="Calibri"/>
                <a:sym typeface="Calibri"/>
              </a:rPr>
              <a:t>Table10</a:t>
            </a:r>
            <a:endParaRPr sz="1400">
              <a:solidFill>
                <a:srgbClr val="005677"/>
              </a:solidFill>
              <a:latin typeface="Calibri"/>
              <a:ea typeface="Calibri"/>
              <a:cs typeface="Calibri"/>
              <a:sym typeface="Calibri"/>
            </a:endParaRPr>
          </a:p>
        </p:txBody>
      </p:sp>
      <p:sp>
        <p:nvSpPr>
          <p:cNvPr id="827" name="Google Shape;827;p32"/>
          <p:cNvSpPr/>
          <p:nvPr/>
        </p:nvSpPr>
        <p:spPr>
          <a:xfrm>
            <a:off x="10150254" y="5252583"/>
            <a:ext cx="1527859" cy="356412"/>
          </a:xfrm>
          <a:prstGeom prst="rect">
            <a:avLst/>
          </a:prstGeom>
          <a:solidFill>
            <a:schemeClr val="lt1"/>
          </a:solidFill>
          <a:ln w="28575" cap="flat" cmpd="sng">
            <a:solidFill>
              <a:srgbClr val="41C79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5677"/>
                </a:solidFill>
                <a:latin typeface="Calibri"/>
                <a:ea typeface="Calibri"/>
                <a:cs typeface="Calibri"/>
                <a:sym typeface="Calibri"/>
              </a:rPr>
              <a:t>Table 11</a:t>
            </a:r>
            <a:endParaRPr sz="1400">
              <a:solidFill>
                <a:srgbClr val="005677"/>
              </a:solidFill>
              <a:latin typeface="Calibri"/>
              <a:ea typeface="Calibri"/>
              <a:cs typeface="Calibri"/>
              <a:sym typeface="Calibri"/>
            </a:endParaRPr>
          </a:p>
        </p:txBody>
      </p:sp>
      <p:sp>
        <p:nvSpPr>
          <p:cNvPr id="828" name="Google Shape;828;p32"/>
          <p:cNvSpPr/>
          <p:nvPr/>
        </p:nvSpPr>
        <p:spPr>
          <a:xfrm>
            <a:off x="10152162" y="5791669"/>
            <a:ext cx="1527859" cy="356412"/>
          </a:xfrm>
          <a:prstGeom prst="rect">
            <a:avLst/>
          </a:prstGeom>
          <a:solidFill>
            <a:schemeClr val="lt1"/>
          </a:solidFill>
          <a:ln w="28575" cap="flat" cmpd="sng">
            <a:solidFill>
              <a:srgbClr val="00567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5677"/>
                </a:solidFill>
                <a:latin typeface="Calibri"/>
                <a:ea typeface="Calibri"/>
                <a:cs typeface="Calibri"/>
                <a:sym typeface="Calibri"/>
              </a:rPr>
              <a:t>Table 6</a:t>
            </a:r>
            <a:endParaRPr sz="1400">
              <a:solidFill>
                <a:srgbClr val="005677"/>
              </a:solidFill>
              <a:latin typeface="Calibri"/>
              <a:ea typeface="Calibri"/>
              <a:cs typeface="Calibri"/>
              <a:sym typeface="Calibri"/>
            </a:endParaRPr>
          </a:p>
        </p:txBody>
      </p:sp>
      <p:sp>
        <p:nvSpPr>
          <p:cNvPr id="829" name="Google Shape;829;p32"/>
          <p:cNvSpPr/>
          <p:nvPr/>
        </p:nvSpPr>
        <p:spPr>
          <a:xfrm>
            <a:off x="10147138" y="6249907"/>
            <a:ext cx="1527859" cy="405114"/>
          </a:xfrm>
          <a:prstGeom prst="rect">
            <a:avLst/>
          </a:prstGeom>
          <a:solidFill>
            <a:schemeClr val="lt1"/>
          </a:solid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5677"/>
                </a:solidFill>
                <a:latin typeface="Calibri"/>
                <a:ea typeface="Calibri"/>
                <a:cs typeface="Calibri"/>
                <a:sym typeface="Calibri"/>
              </a:rPr>
              <a:t>Table 4</a:t>
            </a:r>
            <a:endParaRPr sz="1400">
              <a:solidFill>
                <a:srgbClr val="005677"/>
              </a:solidFill>
              <a:latin typeface="Calibri"/>
              <a:ea typeface="Calibri"/>
              <a:cs typeface="Calibri"/>
              <a:sym typeface="Calibri"/>
            </a:endParaRPr>
          </a:p>
        </p:txBody>
      </p:sp>
      <p:sp>
        <p:nvSpPr>
          <p:cNvPr id="830" name="Google Shape;830;p32"/>
          <p:cNvSpPr/>
          <p:nvPr/>
        </p:nvSpPr>
        <p:spPr>
          <a:xfrm>
            <a:off x="10153529" y="2339765"/>
            <a:ext cx="1527859" cy="374105"/>
          </a:xfrm>
          <a:prstGeom prst="rect">
            <a:avLst/>
          </a:prstGeom>
          <a:solidFill>
            <a:schemeClr val="lt1"/>
          </a:solidFill>
          <a:ln w="28575" cap="flat" cmpd="sng">
            <a:solidFill>
              <a:srgbClr val="124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5677"/>
                </a:solidFill>
                <a:latin typeface="Calibri"/>
                <a:ea typeface="Calibri"/>
                <a:cs typeface="Calibri"/>
                <a:sym typeface="Calibri"/>
              </a:rPr>
              <a:t>Table 1</a:t>
            </a:r>
            <a:endParaRPr sz="1400">
              <a:solidFill>
                <a:srgbClr val="005677"/>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33"/>
          <p:cNvSpPr txBox="1">
            <a:spLocks noGrp="1"/>
          </p:cNvSpPr>
          <p:nvPr>
            <p:ph type="ctrTitle"/>
          </p:nvPr>
        </p:nvSpPr>
        <p:spPr>
          <a:xfrm>
            <a:off x="1524000" y="1648312"/>
            <a:ext cx="9144000" cy="115223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25B199"/>
              </a:buClr>
              <a:buSzPct val="100000"/>
              <a:buFont typeface="Calibri"/>
              <a:buNone/>
            </a:pPr>
            <a:r>
              <a:rPr lang="en-US" sz="4000" b="1">
                <a:solidFill>
                  <a:srgbClr val="25B199"/>
                </a:solidFill>
                <a:latin typeface="Calibri"/>
                <a:ea typeface="Calibri"/>
                <a:cs typeface="Calibri"/>
                <a:sym typeface="Calibri"/>
              </a:rPr>
              <a:t>Thank you for your attention!</a:t>
            </a:r>
            <a:br>
              <a:rPr lang="en-US" sz="4000" b="1">
                <a:solidFill>
                  <a:srgbClr val="25B199"/>
                </a:solidFill>
                <a:latin typeface="Calibri"/>
                <a:ea typeface="Calibri"/>
                <a:cs typeface="Calibri"/>
                <a:sym typeface="Calibri"/>
              </a:rPr>
            </a:br>
            <a:br>
              <a:rPr lang="en-US" sz="4000" b="1">
                <a:solidFill>
                  <a:srgbClr val="25B199"/>
                </a:solidFill>
                <a:latin typeface="Calibri"/>
                <a:ea typeface="Calibri"/>
                <a:cs typeface="Calibri"/>
                <a:sym typeface="Calibri"/>
              </a:rPr>
            </a:br>
            <a:endParaRPr sz="4000" b="1">
              <a:solidFill>
                <a:srgbClr val="25B199"/>
              </a:solidFill>
              <a:latin typeface="Calibri"/>
              <a:ea typeface="Calibri"/>
              <a:cs typeface="Calibri"/>
              <a:sym typeface="Calibri"/>
            </a:endParaRPr>
          </a:p>
        </p:txBody>
      </p:sp>
      <p:sp>
        <p:nvSpPr>
          <p:cNvPr id="836" name="Google Shape;836;p33"/>
          <p:cNvSpPr txBox="1">
            <a:spLocks noGrp="1"/>
          </p:cNvSpPr>
          <p:nvPr>
            <p:ph type="subTitle" idx="1"/>
          </p:nvPr>
        </p:nvSpPr>
        <p:spPr>
          <a:xfrm>
            <a:off x="3289946" y="3092544"/>
            <a:ext cx="6558300" cy="3439640"/>
          </a:xfrm>
          <a:prstGeom prst="rect">
            <a:avLst/>
          </a:prstGeom>
          <a:noFill/>
          <a:ln>
            <a:noFill/>
          </a:ln>
        </p:spPr>
        <p:txBody>
          <a:bodyPr spcFirstLastPara="1" wrap="square" lIns="91425" tIns="45700" rIns="91425" bIns="45700" anchor="t" anchorCtr="0">
            <a:normAutofit/>
          </a:bodyPr>
          <a:lstStyle/>
          <a:p>
            <a:pPr marL="0" lvl="0" indent="0" algn="r" rtl="0">
              <a:lnSpc>
                <a:spcPct val="100000"/>
              </a:lnSpc>
              <a:spcBef>
                <a:spcPts val="0"/>
              </a:spcBef>
              <a:spcAft>
                <a:spcPts val="0"/>
              </a:spcAft>
              <a:buClr>
                <a:schemeClr val="dk1"/>
              </a:buClr>
              <a:buSzPts val="2000"/>
              <a:buNone/>
            </a:pPr>
            <a:endParaRPr sz="2000" b="1">
              <a:solidFill>
                <a:srgbClr val="595959"/>
              </a:solidFill>
            </a:endParaRPr>
          </a:p>
          <a:p>
            <a:pPr marL="0" lvl="0" indent="0" algn="r" rtl="0">
              <a:lnSpc>
                <a:spcPct val="100000"/>
              </a:lnSpc>
              <a:spcBef>
                <a:spcPts val="0"/>
              </a:spcBef>
              <a:spcAft>
                <a:spcPts val="0"/>
              </a:spcAft>
              <a:buClr>
                <a:srgbClr val="595959"/>
              </a:buClr>
              <a:buSzPts val="2000"/>
              <a:buNone/>
            </a:pPr>
            <a:r>
              <a:rPr lang="en-US" sz="2000" b="1">
                <a:solidFill>
                  <a:srgbClr val="595959"/>
                </a:solidFill>
              </a:rPr>
              <a:t>Khetsiwe Khumalo</a:t>
            </a:r>
            <a:r>
              <a:rPr lang="en-US" sz="2000">
                <a:solidFill>
                  <a:srgbClr val="595959"/>
                </a:solidFill>
              </a:rPr>
              <a:t>| </a:t>
            </a:r>
            <a:r>
              <a:rPr lang="en-US" sz="2000" u="sng">
                <a:solidFill>
                  <a:srgbClr val="595959"/>
                </a:solidFill>
                <a:hlinkClick r:id="rId3">
                  <a:extLst>
                    <a:ext uri="{A12FA001-AC4F-418D-AE19-62706E023703}">
                      <ahyp:hlinkClr xmlns:ahyp="http://schemas.microsoft.com/office/drawing/2018/hyperlinkcolor" val="tx"/>
                    </a:ext>
                  </a:extLst>
                </a:hlinkClick>
              </a:rPr>
              <a:t>Khetsiwe.khumalo@un.org</a:t>
            </a:r>
            <a:r>
              <a:rPr lang="en-US" sz="2000">
                <a:solidFill>
                  <a:srgbClr val="595959"/>
                </a:solidFill>
              </a:rPr>
              <a:t>  </a:t>
            </a:r>
            <a:endParaRPr/>
          </a:p>
          <a:p>
            <a:pPr marL="0" lvl="0" indent="0" algn="r" rtl="0">
              <a:lnSpc>
                <a:spcPct val="100000"/>
              </a:lnSpc>
              <a:spcBef>
                <a:spcPts val="0"/>
              </a:spcBef>
              <a:spcAft>
                <a:spcPts val="0"/>
              </a:spcAft>
              <a:buClr>
                <a:srgbClr val="595959"/>
              </a:buClr>
              <a:buSzPts val="2000"/>
              <a:buNone/>
            </a:pPr>
            <a:r>
              <a:rPr lang="en-US" sz="2000">
                <a:solidFill>
                  <a:srgbClr val="595959"/>
                </a:solidFill>
              </a:rPr>
              <a:t>UNEP-CCC</a:t>
            </a:r>
            <a:endParaRPr/>
          </a:p>
          <a:p>
            <a:pPr marL="0" lvl="0" indent="0" algn="r" rtl="0">
              <a:lnSpc>
                <a:spcPct val="100000"/>
              </a:lnSpc>
              <a:spcBef>
                <a:spcPts val="0"/>
              </a:spcBef>
              <a:spcAft>
                <a:spcPts val="0"/>
              </a:spcAft>
              <a:buClr>
                <a:schemeClr val="dk1"/>
              </a:buClr>
              <a:buSzPts val="1400"/>
              <a:buNone/>
            </a:pPr>
            <a:endParaRPr sz="1400" b="1">
              <a:solidFill>
                <a:srgbClr val="595959"/>
              </a:solidFill>
            </a:endParaRPr>
          </a:p>
        </p:txBody>
      </p:sp>
      <p:grpSp>
        <p:nvGrpSpPr>
          <p:cNvPr id="837" name="Google Shape;837;p33"/>
          <p:cNvGrpSpPr/>
          <p:nvPr/>
        </p:nvGrpSpPr>
        <p:grpSpPr>
          <a:xfrm>
            <a:off x="-203200" y="-120653"/>
            <a:ext cx="6299200" cy="1860553"/>
            <a:chOff x="-203200" y="-120653"/>
            <a:chExt cx="6299200" cy="1860553"/>
          </a:xfrm>
        </p:grpSpPr>
        <p:sp>
          <p:nvSpPr>
            <p:cNvPr id="838" name="Google Shape;838;p33"/>
            <p:cNvSpPr/>
            <p:nvPr/>
          </p:nvSpPr>
          <p:spPr>
            <a:xfrm>
              <a:off x="1625600" y="0"/>
              <a:ext cx="4470400" cy="180000"/>
            </a:xfrm>
            <a:prstGeom prst="parallelogram">
              <a:avLst>
                <a:gd name="adj" fmla="val 25000"/>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9" name="Google Shape;839;p33"/>
            <p:cNvSpPr/>
            <p:nvPr/>
          </p:nvSpPr>
          <p:spPr>
            <a:xfrm>
              <a:off x="-203200" y="0"/>
              <a:ext cx="3803200" cy="180000"/>
            </a:xfrm>
            <a:prstGeom prst="parallelogram">
              <a:avLst>
                <a:gd name="adj" fmla="val 25000"/>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0" name="Google Shape;840;p33"/>
            <p:cNvSpPr/>
            <p:nvPr/>
          </p:nvSpPr>
          <p:spPr>
            <a:xfrm rot="5400000" flipH="1">
              <a:off x="-840277" y="719624"/>
              <a:ext cx="1860553" cy="180000"/>
            </a:xfrm>
            <a:prstGeom prst="parallelogram">
              <a:avLst>
                <a:gd name="adj" fmla="val 25000"/>
              </a:avLst>
            </a:prstGeom>
            <a:solidFill>
              <a:srgbClr val="25B19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41" name="Google Shape;841;p33"/>
          <p:cNvGrpSpPr/>
          <p:nvPr/>
        </p:nvGrpSpPr>
        <p:grpSpPr>
          <a:xfrm>
            <a:off x="7300686" y="-5122"/>
            <a:ext cx="5445278" cy="432000"/>
            <a:chOff x="7300686" y="-5121"/>
            <a:chExt cx="5445278" cy="365123"/>
          </a:xfrm>
        </p:grpSpPr>
        <p:sp>
          <p:nvSpPr>
            <p:cNvPr id="842" name="Google Shape;842;p33"/>
            <p:cNvSpPr/>
            <p:nvPr/>
          </p:nvSpPr>
          <p:spPr>
            <a:xfrm>
              <a:off x="7300686" y="2"/>
              <a:ext cx="5095120" cy="360000"/>
            </a:xfrm>
            <a:prstGeom prst="parallelogram">
              <a:avLst>
                <a:gd name="adj" fmla="val 25000"/>
              </a:avLst>
            </a:prstGeom>
            <a:solidFill>
              <a:srgbClr val="7F7F7F">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3" name="Google Shape;843;p33"/>
            <p:cNvSpPr/>
            <p:nvPr/>
          </p:nvSpPr>
          <p:spPr>
            <a:xfrm>
              <a:off x="9226100" y="-1"/>
              <a:ext cx="3169706" cy="360000"/>
            </a:xfrm>
            <a:prstGeom prst="parallelogram">
              <a:avLst>
                <a:gd name="adj" fmla="val 25000"/>
              </a:avLst>
            </a:prstGeom>
            <a:solidFill>
              <a:srgbClr val="7F7F7F">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4" name="Google Shape;844;p33"/>
            <p:cNvSpPr/>
            <p:nvPr/>
          </p:nvSpPr>
          <p:spPr>
            <a:xfrm>
              <a:off x="10845800" y="-5121"/>
              <a:ext cx="1900164" cy="365119"/>
            </a:xfrm>
            <a:prstGeom prst="parallelogram">
              <a:avLst>
                <a:gd name="adj" fmla="val 25000"/>
              </a:avLst>
            </a:prstGeom>
            <a:solidFill>
              <a:srgbClr val="7F7F7F">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45" name="Google Shape;845;p33"/>
          <p:cNvGrpSpPr/>
          <p:nvPr/>
        </p:nvGrpSpPr>
        <p:grpSpPr>
          <a:xfrm>
            <a:off x="3599395" y="5119330"/>
            <a:ext cx="8796411" cy="1860553"/>
            <a:chOff x="3599395" y="5119330"/>
            <a:chExt cx="8796411" cy="1860553"/>
          </a:xfrm>
        </p:grpSpPr>
        <p:sp>
          <p:nvSpPr>
            <p:cNvPr id="846" name="Google Shape;846;p33"/>
            <p:cNvSpPr/>
            <p:nvPr/>
          </p:nvSpPr>
          <p:spPr>
            <a:xfrm rot="10800000">
              <a:off x="3599395" y="6679230"/>
              <a:ext cx="6967611" cy="178770"/>
            </a:xfrm>
            <a:prstGeom prst="parallelogram">
              <a:avLst>
                <a:gd name="adj" fmla="val 25000"/>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7" name="Google Shape;847;p33"/>
            <p:cNvSpPr/>
            <p:nvPr/>
          </p:nvSpPr>
          <p:spPr>
            <a:xfrm rot="10800000">
              <a:off x="6743700" y="6679230"/>
              <a:ext cx="5652106" cy="178770"/>
            </a:xfrm>
            <a:prstGeom prst="parallelogram">
              <a:avLst>
                <a:gd name="adj" fmla="val 25000"/>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8" name="Google Shape;848;p33"/>
            <p:cNvSpPr/>
            <p:nvPr/>
          </p:nvSpPr>
          <p:spPr>
            <a:xfrm rot="-5400000" flipH="1">
              <a:off x="11172330" y="5959606"/>
              <a:ext cx="1860553" cy="180000"/>
            </a:xfrm>
            <a:prstGeom prst="parallelogram">
              <a:avLst>
                <a:gd name="adj" fmla="val 25000"/>
              </a:avLst>
            </a:prstGeom>
            <a:solidFill>
              <a:srgbClr val="25B19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849" name="Google Shape;849;p33" descr="Logotipo&#10;&#10;Descripción generada automáticamente con confianza media"/>
          <p:cNvPicPr preferRelativeResize="0"/>
          <p:nvPr/>
        </p:nvPicPr>
        <p:blipFill rotWithShape="1">
          <a:blip r:embed="rId4">
            <a:alphaModFix/>
          </a:blip>
          <a:srcRect/>
          <a:stretch/>
        </p:blipFill>
        <p:spPr>
          <a:xfrm>
            <a:off x="478074" y="514374"/>
            <a:ext cx="3416316" cy="900000"/>
          </a:xfrm>
          <a:prstGeom prst="rect">
            <a:avLst/>
          </a:prstGeom>
          <a:noFill/>
          <a:ln>
            <a:noFill/>
          </a:ln>
        </p:spPr>
      </p:pic>
      <p:pic>
        <p:nvPicPr>
          <p:cNvPr id="850" name="Google Shape;850;p33" descr="A picture containing application&#10;&#10;Description automatically generated"/>
          <p:cNvPicPr preferRelativeResize="0"/>
          <p:nvPr/>
        </p:nvPicPr>
        <p:blipFill rotWithShape="1">
          <a:blip r:embed="rId5">
            <a:alphaModFix/>
          </a:blip>
          <a:srcRect/>
          <a:stretch/>
        </p:blipFill>
        <p:spPr>
          <a:xfrm>
            <a:off x="9516395" y="604374"/>
            <a:ext cx="2101221" cy="720000"/>
          </a:xfrm>
          <a:prstGeom prst="rect">
            <a:avLst/>
          </a:prstGeom>
          <a:noFill/>
          <a:ln>
            <a:noFill/>
          </a:ln>
        </p:spPr>
      </p:pic>
      <p:pic>
        <p:nvPicPr>
          <p:cNvPr id="851" name="Google Shape;851;p33" descr="Logotipo, nombre de la empresa&#10;&#10;Descripción generada automáticamente"/>
          <p:cNvPicPr preferRelativeResize="0"/>
          <p:nvPr/>
        </p:nvPicPr>
        <p:blipFill rotWithShape="1">
          <a:blip r:embed="rId6">
            <a:alphaModFix/>
          </a:blip>
          <a:srcRect t="6307" b="4148"/>
          <a:stretch/>
        </p:blipFill>
        <p:spPr>
          <a:xfrm>
            <a:off x="1791893" y="5510848"/>
            <a:ext cx="1228447" cy="832778"/>
          </a:xfrm>
          <a:prstGeom prst="rect">
            <a:avLst/>
          </a:prstGeom>
          <a:noFill/>
          <a:ln>
            <a:noFill/>
          </a:ln>
        </p:spPr>
      </p:pic>
      <p:sp>
        <p:nvSpPr>
          <p:cNvPr id="852" name="Google Shape;852;p33"/>
          <p:cNvSpPr txBox="1"/>
          <p:nvPr/>
        </p:nvSpPr>
        <p:spPr>
          <a:xfrm>
            <a:off x="4883423" y="4518344"/>
            <a:ext cx="1333244" cy="171789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1200"/>
              <a:buFont typeface="Arial"/>
              <a:buNone/>
            </a:pPr>
            <a:endParaRPr sz="1200" b="1">
              <a:solidFill>
                <a:srgbClr val="595959"/>
              </a:solidFill>
              <a:latin typeface="Calibri"/>
              <a:ea typeface="Calibri"/>
              <a:cs typeface="Calibri"/>
              <a:sym typeface="Calibri"/>
            </a:endParaRPr>
          </a:p>
        </p:txBody>
      </p:sp>
      <p:pic>
        <p:nvPicPr>
          <p:cNvPr id="853" name="Google Shape;853;p33" descr="GEF Logo | GEF"/>
          <p:cNvPicPr preferRelativeResize="0"/>
          <p:nvPr/>
        </p:nvPicPr>
        <p:blipFill rotWithShape="1">
          <a:blip r:embed="rId7">
            <a:alphaModFix/>
          </a:blip>
          <a:srcRect/>
          <a:stretch/>
        </p:blipFill>
        <p:spPr>
          <a:xfrm>
            <a:off x="648070" y="5257990"/>
            <a:ext cx="976924" cy="12993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
          <p:cNvSpPr/>
          <p:nvPr/>
        </p:nvSpPr>
        <p:spPr>
          <a:xfrm rot="5400000">
            <a:off x="10110076" y="4881000"/>
            <a:ext cx="3810000" cy="14400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300" name="Google Shape;300;p4"/>
          <p:cNvSpPr/>
          <p:nvPr/>
        </p:nvSpPr>
        <p:spPr>
          <a:xfrm>
            <a:off x="844552" y="1541000"/>
            <a:ext cx="11239449" cy="144001"/>
          </a:xfrm>
          <a:prstGeom prst="rect">
            <a:avLst/>
          </a:prstGeom>
          <a:solidFill>
            <a:srgbClr val="25B19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301" name="Google Shape;301;p4"/>
          <p:cNvSpPr/>
          <p:nvPr/>
        </p:nvSpPr>
        <p:spPr>
          <a:xfrm>
            <a:off x="3585600" y="1544480"/>
            <a:ext cx="8498401" cy="14052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302" name="Google Shape;302;p4"/>
          <p:cNvSpPr/>
          <p:nvPr/>
        </p:nvSpPr>
        <p:spPr>
          <a:xfrm>
            <a:off x="7448552" y="1542156"/>
            <a:ext cx="4635449"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303" name="Google Shape;303;p4"/>
          <p:cNvSpPr/>
          <p:nvPr/>
        </p:nvSpPr>
        <p:spPr>
          <a:xfrm rot="5400000">
            <a:off x="10107000" y="3398099"/>
            <a:ext cx="3810000"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pic>
        <p:nvPicPr>
          <p:cNvPr id="304" name="Google Shape;304;p4" descr="Logotipo&#10;&#10;Descripción generada automáticamente"/>
          <p:cNvPicPr preferRelativeResize="0"/>
          <p:nvPr/>
        </p:nvPicPr>
        <p:blipFill rotWithShape="1">
          <a:blip r:embed="rId3">
            <a:alphaModFix/>
          </a:blip>
          <a:srcRect/>
          <a:stretch/>
        </p:blipFill>
        <p:spPr>
          <a:xfrm>
            <a:off x="144001" y="6005461"/>
            <a:ext cx="575651" cy="861967"/>
          </a:xfrm>
          <a:prstGeom prst="rect">
            <a:avLst/>
          </a:prstGeom>
          <a:noFill/>
          <a:ln>
            <a:noFill/>
          </a:ln>
        </p:spPr>
      </p:pic>
      <p:sp>
        <p:nvSpPr>
          <p:cNvPr id="305" name="Google Shape;305;p4"/>
          <p:cNvSpPr txBox="1"/>
          <p:nvPr/>
        </p:nvSpPr>
        <p:spPr>
          <a:xfrm>
            <a:off x="719651" y="2275565"/>
            <a:ext cx="10744200" cy="3099535"/>
          </a:xfrm>
          <a:prstGeom prst="rect">
            <a:avLst/>
          </a:prstGeom>
          <a:noFill/>
          <a:ln>
            <a:noFill/>
          </a:ln>
        </p:spPr>
        <p:txBody>
          <a:bodyPr spcFirstLastPara="1" wrap="square" lIns="68575" tIns="34275" rIns="68575" bIns="34275"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2800" b="0" i="0" u="none" strike="noStrike" cap="none">
              <a:solidFill>
                <a:srgbClr val="26927F"/>
              </a:solidFill>
              <a:latin typeface="Calibri"/>
              <a:ea typeface="Calibri"/>
              <a:cs typeface="Calibri"/>
              <a:sym typeface="Calibri"/>
            </a:endParaRPr>
          </a:p>
        </p:txBody>
      </p:sp>
      <p:sp>
        <p:nvSpPr>
          <p:cNvPr id="306" name="Google Shape;306;p4"/>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6927F"/>
              </a:buClr>
              <a:buSzPts val="3733"/>
              <a:buFont typeface="Calibri"/>
              <a:buNone/>
            </a:pPr>
            <a:r>
              <a:rPr lang="en-US" sz="3733" b="1" i="0" u="none" strike="noStrike" cap="none">
                <a:solidFill>
                  <a:srgbClr val="26927F"/>
                </a:solidFill>
                <a:latin typeface="Calibri"/>
                <a:ea typeface="Calibri"/>
                <a:cs typeface="Calibri"/>
                <a:sym typeface="Calibri"/>
              </a:rPr>
              <a:t>Common Tabular Formats - Tables</a:t>
            </a:r>
            <a:endParaRPr/>
          </a:p>
        </p:txBody>
      </p:sp>
      <p:graphicFrame>
        <p:nvGraphicFramePr>
          <p:cNvPr id="307" name="Google Shape;307;p4"/>
          <p:cNvGraphicFramePr/>
          <p:nvPr/>
        </p:nvGraphicFramePr>
        <p:xfrm>
          <a:off x="909051" y="1797907"/>
          <a:ext cx="10966475" cy="4414939"/>
        </p:xfrm>
        <a:graphic>
          <a:graphicData uri="http://schemas.openxmlformats.org/drawingml/2006/table">
            <a:tbl>
              <a:tblPr firstRow="1" firstCol="1" bandRow="1">
                <a:noFill/>
                <a:tableStyleId>{FC624BAE-DBEF-46C3-A032-792FC8989A82}</a:tableStyleId>
              </a:tblPr>
              <a:tblGrid>
                <a:gridCol w="2979925">
                  <a:extLst>
                    <a:ext uri="{9D8B030D-6E8A-4147-A177-3AD203B41FA5}">
                      <a16:colId xmlns:a16="http://schemas.microsoft.com/office/drawing/2014/main" val="20000"/>
                    </a:ext>
                  </a:extLst>
                </a:gridCol>
                <a:gridCol w="4095600">
                  <a:extLst>
                    <a:ext uri="{9D8B030D-6E8A-4147-A177-3AD203B41FA5}">
                      <a16:colId xmlns:a16="http://schemas.microsoft.com/office/drawing/2014/main" val="20001"/>
                    </a:ext>
                  </a:extLst>
                </a:gridCol>
                <a:gridCol w="1421550">
                  <a:extLst>
                    <a:ext uri="{9D8B030D-6E8A-4147-A177-3AD203B41FA5}">
                      <a16:colId xmlns:a16="http://schemas.microsoft.com/office/drawing/2014/main" val="20002"/>
                    </a:ext>
                  </a:extLst>
                </a:gridCol>
                <a:gridCol w="2469400">
                  <a:extLst>
                    <a:ext uri="{9D8B030D-6E8A-4147-A177-3AD203B41FA5}">
                      <a16:colId xmlns:a16="http://schemas.microsoft.com/office/drawing/2014/main" val="20003"/>
                    </a:ext>
                  </a:extLst>
                </a:gridCol>
              </a:tblGrid>
              <a:tr h="682375">
                <a:tc>
                  <a:txBody>
                    <a:bodyPr/>
                    <a:lstStyle/>
                    <a:p>
                      <a:pPr marL="0" marR="0" lvl="0" indent="0" algn="l" rtl="0">
                        <a:lnSpc>
                          <a:spcPct val="107000"/>
                        </a:lnSpc>
                        <a:spcBef>
                          <a:spcPts val="0"/>
                        </a:spcBef>
                        <a:spcAft>
                          <a:spcPts val="0"/>
                        </a:spcAft>
                        <a:buNone/>
                      </a:pPr>
                      <a:r>
                        <a:rPr lang="en-US" sz="1200" u="none" strike="noStrike" cap="none">
                          <a:solidFill>
                            <a:schemeClr val="dk1"/>
                          </a:solidFill>
                        </a:rPr>
                        <a:t>MPG Section III</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r>
                        <a:rPr lang="en-US" sz="1200" u="none" strike="noStrike" cap="none">
                          <a:solidFill>
                            <a:schemeClr val="dk1"/>
                          </a:solidFill>
                        </a:rPr>
                        <a:t>Related Tables from the Common tabular formats (CTF)</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r>
                        <a:rPr lang="en-US" sz="1200" u="none" strike="noStrike" cap="none">
                          <a:solidFill>
                            <a:schemeClr val="dk1"/>
                          </a:solidFill>
                        </a:rPr>
                        <a:t>Reporting requirement Paragraph of the MPGs</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r>
                        <a:rPr lang="en-US" sz="1200" u="none" strike="noStrike" cap="none">
                          <a:solidFill>
                            <a:schemeClr val="dk1"/>
                          </a:solidFill>
                        </a:rPr>
                        <a:t>Flexibility, for Parties that need flexibility in the light of their capacities (self-determined)</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extLst>
                  <a:ext uri="{0D108BD9-81ED-4DB2-BD59-A6C34878D82A}">
                    <a16:rowId xmlns:a16="http://schemas.microsoft.com/office/drawing/2014/main" val="10000"/>
                  </a:ext>
                </a:extLst>
              </a:tr>
              <a:tr h="487925">
                <a:tc>
                  <a:txBody>
                    <a:bodyPr/>
                    <a:lstStyle/>
                    <a:p>
                      <a:pPr marL="0" marR="0" lvl="0" indent="0" algn="l" rtl="0">
                        <a:lnSpc>
                          <a:spcPct val="107000"/>
                        </a:lnSpc>
                        <a:spcBef>
                          <a:spcPts val="0"/>
                        </a:spcBef>
                        <a:spcAft>
                          <a:spcPts val="0"/>
                        </a:spcAft>
                        <a:buNone/>
                      </a:pPr>
                      <a:r>
                        <a:rPr lang="en-US" sz="1200" u="none" strike="noStrike" cap="none">
                          <a:solidFill>
                            <a:schemeClr val="dk1"/>
                          </a:solidFill>
                          <a:latin typeface="Calibri"/>
                          <a:ea typeface="Calibri"/>
                          <a:cs typeface="Calibri"/>
                          <a:sym typeface="Calibri"/>
                        </a:rPr>
                        <a:t>B. Description of a Party’s NDC</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r>
                        <a:rPr lang="en-US" sz="1200" b="1" u="none" strike="noStrike" cap="none">
                          <a:solidFill>
                            <a:schemeClr val="dk1"/>
                          </a:solidFill>
                          <a:latin typeface="Calibri"/>
                          <a:ea typeface="Calibri"/>
                          <a:cs typeface="Calibri"/>
                          <a:sym typeface="Calibri"/>
                        </a:rPr>
                        <a:t>Appendix: </a:t>
                      </a:r>
                      <a:r>
                        <a:rPr lang="en-US" sz="1200" u="none" strike="noStrike" cap="none">
                          <a:solidFill>
                            <a:schemeClr val="dk1"/>
                          </a:solidFill>
                          <a:latin typeface="Calibri"/>
                          <a:ea typeface="Calibri"/>
                          <a:cs typeface="Calibri"/>
                          <a:sym typeface="Calibri"/>
                        </a:rPr>
                        <a:t>Description of a Party’s NDC</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r>
                        <a:rPr lang="en-US" sz="1200" u="none" strike="noStrike" cap="none">
                          <a:solidFill>
                            <a:schemeClr val="dk1"/>
                          </a:solidFill>
                          <a:latin typeface="Calibri"/>
                          <a:ea typeface="Calibri"/>
                          <a:cs typeface="Calibri"/>
                          <a:sym typeface="Calibri"/>
                        </a:rPr>
                        <a:t>64</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extLst>
                  <a:ext uri="{0D108BD9-81ED-4DB2-BD59-A6C34878D82A}">
                    <a16:rowId xmlns:a16="http://schemas.microsoft.com/office/drawing/2014/main" val="10001"/>
                  </a:ext>
                </a:extLst>
              </a:tr>
              <a:tr h="152400">
                <a:tc rowSpan="5">
                  <a:txBody>
                    <a:bodyPr/>
                    <a:lstStyle/>
                    <a:p>
                      <a:pPr marL="0" marR="0" lvl="0" indent="0" algn="l" rtl="0">
                        <a:lnSpc>
                          <a:spcPct val="107000"/>
                        </a:lnSpc>
                        <a:spcBef>
                          <a:spcPts val="0"/>
                        </a:spcBef>
                        <a:spcAft>
                          <a:spcPts val="0"/>
                        </a:spcAft>
                        <a:buNone/>
                      </a:pPr>
                      <a:r>
                        <a:rPr lang="en-US" sz="1200" u="none" strike="noStrike" cap="none">
                          <a:solidFill>
                            <a:schemeClr val="dk1"/>
                          </a:solidFill>
                          <a:latin typeface="Calibri"/>
                          <a:ea typeface="Calibri"/>
                          <a:cs typeface="Calibri"/>
                          <a:sym typeface="Calibri"/>
                        </a:rPr>
                        <a:t>C: . Information necessary to track progress made in implementing and achieving its nationally determined contribution under Article 4 of the Paris Agreement</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r>
                        <a:rPr lang="en-US" sz="1200" b="1" u="none" strike="noStrike" cap="none">
                          <a:solidFill>
                            <a:schemeClr val="dk1"/>
                          </a:solidFill>
                          <a:latin typeface="Calibri"/>
                          <a:ea typeface="Calibri"/>
                          <a:cs typeface="Calibri"/>
                          <a:sym typeface="Calibri"/>
                        </a:rPr>
                        <a:t>Table 1: </a:t>
                      </a:r>
                      <a:r>
                        <a:rPr lang="en-US" sz="1200" u="none" strike="noStrike" cap="none">
                          <a:solidFill>
                            <a:schemeClr val="dk1"/>
                          </a:solidFill>
                          <a:latin typeface="Calibri"/>
                          <a:ea typeface="Calibri"/>
                          <a:cs typeface="Calibri"/>
                          <a:sym typeface="Calibri"/>
                        </a:rPr>
                        <a:t>Structured summary: Description of selected indicators</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r>
                        <a:rPr lang="en-US" sz="1200" u="none" strike="noStrike" cap="none">
                          <a:solidFill>
                            <a:schemeClr val="dk1"/>
                          </a:solidFill>
                          <a:latin typeface="Calibri"/>
                          <a:ea typeface="Calibri"/>
                          <a:cs typeface="Calibri"/>
                          <a:sym typeface="Calibri"/>
                        </a:rPr>
                        <a:t>65</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r>
                        <a:rPr lang="en-US" sz="1200" u="none" strike="noStrike" cap="none">
                          <a:solidFill>
                            <a:schemeClr val="dk1"/>
                          </a:solidFill>
                          <a:latin typeface="Calibri"/>
                          <a:ea typeface="Calibri"/>
                          <a:cs typeface="Calibri"/>
                          <a:sym typeface="Calibri"/>
                        </a:rPr>
                        <a:t>Parties can have their latest reporting year as three years prior to the submission of their national inventory report</a:t>
                      </a:r>
                      <a:endParaRPr/>
                    </a:p>
                  </a:txBody>
                  <a:tcPr marL="84925" marR="84925" marT="0" marB="0">
                    <a:solidFill>
                      <a:srgbClr val="C9F2EA"/>
                    </a:solidFill>
                  </a:tcPr>
                </a:tc>
                <a:extLst>
                  <a:ext uri="{0D108BD9-81ED-4DB2-BD59-A6C34878D82A}">
                    <a16:rowId xmlns:a16="http://schemas.microsoft.com/office/drawing/2014/main" val="10002"/>
                  </a:ext>
                </a:extLst>
              </a:tr>
              <a:tr h="280675">
                <a:tc vMerge="1">
                  <a:txBody>
                    <a:bodyPr/>
                    <a:lstStyle/>
                    <a:p>
                      <a:endParaRPr lang="en-US"/>
                    </a:p>
                  </a:txBody>
                  <a:tcPr/>
                </a:tc>
                <a:tc>
                  <a:txBody>
                    <a:bodyPr/>
                    <a:lstStyle/>
                    <a:p>
                      <a:pPr marL="0" marR="0" lvl="0" indent="0" algn="l" rtl="0">
                        <a:lnSpc>
                          <a:spcPct val="107000"/>
                        </a:lnSpc>
                        <a:spcBef>
                          <a:spcPts val="0"/>
                        </a:spcBef>
                        <a:spcAft>
                          <a:spcPts val="0"/>
                        </a:spcAft>
                        <a:buNone/>
                      </a:pPr>
                      <a:r>
                        <a:rPr lang="en-US" sz="1200" b="1" u="none" strike="noStrike" cap="none">
                          <a:solidFill>
                            <a:schemeClr val="dk1"/>
                          </a:solidFill>
                          <a:latin typeface="Calibri"/>
                          <a:ea typeface="Calibri"/>
                          <a:cs typeface="Calibri"/>
                          <a:sym typeface="Calibri"/>
                        </a:rPr>
                        <a:t>Table 2. </a:t>
                      </a:r>
                      <a:r>
                        <a:rPr lang="en-US" sz="1200" u="none" strike="noStrike" cap="none">
                          <a:solidFill>
                            <a:schemeClr val="dk1"/>
                          </a:solidFill>
                          <a:latin typeface="Calibri"/>
                          <a:ea typeface="Calibri"/>
                          <a:cs typeface="Calibri"/>
                          <a:sym typeface="Calibri"/>
                        </a:rPr>
                        <a:t>Structured summary: Definitions needed to understand NDC</a:t>
                      </a:r>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r>
                        <a:rPr lang="en-US" sz="1200" u="none" strike="noStrike" cap="none">
                          <a:solidFill>
                            <a:schemeClr val="dk1"/>
                          </a:solidFill>
                          <a:latin typeface="Calibri"/>
                          <a:ea typeface="Calibri"/>
                          <a:cs typeface="Calibri"/>
                          <a:sym typeface="Calibri"/>
                        </a:rPr>
                        <a:t>73</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extLst>
                  <a:ext uri="{0D108BD9-81ED-4DB2-BD59-A6C34878D82A}">
                    <a16:rowId xmlns:a16="http://schemas.microsoft.com/office/drawing/2014/main" val="10003"/>
                  </a:ext>
                </a:extLst>
              </a:tr>
              <a:tr h="336300">
                <a:tc vMerge="1">
                  <a:txBody>
                    <a:bodyPr/>
                    <a:lstStyle/>
                    <a:p>
                      <a:endParaRPr lang="en-US"/>
                    </a:p>
                  </a:txBody>
                  <a:tcPr/>
                </a:tc>
                <a:tc>
                  <a:txBody>
                    <a:bodyPr/>
                    <a:lstStyle/>
                    <a:p>
                      <a:pPr marL="0" marR="0" lvl="0" indent="0" algn="l" rtl="0">
                        <a:lnSpc>
                          <a:spcPct val="107000"/>
                        </a:lnSpc>
                        <a:spcBef>
                          <a:spcPts val="0"/>
                        </a:spcBef>
                        <a:spcAft>
                          <a:spcPts val="0"/>
                        </a:spcAft>
                        <a:buNone/>
                      </a:pPr>
                      <a:r>
                        <a:rPr lang="en-US" sz="1200" b="1" u="none" strike="noStrike" cap="none">
                          <a:solidFill>
                            <a:schemeClr val="dk1"/>
                          </a:solidFill>
                          <a:latin typeface="Calibri"/>
                          <a:ea typeface="Calibri"/>
                          <a:cs typeface="Calibri"/>
                          <a:sym typeface="Calibri"/>
                        </a:rPr>
                        <a:t>Table 3.</a:t>
                      </a:r>
                      <a:r>
                        <a:rPr lang="en-US" sz="1200" u="none" strike="noStrike" cap="none">
                          <a:solidFill>
                            <a:schemeClr val="dk1"/>
                          </a:solidFill>
                          <a:latin typeface="Calibri"/>
                          <a:ea typeface="Calibri"/>
                          <a:cs typeface="Calibri"/>
                          <a:sym typeface="Calibri"/>
                        </a:rPr>
                        <a:t> Structured summary: Methodologies and accounting approaches – consistency with Article 4, paragraphs 13 and 14 of the Paris Agreement and with decision 4/CMA.1</a:t>
                      </a:r>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r>
                        <a:rPr lang="en-US" sz="1200" u="none" strike="noStrike" cap="none">
                          <a:solidFill>
                            <a:schemeClr val="dk1"/>
                          </a:solidFill>
                          <a:latin typeface="Calibri"/>
                          <a:ea typeface="Calibri"/>
                          <a:cs typeface="Calibri"/>
                          <a:sym typeface="Calibri"/>
                        </a:rPr>
                        <a:t>71-77d</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extLst>
                  <a:ext uri="{0D108BD9-81ED-4DB2-BD59-A6C34878D82A}">
                    <a16:rowId xmlns:a16="http://schemas.microsoft.com/office/drawing/2014/main" val="10004"/>
                  </a:ext>
                </a:extLst>
              </a:tr>
              <a:tr h="643175">
                <a:tc vMerge="1">
                  <a:txBody>
                    <a:bodyPr/>
                    <a:lstStyle/>
                    <a:p>
                      <a:endParaRPr lang="en-US"/>
                    </a:p>
                  </a:txBody>
                  <a:tcPr/>
                </a:tc>
                <a:tc>
                  <a:txBody>
                    <a:bodyPr/>
                    <a:lstStyle/>
                    <a:p>
                      <a:pPr marL="0" marR="0" lvl="0" indent="0" algn="l" rtl="0">
                        <a:lnSpc>
                          <a:spcPct val="107000"/>
                        </a:lnSpc>
                        <a:spcBef>
                          <a:spcPts val="0"/>
                        </a:spcBef>
                        <a:spcAft>
                          <a:spcPts val="0"/>
                        </a:spcAft>
                        <a:buNone/>
                      </a:pPr>
                      <a:r>
                        <a:rPr lang="en-US" sz="1200" b="1" u="none" strike="noStrike" cap="none">
                          <a:solidFill>
                            <a:schemeClr val="dk1"/>
                          </a:solidFill>
                          <a:latin typeface="Calibri"/>
                          <a:ea typeface="Calibri"/>
                          <a:cs typeface="Calibri"/>
                          <a:sym typeface="Calibri"/>
                        </a:rPr>
                        <a:t>Table 4. </a:t>
                      </a:r>
                      <a:r>
                        <a:rPr lang="en-US" sz="1200" u="none" strike="noStrike" cap="none">
                          <a:solidFill>
                            <a:schemeClr val="dk1"/>
                          </a:solidFill>
                          <a:latin typeface="Calibri"/>
                          <a:ea typeface="Calibri"/>
                          <a:cs typeface="Calibri"/>
                          <a:sym typeface="Calibri"/>
                        </a:rPr>
                        <a:t>Structured summary: Tracking progress made in implementing and achieving the NDC under Article 4 of the Paris Agreement</a:t>
                      </a:r>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r>
                        <a:rPr lang="en-US" sz="1200" u="none" strike="noStrike" cap="none">
                          <a:solidFill>
                            <a:schemeClr val="dk1"/>
                          </a:solidFill>
                          <a:latin typeface="Calibri"/>
                          <a:ea typeface="Calibri"/>
                          <a:cs typeface="Calibri"/>
                          <a:sym typeface="Calibri"/>
                        </a:rPr>
                        <a:t>77a -77dii</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extLst>
                  <a:ext uri="{0D108BD9-81ED-4DB2-BD59-A6C34878D82A}">
                    <a16:rowId xmlns:a16="http://schemas.microsoft.com/office/drawing/2014/main" val="10005"/>
                  </a:ext>
                </a:extLst>
              </a:tr>
              <a:tr h="643175">
                <a:tc vMerge="1">
                  <a:txBody>
                    <a:bodyPr/>
                    <a:lstStyle/>
                    <a:p>
                      <a:endParaRPr lang="en-US"/>
                    </a:p>
                  </a:txBody>
                  <a:tcPr/>
                </a:tc>
                <a:tc>
                  <a:txBody>
                    <a:bodyPr/>
                    <a:lstStyle/>
                    <a:p>
                      <a:pPr marL="0" marR="0" lvl="0" indent="0" algn="l" rtl="0">
                        <a:lnSpc>
                          <a:spcPct val="107000"/>
                        </a:lnSpc>
                        <a:spcBef>
                          <a:spcPts val="0"/>
                        </a:spcBef>
                        <a:spcAft>
                          <a:spcPts val="0"/>
                        </a:spcAft>
                        <a:buNone/>
                      </a:pPr>
                      <a:r>
                        <a:rPr lang="en-US" sz="1200" b="1" u="none" strike="noStrike" cap="none">
                          <a:solidFill>
                            <a:schemeClr val="dk1"/>
                          </a:solidFill>
                          <a:latin typeface="Calibri"/>
                          <a:ea typeface="Calibri"/>
                          <a:cs typeface="Calibri"/>
                          <a:sym typeface="Calibri"/>
                        </a:rPr>
                        <a:t>Table 12. </a:t>
                      </a:r>
                      <a:r>
                        <a:rPr lang="en-US" sz="1200" u="none" strike="noStrike" cap="none">
                          <a:solidFill>
                            <a:schemeClr val="dk1"/>
                          </a:solidFill>
                          <a:latin typeface="Calibri"/>
                          <a:ea typeface="Calibri"/>
                          <a:cs typeface="Calibri"/>
                          <a:sym typeface="Calibri"/>
                        </a:rPr>
                        <a:t>Information necessary to track progress on the implementation and achievement of the domestic policies and measures implemented to address the social and economic consequences of response measures</a:t>
                      </a:r>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r>
                        <a:rPr lang="en-US" sz="1200" u="none" strike="noStrike" cap="none">
                          <a:solidFill>
                            <a:schemeClr val="dk1"/>
                          </a:solidFill>
                          <a:latin typeface="Calibri"/>
                          <a:ea typeface="Calibri"/>
                          <a:cs typeface="Calibri"/>
                          <a:sym typeface="Calibri"/>
                        </a:rPr>
                        <a:t>78</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
          <p:cNvSpPr/>
          <p:nvPr/>
        </p:nvSpPr>
        <p:spPr>
          <a:xfrm rot="5400000">
            <a:off x="10110076" y="4881000"/>
            <a:ext cx="3810000" cy="14400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314" name="Google Shape;314;p5"/>
          <p:cNvSpPr/>
          <p:nvPr/>
        </p:nvSpPr>
        <p:spPr>
          <a:xfrm>
            <a:off x="844552" y="1541000"/>
            <a:ext cx="11239449" cy="144001"/>
          </a:xfrm>
          <a:prstGeom prst="rect">
            <a:avLst/>
          </a:prstGeom>
          <a:solidFill>
            <a:srgbClr val="25B19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315" name="Google Shape;315;p5"/>
          <p:cNvSpPr/>
          <p:nvPr/>
        </p:nvSpPr>
        <p:spPr>
          <a:xfrm>
            <a:off x="3585600" y="1544480"/>
            <a:ext cx="8498401" cy="14052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316" name="Google Shape;316;p5"/>
          <p:cNvSpPr/>
          <p:nvPr/>
        </p:nvSpPr>
        <p:spPr>
          <a:xfrm>
            <a:off x="7448552" y="1542156"/>
            <a:ext cx="4635449"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317" name="Google Shape;317;p5"/>
          <p:cNvSpPr/>
          <p:nvPr/>
        </p:nvSpPr>
        <p:spPr>
          <a:xfrm rot="5400000">
            <a:off x="10107000" y="3398099"/>
            <a:ext cx="3810000"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pic>
        <p:nvPicPr>
          <p:cNvPr id="318" name="Google Shape;318;p5" descr="Logotipo&#10;&#10;Descripción generada automáticamente"/>
          <p:cNvPicPr preferRelativeResize="0"/>
          <p:nvPr/>
        </p:nvPicPr>
        <p:blipFill rotWithShape="1">
          <a:blip r:embed="rId3">
            <a:alphaModFix/>
          </a:blip>
          <a:srcRect/>
          <a:stretch/>
        </p:blipFill>
        <p:spPr>
          <a:xfrm>
            <a:off x="144001" y="6005461"/>
            <a:ext cx="575651" cy="861967"/>
          </a:xfrm>
          <a:prstGeom prst="rect">
            <a:avLst/>
          </a:prstGeom>
          <a:noFill/>
          <a:ln>
            <a:noFill/>
          </a:ln>
        </p:spPr>
      </p:pic>
      <p:sp>
        <p:nvSpPr>
          <p:cNvPr id="319" name="Google Shape;319;p5"/>
          <p:cNvSpPr txBox="1"/>
          <p:nvPr/>
        </p:nvSpPr>
        <p:spPr>
          <a:xfrm>
            <a:off x="719651" y="2275565"/>
            <a:ext cx="10744200" cy="3099535"/>
          </a:xfrm>
          <a:prstGeom prst="rect">
            <a:avLst/>
          </a:prstGeom>
          <a:noFill/>
          <a:ln>
            <a:noFill/>
          </a:ln>
        </p:spPr>
        <p:txBody>
          <a:bodyPr spcFirstLastPara="1" wrap="square" lIns="68575" tIns="34275" rIns="68575" bIns="34275"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2800" b="0" i="0" u="none" strike="noStrike" cap="none">
              <a:solidFill>
                <a:srgbClr val="26927F"/>
              </a:solidFill>
              <a:latin typeface="Calibri"/>
              <a:ea typeface="Calibri"/>
              <a:cs typeface="Calibri"/>
              <a:sym typeface="Calibri"/>
            </a:endParaRPr>
          </a:p>
        </p:txBody>
      </p:sp>
      <p:sp>
        <p:nvSpPr>
          <p:cNvPr id="320" name="Google Shape;320;p5"/>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6927F"/>
              </a:buClr>
              <a:buSzPts val="3733"/>
              <a:buFont typeface="Calibri"/>
              <a:buNone/>
            </a:pPr>
            <a:r>
              <a:rPr lang="en-US" sz="3733" b="1" i="0" u="none" strike="noStrike" cap="none">
                <a:solidFill>
                  <a:srgbClr val="26927F"/>
                </a:solidFill>
                <a:latin typeface="Calibri"/>
                <a:ea typeface="Calibri"/>
                <a:cs typeface="Calibri"/>
                <a:sym typeface="Calibri"/>
              </a:rPr>
              <a:t>Common Tabular Formats - Tables</a:t>
            </a:r>
            <a:endParaRPr/>
          </a:p>
        </p:txBody>
      </p:sp>
      <p:graphicFrame>
        <p:nvGraphicFramePr>
          <p:cNvPr id="321" name="Google Shape;321;p5"/>
          <p:cNvGraphicFramePr/>
          <p:nvPr/>
        </p:nvGraphicFramePr>
        <p:xfrm>
          <a:off x="853897" y="1754157"/>
          <a:ext cx="10966475" cy="4969371"/>
        </p:xfrm>
        <a:graphic>
          <a:graphicData uri="http://schemas.openxmlformats.org/drawingml/2006/table">
            <a:tbl>
              <a:tblPr firstRow="1" firstCol="1" bandRow="1">
                <a:noFill/>
                <a:tableStyleId>{FC624BAE-DBEF-46C3-A032-792FC8989A82}</a:tableStyleId>
              </a:tblPr>
              <a:tblGrid>
                <a:gridCol w="3846300">
                  <a:extLst>
                    <a:ext uri="{9D8B030D-6E8A-4147-A177-3AD203B41FA5}">
                      <a16:colId xmlns:a16="http://schemas.microsoft.com/office/drawing/2014/main" val="20000"/>
                    </a:ext>
                  </a:extLst>
                </a:gridCol>
                <a:gridCol w="3988025">
                  <a:extLst>
                    <a:ext uri="{9D8B030D-6E8A-4147-A177-3AD203B41FA5}">
                      <a16:colId xmlns:a16="http://schemas.microsoft.com/office/drawing/2014/main" val="20001"/>
                    </a:ext>
                  </a:extLst>
                </a:gridCol>
                <a:gridCol w="966850">
                  <a:extLst>
                    <a:ext uri="{9D8B030D-6E8A-4147-A177-3AD203B41FA5}">
                      <a16:colId xmlns:a16="http://schemas.microsoft.com/office/drawing/2014/main" val="20002"/>
                    </a:ext>
                  </a:extLst>
                </a:gridCol>
                <a:gridCol w="2165300">
                  <a:extLst>
                    <a:ext uri="{9D8B030D-6E8A-4147-A177-3AD203B41FA5}">
                      <a16:colId xmlns:a16="http://schemas.microsoft.com/office/drawing/2014/main" val="20003"/>
                    </a:ext>
                  </a:extLst>
                </a:gridCol>
              </a:tblGrid>
              <a:tr h="534850">
                <a:tc>
                  <a:txBody>
                    <a:bodyPr/>
                    <a:lstStyle/>
                    <a:p>
                      <a:pPr marL="0" marR="0" lvl="0" indent="0" algn="l" rtl="0">
                        <a:lnSpc>
                          <a:spcPct val="107000"/>
                        </a:lnSpc>
                        <a:spcBef>
                          <a:spcPts val="0"/>
                        </a:spcBef>
                        <a:spcAft>
                          <a:spcPts val="0"/>
                        </a:spcAft>
                        <a:buNone/>
                      </a:pPr>
                      <a:r>
                        <a:rPr lang="en-US" sz="1200" u="none" strike="noStrike" cap="none">
                          <a:solidFill>
                            <a:schemeClr val="dk1"/>
                          </a:solidFill>
                        </a:rPr>
                        <a:t>MPG Section III:</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r>
                        <a:rPr lang="en-US" sz="1200" u="none" strike="noStrike" cap="none">
                          <a:solidFill>
                            <a:schemeClr val="dk1"/>
                          </a:solidFill>
                        </a:rPr>
                        <a:t>Related Tables from the Common tabular formats (CTF)</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r>
                        <a:rPr lang="en-US" sz="1200" u="none" strike="noStrike" cap="none">
                          <a:solidFill>
                            <a:schemeClr val="dk1"/>
                          </a:solidFill>
                        </a:rPr>
                        <a:t>Reporting requirement</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r>
                        <a:rPr lang="en-US" sz="1200" u="none" strike="noStrike" cap="none">
                          <a:solidFill>
                            <a:schemeClr val="dk1"/>
                          </a:solidFill>
                        </a:rPr>
                        <a:t>Flexibility, for Parties that need flexibility in the light of their capacities (self-determined)</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extLst>
                  <a:ext uri="{0D108BD9-81ED-4DB2-BD59-A6C34878D82A}">
                    <a16:rowId xmlns:a16="http://schemas.microsoft.com/office/drawing/2014/main" val="10000"/>
                  </a:ext>
                </a:extLst>
              </a:tr>
              <a:tr h="1352550">
                <a:tc>
                  <a:txBody>
                    <a:bodyPr/>
                    <a:lstStyle/>
                    <a:p>
                      <a:pPr marL="0" marR="0" lvl="0" indent="0" algn="l" rtl="0">
                        <a:lnSpc>
                          <a:spcPct val="107000"/>
                        </a:lnSpc>
                        <a:spcBef>
                          <a:spcPts val="0"/>
                        </a:spcBef>
                        <a:spcAft>
                          <a:spcPts val="0"/>
                        </a:spcAft>
                        <a:buNone/>
                      </a:pPr>
                      <a:r>
                        <a:rPr lang="en-US" sz="1200" u="none" strike="noStrike" cap="none">
                          <a:solidFill>
                            <a:schemeClr val="dk1"/>
                          </a:solidFill>
                          <a:latin typeface="Calibri"/>
                          <a:ea typeface="Calibri"/>
                          <a:cs typeface="Calibri"/>
                          <a:sym typeface="Calibri"/>
                        </a:rPr>
                        <a:t>D: Mitigation policies and measures, actions and plans, including those with mitigation co-benefits resulting from adaptation actions and economic diversification plans, related to implementing and achieving a nationally determined contribution under Article 4 of the Paris Agreement</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r>
                        <a:rPr lang="en-US" sz="1200" b="1" u="none" strike="noStrike" cap="none">
                          <a:solidFill>
                            <a:schemeClr val="dk1"/>
                          </a:solidFill>
                          <a:latin typeface="Calibri"/>
                          <a:ea typeface="Calibri"/>
                          <a:cs typeface="Calibri"/>
                          <a:sym typeface="Calibri"/>
                        </a:rPr>
                        <a:t>Table 5.</a:t>
                      </a:r>
                      <a:r>
                        <a:rPr lang="en-US" sz="1200" u="none" strike="noStrike" cap="none">
                          <a:solidFill>
                            <a:schemeClr val="dk1"/>
                          </a:solidFill>
                          <a:latin typeface="Calibri"/>
                          <a:ea typeface="Calibri"/>
                          <a:cs typeface="Calibri"/>
                          <a:sym typeface="Calibri"/>
                        </a:rPr>
                        <a:t> Mitigation policies and measures, actions, and plans, including those with mitigation co-benefits resulting from adaptation actions and economic diversification plans, related to implementing and achieving a nationally determined contribution under Article 4 of the Paris Agreement</a:t>
                      </a:r>
                      <a:endParaRPr/>
                    </a:p>
                    <a:p>
                      <a:pPr marL="0" marR="0" lvl="0" indent="0" algn="l" rtl="0">
                        <a:lnSpc>
                          <a:spcPct val="107000"/>
                        </a:lnSpc>
                        <a:spcBef>
                          <a:spcPts val="800"/>
                        </a:spcBef>
                        <a:spcAft>
                          <a:spcPts val="0"/>
                        </a:spcAft>
                        <a:buNone/>
                      </a:pP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r>
                        <a:rPr lang="en-US" sz="1200" u="none" strike="noStrike" cap="none">
                          <a:solidFill>
                            <a:schemeClr val="dk1"/>
                          </a:solidFill>
                          <a:latin typeface="Calibri"/>
                          <a:ea typeface="Calibri"/>
                          <a:cs typeface="Calibri"/>
                          <a:sym typeface="Calibri"/>
                        </a:rPr>
                        <a:t>82-85</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r>
                        <a:rPr lang="en-US" sz="1200" u="none" strike="noStrike" cap="none">
                          <a:solidFill>
                            <a:schemeClr val="dk1"/>
                          </a:solidFill>
                          <a:latin typeface="Calibri"/>
                          <a:ea typeface="Calibri"/>
                          <a:cs typeface="Calibri"/>
                          <a:sym typeface="Calibri"/>
                        </a:rPr>
                        <a:t>Encouraged to report estimates of expected and achieved GHG emission reductions for its actions, policies, and measures</a:t>
                      </a:r>
                      <a:endParaRPr/>
                    </a:p>
                    <a:p>
                      <a:pPr marL="0" marR="0" lvl="0" indent="0" algn="l" rtl="0">
                        <a:lnSpc>
                          <a:spcPct val="107000"/>
                        </a:lnSpc>
                        <a:spcBef>
                          <a:spcPts val="800"/>
                        </a:spcBef>
                        <a:spcAft>
                          <a:spcPts val="0"/>
                        </a:spcAft>
                        <a:buNone/>
                      </a:pP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extLst>
                  <a:ext uri="{0D108BD9-81ED-4DB2-BD59-A6C34878D82A}">
                    <a16:rowId xmlns:a16="http://schemas.microsoft.com/office/drawing/2014/main" val="10001"/>
                  </a:ext>
                </a:extLst>
              </a:tr>
              <a:tr h="534850">
                <a:tc>
                  <a:txBody>
                    <a:bodyPr/>
                    <a:lstStyle/>
                    <a:p>
                      <a:pPr marL="0" marR="0" lvl="0" indent="0" algn="l" rtl="0">
                        <a:lnSpc>
                          <a:spcPct val="107000"/>
                        </a:lnSpc>
                        <a:spcBef>
                          <a:spcPts val="0"/>
                        </a:spcBef>
                        <a:spcAft>
                          <a:spcPts val="0"/>
                        </a:spcAft>
                        <a:buNone/>
                      </a:pPr>
                      <a:r>
                        <a:rPr lang="en-US" sz="1050" u="none" strike="noStrike" cap="none">
                          <a:solidFill>
                            <a:schemeClr val="dk1"/>
                          </a:solidFill>
                          <a:latin typeface="Calibri"/>
                          <a:ea typeface="Calibri"/>
                          <a:cs typeface="Calibri"/>
                          <a:sym typeface="Calibri"/>
                        </a:rPr>
                        <a:t>E. Summary of greenhouse gas emissions and removals</a:t>
                      </a:r>
                      <a:endParaRPr/>
                    </a:p>
                    <a:p>
                      <a:pPr marL="0" marR="0" lvl="0" indent="0" algn="l" rtl="0">
                        <a:lnSpc>
                          <a:spcPct val="107000"/>
                        </a:lnSpc>
                        <a:spcBef>
                          <a:spcPts val="800"/>
                        </a:spcBef>
                        <a:spcAft>
                          <a:spcPts val="0"/>
                        </a:spcAft>
                        <a:buNone/>
                      </a:pPr>
                      <a:endParaRPr sz="1050" u="none" strike="noStrike" cap="none">
                        <a:solidFill>
                          <a:schemeClr val="dk1"/>
                        </a:solidFill>
                        <a:latin typeface="Calibri"/>
                        <a:ea typeface="Calibri"/>
                        <a:cs typeface="Calibri"/>
                        <a:sym typeface="Calibri"/>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r>
                        <a:rPr lang="en-US" sz="1200" b="1" u="none" strike="noStrike" cap="none">
                          <a:solidFill>
                            <a:schemeClr val="dk1"/>
                          </a:solidFill>
                          <a:latin typeface="Calibri"/>
                          <a:ea typeface="Calibri"/>
                          <a:cs typeface="Calibri"/>
                          <a:sym typeface="Calibri"/>
                        </a:rPr>
                        <a:t>Table 6. </a:t>
                      </a:r>
                      <a:r>
                        <a:rPr lang="en-US" sz="1200" u="none" strike="noStrike" cap="none">
                          <a:solidFill>
                            <a:schemeClr val="dk1"/>
                          </a:solidFill>
                          <a:latin typeface="Calibri"/>
                          <a:ea typeface="Calibri"/>
                          <a:cs typeface="Calibri"/>
                          <a:sym typeface="Calibri"/>
                        </a:rPr>
                        <a:t>Summary of greenhouse gas emissions and removals in accordance with the common reporting table 10 emission trends – summary</a:t>
                      </a:r>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r>
                        <a:rPr lang="en-US" sz="1200" u="none" strike="noStrike" cap="none">
                          <a:solidFill>
                            <a:schemeClr val="dk1"/>
                          </a:solidFill>
                          <a:latin typeface="Calibri"/>
                          <a:ea typeface="Calibri"/>
                          <a:cs typeface="Calibri"/>
                          <a:sym typeface="Calibri"/>
                        </a:rPr>
                        <a:t>91</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extLst>
                  <a:ext uri="{0D108BD9-81ED-4DB2-BD59-A6C34878D82A}">
                    <a16:rowId xmlns:a16="http://schemas.microsoft.com/office/drawing/2014/main" val="10002"/>
                  </a:ext>
                </a:extLst>
              </a:tr>
              <a:tr h="393800">
                <a:tc rowSpan="5">
                  <a:txBody>
                    <a:bodyPr/>
                    <a:lstStyle/>
                    <a:p>
                      <a:pPr marL="0" marR="0" lvl="0" indent="0" algn="l" rtl="0">
                        <a:lnSpc>
                          <a:spcPct val="107000"/>
                        </a:lnSpc>
                        <a:spcBef>
                          <a:spcPts val="0"/>
                        </a:spcBef>
                        <a:spcAft>
                          <a:spcPts val="0"/>
                        </a:spcAft>
                        <a:buNone/>
                      </a:pPr>
                      <a:r>
                        <a:rPr lang="en-US" sz="1200" u="none" strike="noStrike" cap="none">
                          <a:solidFill>
                            <a:schemeClr val="dk1"/>
                          </a:solidFill>
                          <a:latin typeface="Calibri"/>
                          <a:ea typeface="Calibri"/>
                          <a:cs typeface="Calibri"/>
                          <a:sym typeface="Calibri"/>
                        </a:rPr>
                        <a:t>F. Projections of greenhouse gas emissions and removals, as applicable</a:t>
                      </a:r>
                      <a:endParaRPr/>
                    </a:p>
                    <a:p>
                      <a:pPr marL="0" marR="0" lvl="0" indent="0" algn="l" rtl="0">
                        <a:lnSpc>
                          <a:spcPct val="107000"/>
                        </a:lnSpc>
                        <a:spcBef>
                          <a:spcPts val="800"/>
                        </a:spcBef>
                        <a:spcAft>
                          <a:spcPts val="0"/>
                        </a:spcAft>
                        <a:buNone/>
                      </a:pP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r>
                        <a:rPr lang="en-US" sz="1200" b="1" u="none" strike="noStrike" cap="none">
                          <a:solidFill>
                            <a:schemeClr val="dk1"/>
                          </a:solidFill>
                          <a:latin typeface="Calibri"/>
                          <a:ea typeface="Calibri"/>
                          <a:cs typeface="Calibri"/>
                          <a:sym typeface="Calibri"/>
                        </a:rPr>
                        <a:t>Table 7. </a:t>
                      </a:r>
                      <a:r>
                        <a:rPr lang="en-US" sz="1200" u="none" strike="noStrike" cap="none">
                          <a:solidFill>
                            <a:schemeClr val="dk1"/>
                          </a:solidFill>
                          <a:latin typeface="Calibri"/>
                          <a:ea typeface="Calibri"/>
                          <a:cs typeface="Calibri"/>
                          <a:sym typeface="Calibri"/>
                        </a:rPr>
                        <a:t>Information on projections of greenhouse gas emissions and removals under a ‘with measures’ scenario</a:t>
                      </a:r>
                      <a:endParaRPr/>
                    </a:p>
                  </a:txBody>
                  <a:tcPr marL="84925" marR="84925" marT="0" marB="0">
                    <a:solidFill>
                      <a:srgbClr val="C9F2EA"/>
                    </a:solidFill>
                  </a:tcPr>
                </a:tc>
                <a:tc rowSpan="3">
                  <a:txBody>
                    <a:bodyPr/>
                    <a:lstStyle/>
                    <a:p>
                      <a:pPr marL="0" marR="0" lvl="0" indent="0" algn="l" rtl="0">
                        <a:lnSpc>
                          <a:spcPct val="107000"/>
                        </a:lnSpc>
                        <a:spcBef>
                          <a:spcPts val="0"/>
                        </a:spcBef>
                        <a:spcAft>
                          <a:spcPts val="0"/>
                        </a:spcAft>
                        <a:buNone/>
                      </a:pPr>
                      <a:r>
                        <a:rPr lang="en-US" sz="1200" u="none" strike="noStrike" cap="none">
                          <a:solidFill>
                            <a:schemeClr val="dk1"/>
                          </a:solidFill>
                          <a:latin typeface="Calibri"/>
                          <a:ea typeface="Calibri"/>
                          <a:cs typeface="Calibri"/>
                          <a:sym typeface="Calibri"/>
                        </a:rPr>
                        <a:t>92-101</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rowSpan="5">
                  <a:txBody>
                    <a:bodyPr/>
                    <a:lstStyle/>
                    <a:p>
                      <a:pPr marL="0" marR="0" lvl="0" indent="0" algn="l" rtl="0">
                        <a:lnSpc>
                          <a:spcPct val="107000"/>
                        </a:lnSpc>
                        <a:spcBef>
                          <a:spcPts val="0"/>
                        </a:spcBef>
                        <a:spcAft>
                          <a:spcPts val="0"/>
                        </a:spcAft>
                        <a:buNone/>
                      </a:pPr>
                      <a:r>
                        <a:rPr lang="en-US" sz="1200" u="none" strike="noStrike" cap="none">
                          <a:solidFill>
                            <a:schemeClr val="dk1"/>
                          </a:solidFill>
                          <a:latin typeface="Calibri"/>
                          <a:ea typeface="Calibri"/>
                          <a:cs typeface="Calibri"/>
                          <a:sym typeface="Calibri"/>
                        </a:rPr>
                        <a:t>encouraged to report projections. Can instead report using a less detailed methodology or coverage.</a:t>
                      </a:r>
                      <a:endParaRPr/>
                    </a:p>
                    <a:p>
                      <a:pPr marL="0" marR="0" lvl="0" indent="0" algn="l" rtl="0">
                        <a:lnSpc>
                          <a:spcPct val="107000"/>
                        </a:lnSpc>
                        <a:spcBef>
                          <a:spcPts val="800"/>
                        </a:spcBef>
                        <a:spcAft>
                          <a:spcPts val="0"/>
                        </a:spcAft>
                        <a:buNone/>
                      </a:pP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extLst>
                  <a:ext uri="{0D108BD9-81ED-4DB2-BD59-A6C34878D82A}">
                    <a16:rowId xmlns:a16="http://schemas.microsoft.com/office/drawing/2014/main" val="10003"/>
                  </a:ext>
                </a:extLst>
              </a:tr>
              <a:tr h="534850">
                <a:tc vMerge="1">
                  <a:txBody>
                    <a:bodyPr/>
                    <a:lstStyle/>
                    <a:p>
                      <a:endParaRPr lang="en-US"/>
                    </a:p>
                  </a:txBody>
                  <a:tcPr/>
                </a:tc>
                <a:tc>
                  <a:txBody>
                    <a:bodyPr/>
                    <a:lstStyle/>
                    <a:p>
                      <a:pPr marL="0" marR="0" lvl="0" indent="0" algn="l" rtl="0">
                        <a:lnSpc>
                          <a:spcPct val="107000"/>
                        </a:lnSpc>
                        <a:spcBef>
                          <a:spcPts val="0"/>
                        </a:spcBef>
                        <a:spcAft>
                          <a:spcPts val="0"/>
                        </a:spcAft>
                        <a:buNone/>
                      </a:pPr>
                      <a:r>
                        <a:rPr lang="en-US" sz="1200" b="1" u="none" strike="noStrike" cap="none">
                          <a:solidFill>
                            <a:schemeClr val="dk1"/>
                          </a:solidFill>
                          <a:latin typeface="Calibri"/>
                          <a:ea typeface="Calibri"/>
                          <a:cs typeface="Calibri"/>
                          <a:sym typeface="Calibri"/>
                        </a:rPr>
                        <a:t>Table 8. </a:t>
                      </a:r>
                      <a:r>
                        <a:rPr lang="en-US" sz="1200" u="none" strike="noStrike" cap="none">
                          <a:solidFill>
                            <a:schemeClr val="dk1"/>
                          </a:solidFill>
                          <a:latin typeface="Calibri"/>
                          <a:ea typeface="Calibri"/>
                          <a:cs typeface="Calibri"/>
                          <a:sym typeface="Calibri"/>
                        </a:rPr>
                        <a:t>Information on projections of greenhouse gas emissions and removals under a ‘with additional measures’ scenario</a:t>
                      </a:r>
                      <a:endParaRPr/>
                    </a:p>
                  </a:txBody>
                  <a:tcPr marL="84925" marR="84925" marT="0" marB="0">
                    <a:solidFill>
                      <a:srgbClr val="C9F2EA"/>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353900">
                <a:tc vMerge="1">
                  <a:txBody>
                    <a:bodyPr/>
                    <a:lstStyle/>
                    <a:p>
                      <a:endParaRPr lang="en-US"/>
                    </a:p>
                  </a:txBody>
                  <a:tcPr/>
                </a:tc>
                <a:tc>
                  <a:txBody>
                    <a:bodyPr/>
                    <a:lstStyle/>
                    <a:p>
                      <a:pPr marL="0" marR="0" lvl="0" indent="0" algn="l" rtl="0">
                        <a:lnSpc>
                          <a:spcPct val="107000"/>
                        </a:lnSpc>
                        <a:spcBef>
                          <a:spcPts val="0"/>
                        </a:spcBef>
                        <a:spcAft>
                          <a:spcPts val="0"/>
                        </a:spcAft>
                        <a:buNone/>
                      </a:pPr>
                      <a:r>
                        <a:rPr lang="en-US" sz="1200" b="1" u="none" strike="noStrike" cap="none">
                          <a:solidFill>
                            <a:schemeClr val="dk1"/>
                          </a:solidFill>
                          <a:latin typeface="Calibri"/>
                          <a:ea typeface="Calibri"/>
                          <a:cs typeface="Calibri"/>
                          <a:sym typeface="Calibri"/>
                        </a:rPr>
                        <a:t>Table 9. </a:t>
                      </a:r>
                      <a:r>
                        <a:rPr lang="en-US" sz="1200" u="none" strike="noStrike" cap="none">
                          <a:solidFill>
                            <a:schemeClr val="dk1"/>
                          </a:solidFill>
                          <a:latin typeface="Calibri"/>
                          <a:ea typeface="Calibri"/>
                          <a:cs typeface="Calibri"/>
                          <a:sym typeface="Calibri"/>
                        </a:rPr>
                        <a:t>Information on projections of greenhouse gas emissions and removals under a ‘without measures’ scenario</a:t>
                      </a:r>
                      <a:endParaRPr/>
                    </a:p>
                  </a:txBody>
                  <a:tcPr marL="84925" marR="84925" marT="0" marB="0">
                    <a:solidFill>
                      <a:srgbClr val="C9F2EA"/>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66050">
                <a:tc vMerge="1">
                  <a:txBody>
                    <a:bodyPr/>
                    <a:lstStyle/>
                    <a:p>
                      <a:endParaRPr lang="en-US"/>
                    </a:p>
                  </a:txBody>
                  <a:tcPr/>
                </a:tc>
                <a:tc>
                  <a:txBody>
                    <a:bodyPr/>
                    <a:lstStyle/>
                    <a:p>
                      <a:pPr marL="0" marR="0" lvl="0" indent="0" algn="l" rtl="0">
                        <a:lnSpc>
                          <a:spcPct val="107000"/>
                        </a:lnSpc>
                        <a:spcBef>
                          <a:spcPts val="0"/>
                        </a:spcBef>
                        <a:spcAft>
                          <a:spcPts val="0"/>
                        </a:spcAft>
                        <a:buNone/>
                      </a:pPr>
                      <a:r>
                        <a:rPr lang="en-US" sz="1200" b="1" u="none" strike="noStrike" cap="none">
                          <a:solidFill>
                            <a:schemeClr val="dk1"/>
                          </a:solidFill>
                          <a:latin typeface="Calibri"/>
                          <a:ea typeface="Calibri"/>
                          <a:cs typeface="Calibri"/>
                          <a:sym typeface="Calibri"/>
                        </a:rPr>
                        <a:t>Table 10. </a:t>
                      </a:r>
                      <a:r>
                        <a:rPr lang="en-US" sz="1200" u="none" strike="noStrike" cap="none">
                          <a:solidFill>
                            <a:schemeClr val="dk1"/>
                          </a:solidFill>
                          <a:latin typeface="Calibri"/>
                          <a:ea typeface="Calibri"/>
                          <a:cs typeface="Calibri"/>
                          <a:sym typeface="Calibri"/>
                        </a:rPr>
                        <a:t>Projections of key indicators</a:t>
                      </a:r>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r>
                        <a:rPr lang="en-US" sz="1200" u="none" strike="noStrike" cap="none">
                          <a:solidFill>
                            <a:schemeClr val="dk1"/>
                          </a:solidFill>
                          <a:latin typeface="Calibri"/>
                          <a:ea typeface="Calibri"/>
                          <a:cs typeface="Calibri"/>
                          <a:sym typeface="Calibri"/>
                        </a:rPr>
                        <a:t>97</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vMerge="1">
                  <a:txBody>
                    <a:bodyPr/>
                    <a:lstStyle/>
                    <a:p>
                      <a:endParaRPr lang="en-US"/>
                    </a:p>
                  </a:txBody>
                  <a:tcPr/>
                </a:tc>
                <a:extLst>
                  <a:ext uri="{0D108BD9-81ED-4DB2-BD59-A6C34878D82A}">
                    <a16:rowId xmlns:a16="http://schemas.microsoft.com/office/drawing/2014/main" val="10006"/>
                  </a:ext>
                </a:extLst>
              </a:tr>
              <a:tr h="728375">
                <a:tc vMerge="1">
                  <a:txBody>
                    <a:bodyPr/>
                    <a:lstStyle/>
                    <a:p>
                      <a:endParaRPr lang="en-US"/>
                    </a:p>
                  </a:txBody>
                  <a:tcPr/>
                </a:tc>
                <a:tc>
                  <a:txBody>
                    <a:bodyPr/>
                    <a:lstStyle/>
                    <a:p>
                      <a:pPr marL="0" marR="0" lvl="0" indent="0" algn="l" rtl="0">
                        <a:lnSpc>
                          <a:spcPct val="107000"/>
                        </a:lnSpc>
                        <a:spcBef>
                          <a:spcPts val="0"/>
                        </a:spcBef>
                        <a:spcAft>
                          <a:spcPts val="0"/>
                        </a:spcAft>
                        <a:buNone/>
                      </a:pPr>
                      <a:r>
                        <a:rPr lang="en-US" sz="1200" b="1" u="none" strike="noStrike" cap="none">
                          <a:solidFill>
                            <a:schemeClr val="dk1"/>
                          </a:solidFill>
                          <a:latin typeface="Calibri"/>
                          <a:ea typeface="Calibri"/>
                          <a:cs typeface="Calibri"/>
                          <a:sym typeface="Calibri"/>
                        </a:rPr>
                        <a:t>Table 11. </a:t>
                      </a:r>
                      <a:r>
                        <a:rPr lang="en-US" sz="1200" u="none" strike="noStrike" cap="none">
                          <a:solidFill>
                            <a:schemeClr val="dk1"/>
                          </a:solidFill>
                          <a:latin typeface="Calibri"/>
                          <a:ea typeface="Calibri"/>
                          <a:cs typeface="Calibri"/>
                          <a:sym typeface="Calibri"/>
                        </a:rPr>
                        <a:t>Key underlying assumptions and parameters used for projections</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a:txBody>
                    <a:bodyPr/>
                    <a:lstStyle/>
                    <a:p>
                      <a:pPr marL="0" marR="0" lvl="0" indent="0" algn="l" rtl="0">
                        <a:lnSpc>
                          <a:spcPct val="107000"/>
                        </a:lnSpc>
                        <a:spcBef>
                          <a:spcPts val="0"/>
                        </a:spcBef>
                        <a:spcAft>
                          <a:spcPts val="0"/>
                        </a:spcAft>
                        <a:buNone/>
                      </a:pPr>
                      <a:r>
                        <a:rPr lang="en-US" sz="1200" u="none" strike="noStrike" cap="none">
                          <a:solidFill>
                            <a:schemeClr val="dk1"/>
                          </a:solidFill>
                          <a:latin typeface="Calibri"/>
                          <a:ea typeface="Calibri"/>
                          <a:cs typeface="Calibri"/>
                          <a:sym typeface="Calibri"/>
                        </a:rPr>
                        <a:t>96 c</a:t>
                      </a:r>
                      <a:endParaRPr sz="1200" u="none" strike="noStrike" cap="none">
                        <a:solidFill>
                          <a:schemeClr val="dk1"/>
                        </a:solidFill>
                        <a:latin typeface="Calibri"/>
                        <a:ea typeface="Calibri"/>
                        <a:cs typeface="Calibri"/>
                        <a:sym typeface="Calibri"/>
                      </a:endParaRPr>
                    </a:p>
                  </a:txBody>
                  <a:tcPr marL="84925" marR="84925" marT="0" marB="0">
                    <a:solidFill>
                      <a:srgbClr val="C9F2EA"/>
                    </a:solidFill>
                  </a:tcPr>
                </a:tc>
                <a:tc vMerge="1">
                  <a:txBody>
                    <a:bodyPr/>
                    <a:lstStyle/>
                    <a:p>
                      <a:endParaRPr lang="en-US"/>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6"/>
          <p:cNvSpPr txBox="1">
            <a:spLocks noGrp="1"/>
          </p:cNvSpPr>
          <p:nvPr>
            <p:ph type="title"/>
          </p:nvPr>
        </p:nvSpPr>
        <p:spPr>
          <a:xfrm>
            <a:off x="185057" y="610977"/>
            <a:ext cx="3595487" cy="1018038"/>
          </a:xfrm>
          <a:prstGeom prst="rect">
            <a:avLst/>
          </a:prstGeom>
          <a:noFill/>
          <a:ln>
            <a:noFill/>
          </a:ln>
        </p:spPr>
        <p:txBody>
          <a:bodyPr spcFirstLastPara="1" wrap="square" lIns="121900" tIns="60950" rIns="121900" bIns="60950" anchor="ctr" anchorCtr="0">
            <a:noAutofit/>
          </a:bodyPr>
          <a:lstStyle/>
          <a:p>
            <a:pPr marL="0" lvl="0" indent="0" algn="l" rtl="0">
              <a:lnSpc>
                <a:spcPct val="90000"/>
              </a:lnSpc>
              <a:spcBef>
                <a:spcPts val="0"/>
              </a:spcBef>
              <a:spcAft>
                <a:spcPts val="0"/>
              </a:spcAft>
              <a:buClr>
                <a:srgbClr val="005677"/>
              </a:buClr>
              <a:buSzPts val="2000"/>
              <a:buFont typeface="Calibri"/>
              <a:buNone/>
            </a:pPr>
            <a:r>
              <a:rPr lang="en-US" sz="2000">
                <a:solidFill>
                  <a:srgbClr val="005677"/>
                </a:solidFill>
              </a:rPr>
              <a:t>CTF tables for the electronic reporting of the information necessary to track progress made in implementing and achieving NDCs</a:t>
            </a:r>
            <a:endParaRPr/>
          </a:p>
        </p:txBody>
      </p:sp>
      <p:grpSp>
        <p:nvGrpSpPr>
          <p:cNvPr id="327" name="Google Shape;327;p6"/>
          <p:cNvGrpSpPr/>
          <p:nvPr/>
        </p:nvGrpSpPr>
        <p:grpSpPr>
          <a:xfrm>
            <a:off x="4212336" y="175814"/>
            <a:ext cx="7735063" cy="6506371"/>
            <a:chOff x="0" y="51356"/>
            <a:chExt cx="7735063" cy="6506371"/>
          </a:xfrm>
        </p:grpSpPr>
        <p:sp>
          <p:nvSpPr>
            <p:cNvPr id="328" name="Google Shape;328;p6"/>
            <p:cNvSpPr/>
            <p:nvPr/>
          </p:nvSpPr>
          <p:spPr>
            <a:xfrm>
              <a:off x="0" y="243236"/>
              <a:ext cx="7735063" cy="1392300"/>
            </a:xfrm>
            <a:prstGeom prst="rect">
              <a:avLst/>
            </a:prstGeom>
            <a:solidFill>
              <a:srgbClr val="CAD2DA">
                <a:alpha val="89803"/>
              </a:srgbClr>
            </a:solidFill>
            <a:ln w="12700" cap="flat" cmpd="sng">
              <a:solidFill>
                <a:srgbClr val="00668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txBox="1"/>
            <p:nvPr/>
          </p:nvSpPr>
          <p:spPr>
            <a:xfrm>
              <a:off x="0" y="243236"/>
              <a:ext cx="7735063" cy="1392300"/>
            </a:xfrm>
            <a:prstGeom prst="rect">
              <a:avLst/>
            </a:prstGeom>
            <a:noFill/>
            <a:ln>
              <a:noFill/>
            </a:ln>
          </p:spPr>
          <p:txBody>
            <a:bodyPr spcFirstLastPara="1" wrap="square" lIns="600325" tIns="270750" rIns="600325" bIns="113775" anchor="t" anchorCtr="0">
              <a:noAutofit/>
            </a:bodyPr>
            <a:lstStyle/>
            <a:p>
              <a:pPr marL="171450" marR="0" lvl="1" indent="-171450" algn="l" rtl="0">
                <a:lnSpc>
                  <a:spcPct val="90000"/>
                </a:lnSpc>
                <a:spcBef>
                  <a:spcPts val="0"/>
                </a:spcBef>
                <a:spcAft>
                  <a:spcPts val="0"/>
                </a:spcAft>
                <a:buClr>
                  <a:schemeClr val="dk1"/>
                </a:buClr>
                <a:buSzPts val="1600"/>
                <a:buFont typeface="Arial"/>
                <a:buChar char="•"/>
              </a:pPr>
              <a:r>
                <a:rPr lang="en-US" sz="1600" b="1" i="0" u="none" strike="noStrike" cap="none">
                  <a:solidFill>
                    <a:schemeClr val="dk1"/>
                  </a:solidFill>
                  <a:latin typeface="Calibri"/>
                  <a:ea typeface="Calibri"/>
                  <a:cs typeface="Calibri"/>
                  <a:sym typeface="Calibri"/>
                </a:rPr>
                <a:t>Appendix: </a:t>
              </a:r>
              <a:r>
                <a:rPr lang="en-US" sz="1600" b="0" i="0" u="none" strike="noStrike" cap="none">
                  <a:solidFill>
                    <a:schemeClr val="dk1"/>
                  </a:solidFill>
                  <a:latin typeface="Calibri"/>
                  <a:ea typeface="Calibri"/>
                  <a:cs typeface="Calibri"/>
                  <a:sym typeface="Calibri"/>
                </a:rPr>
                <a:t>Description of a Party´s NDC</a:t>
              </a:r>
              <a:endParaRPr sz="16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Calibri"/>
                <a:buChar char="•"/>
              </a:pPr>
              <a:r>
                <a:rPr lang="en-US" sz="1600" b="1" i="0" u="none" strike="noStrike" cap="none">
                  <a:solidFill>
                    <a:schemeClr val="dk1"/>
                  </a:solidFill>
                  <a:latin typeface="Calibri"/>
                  <a:ea typeface="Calibri"/>
                  <a:cs typeface="Calibri"/>
                  <a:sym typeface="Calibri"/>
                </a:rPr>
                <a:t>Table 1: </a:t>
              </a:r>
              <a:r>
                <a:rPr lang="en-US" sz="1600" b="0" i="0" u="none" strike="noStrike" cap="none">
                  <a:solidFill>
                    <a:schemeClr val="dk1"/>
                  </a:solidFill>
                  <a:latin typeface="Calibri"/>
                  <a:ea typeface="Calibri"/>
                  <a:cs typeface="Calibri"/>
                  <a:sym typeface="Calibri"/>
                </a:rPr>
                <a:t>Description of selected indicators</a:t>
              </a:r>
              <a:endParaRPr/>
            </a:p>
            <a:p>
              <a:pPr marL="171450" marR="0" lvl="1" indent="-171450" algn="l" rtl="0">
                <a:lnSpc>
                  <a:spcPct val="90000"/>
                </a:lnSpc>
                <a:spcBef>
                  <a:spcPts val="240"/>
                </a:spcBef>
                <a:spcAft>
                  <a:spcPts val="0"/>
                </a:spcAft>
                <a:buClr>
                  <a:schemeClr val="dk1"/>
                </a:buClr>
                <a:buSzPts val="1600"/>
                <a:buFont typeface="Calibri"/>
                <a:buChar char="•"/>
              </a:pPr>
              <a:r>
                <a:rPr lang="en-US" sz="1600" b="1" i="0" u="none" strike="noStrike" cap="none">
                  <a:solidFill>
                    <a:schemeClr val="dk1"/>
                  </a:solidFill>
                  <a:latin typeface="Calibri"/>
                  <a:ea typeface="Calibri"/>
                  <a:cs typeface="Calibri"/>
                  <a:sym typeface="Calibri"/>
                </a:rPr>
                <a:t>Table 2: </a:t>
              </a:r>
              <a:r>
                <a:rPr lang="en-US" sz="1600" b="0" i="0" u="none" strike="noStrike" cap="none">
                  <a:solidFill>
                    <a:schemeClr val="dk1"/>
                  </a:solidFill>
                  <a:latin typeface="Calibri"/>
                  <a:ea typeface="Calibri"/>
                  <a:cs typeface="Calibri"/>
                  <a:sym typeface="Calibri"/>
                </a:rPr>
                <a:t>Definitions needed to understand the NDC</a:t>
              </a:r>
              <a:endParaRPr/>
            </a:p>
            <a:p>
              <a:pPr marL="171450" marR="0" lvl="1" indent="-171450" algn="l" rtl="0">
                <a:lnSpc>
                  <a:spcPct val="90000"/>
                </a:lnSpc>
                <a:spcBef>
                  <a:spcPts val="240"/>
                </a:spcBef>
                <a:spcAft>
                  <a:spcPts val="0"/>
                </a:spcAft>
                <a:buClr>
                  <a:schemeClr val="dk1"/>
                </a:buClr>
                <a:buSzPts val="1600"/>
                <a:buFont typeface="Calibri"/>
                <a:buChar char="•"/>
              </a:pPr>
              <a:r>
                <a:rPr lang="en-US" sz="1600" b="1" i="0" u="none" strike="noStrike" cap="none">
                  <a:solidFill>
                    <a:schemeClr val="dk1"/>
                  </a:solidFill>
                  <a:latin typeface="Calibri"/>
                  <a:ea typeface="Calibri"/>
                  <a:cs typeface="Calibri"/>
                  <a:sym typeface="Calibri"/>
                </a:rPr>
                <a:t>Table 3: </a:t>
              </a:r>
              <a:r>
                <a:rPr lang="en-US" sz="1600" b="0" i="0" u="none" strike="noStrike" cap="none">
                  <a:solidFill>
                    <a:schemeClr val="dk1"/>
                  </a:solidFill>
                  <a:latin typeface="Calibri"/>
                  <a:ea typeface="Calibri"/>
                  <a:cs typeface="Calibri"/>
                  <a:sym typeface="Calibri"/>
                </a:rPr>
                <a:t>Methodologies and accounting approaches</a:t>
              </a:r>
              <a:endParaRPr/>
            </a:p>
          </p:txBody>
        </p:sp>
        <p:sp>
          <p:nvSpPr>
            <p:cNvPr id="330" name="Google Shape;330;p6"/>
            <p:cNvSpPr/>
            <p:nvPr/>
          </p:nvSpPr>
          <p:spPr>
            <a:xfrm>
              <a:off x="386753" y="51356"/>
              <a:ext cx="5414544" cy="383760"/>
            </a:xfrm>
            <a:prstGeom prst="roundRect">
              <a:avLst>
                <a:gd name="adj" fmla="val 16667"/>
              </a:avLst>
            </a:prstGeom>
            <a:solidFill>
              <a:schemeClr val="lt1"/>
            </a:solidFill>
            <a:ln w="12700" cap="flat" cmpd="sng">
              <a:solidFill>
                <a:srgbClr val="005C7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txBox="1"/>
            <p:nvPr/>
          </p:nvSpPr>
          <p:spPr>
            <a:xfrm>
              <a:off x="405487" y="70090"/>
              <a:ext cx="5377076" cy="346292"/>
            </a:xfrm>
            <a:prstGeom prst="rect">
              <a:avLst/>
            </a:prstGeom>
            <a:noFill/>
            <a:ln>
              <a:noFill/>
            </a:ln>
          </p:spPr>
          <p:txBody>
            <a:bodyPr spcFirstLastPara="1" wrap="square" lIns="204650" tIns="0" rIns="204650"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0" i="0" u="none" strike="noStrike" cap="none" dirty="0">
                  <a:solidFill>
                    <a:schemeClr val="tx1"/>
                  </a:solidFill>
                  <a:latin typeface="Calibri"/>
                  <a:ea typeface="Calibri"/>
                  <a:cs typeface="Calibri"/>
                  <a:sym typeface="Calibri"/>
                </a:rPr>
                <a:t>NDC definition and methods</a:t>
              </a:r>
              <a:endParaRPr dirty="0">
                <a:solidFill>
                  <a:schemeClr val="tx1"/>
                </a:solidFill>
              </a:endParaRPr>
            </a:p>
          </p:txBody>
        </p:sp>
        <p:sp>
          <p:nvSpPr>
            <p:cNvPr id="332" name="Google Shape;332;p6"/>
            <p:cNvSpPr/>
            <p:nvPr/>
          </p:nvSpPr>
          <p:spPr>
            <a:xfrm>
              <a:off x="0" y="1897617"/>
              <a:ext cx="7735063" cy="1146600"/>
            </a:xfrm>
            <a:prstGeom prst="rect">
              <a:avLst/>
            </a:prstGeom>
            <a:solidFill>
              <a:srgbClr val="CAD2DA">
                <a:alpha val="89803"/>
              </a:srgbClr>
            </a:solidFill>
            <a:ln w="12700" cap="flat" cmpd="sng">
              <a:solidFill>
                <a:srgbClr val="00668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txBox="1"/>
            <p:nvPr/>
          </p:nvSpPr>
          <p:spPr>
            <a:xfrm>
              <a:off x="0" y="1897617"/>
              <a:ext cx="7735063" cy="1146600"/>
            </a:xfrm>
            <a:prstGeom prst="rect">
              <a:avLst/>
            </a:prstGeom>
            <a:noFill/>
            <a:ln>
              <a:noFill/>
            </a:ln>
          </p:spPr>
          <p:txBody>
            <a:bodyPr spcFirstLastPara="1" wrap="square" lIns="600325" tIns="270750" rIns="600325" bIns="113775" anchor="t" anchorCtr="0">
              <a:noAutofit/>
            </a:bodyPr>
            <a:lstStyle/>
            <a:p>
              <a:pPr marL="171450" marR="0" lvl="1" indent="-171450" algn="l" rtl="0">
                <a:lnSpc>
                  <a:spcPct val="90000"/>
                </a:lnSpc>
                <a:spcBef>
                  <a:spcPts val="0"/>
                </a:spcBef>
                <a:spcAft>
                  <a:spcPts val="0"/>
                </a:spcAft>
                <a:buClr>
                  <a:schemeClr val="dk1"/>
                </a:buClr>
                <a:buSzPts val="1600"/>
                <a:buFont typeface="Arial"/>
                <a:buChar char="•"/>
              </a:pPr>
              <a:r>
                <a:rPr lang="en-US" sz="1600" b="1" i="0" u="none" strike="noStrike" cap="none">
                  <a:solidFill>
                    <a:schemeClr val="dk1"/>
                  </a:solidFill>
                  <a:latin typeface="Calibri"/>
                  <a:ea typeface="Calibri"/>
                  <a:cs typeface="Calibri"/>
                  <a:sym typeface="Calibri"/>
                </a:rPr>
                <a:t>Table 4: </a:t>
              </a:r>
              <a:r>
                <a:rPr lang="en-US" sz="1600" b="0" i="0" u="none" strike="noStrike" cap="none">
                  <a:solidFill>
                    <a:schemeClr val="dk1"/>
                  </a:solidFill>
                  <a:latin typeface="Calibri"/>
                  <a:ea typeface="Calibri"/>
                  <a:cs typeface="Calibri"/>
                  <a:sym typeface="Calibri"/>
                </a:rPr>
                <a:t>Tracking progress</a:t>
              </a:r>
              <a:endParaRPr sz="16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Calibri"/>
                <a:buChar char="•"/>
              </a:pPr>
              <a:r>
                <a:rPr lang="en-US" sz="1600" b="1" i="0" u="none" strike="noStrike" cap="none">
                  <a:solidFill>
                    <a:schemeClr val="dk1"/>
                  </a:solidFill>
                  <a:latin typeface="Calibri"/>
                  <a:ea typeface="Calibri"/>
                  <a:cs typeface="Calibri"/>
                  <a:sym typeface="Calibri"/>
                </a:rPr>
                <a:t>Table 5: </a:t>
              </a:r>
              <a:r>
                <a:rPr lang="en-US" sz="1600" b="0" i="0" u="none" strike="noStrike" cap="none">
                  <a:solidFill>
                    <a:schemeClr val="dk1"/>
                  </a:solidFill>
                  <a:latin typeface="Calibri"/>
                  <a:ea typeface="Calibri"/>
                  <a:cs typeface="Calibri"/>
                  <a:sym typeface="Calibri"/>
                </a:rPr>
                <a:t>Mitigation policies, measures, actions and plans (Achieved)</a:t>
              </a:r>
              <a:endParaRPr/>
            </a:p>
            <a:p>
              <a:pPr marL="171450" marR="0" lvl="1" indent="-171450" algn="l" rtl="0">
                <a:lnSpc>
                  <a:spcPct val="90000"/>
                </a:lnSpc>
                <a:spcBef>
                  <a:spcPts val="240"/>
                </a:spcBef>
                <a:spcAft>
                  <a:spcPts val="0"/>
                </a:spcAft>
                <a:buClr>
                  <a:schemeClr val="dk1"/>
                </a:buClr>
                <a:buSzPts val="1600"/>
                <a:buFont typeface="Calibri"/>
                <a:buChar char="•"/>
              </a:pPr>
              <a:r>
                <a:rPr lang="en-US" sz="1600" b="1" i="0" u="none" strike="noStrike" cap="none">
                  <a:solidFill>
                    <a:schemeClr val="dk1"/>
                  </a:solidFill>
                  <a:latin typeface="Calibri"/>
                  <a:ea typeface="Calibri"/>
                  <a:cs typeface="Calibri"/>
                  <a:sym typeface="Calibri"/>
                </a:rPr>
                <a:t>Table 6: </a:t>
              </a:r>
              <a:r>
                <a:rPr lang="en-US" sz="1600" b="0" i="0" u="none" strike="noStrike" cap="none">
                  <a:solidFill>
                    <a:schemeClr val="dk1"/>
                  </a:solidFill>
                  <a:latin typeface="Calibri"/>
                  <a:ea typeface="Calibri"/>
                  <a:cs typeface="Calibri"/>
                  <a:sym typeface="Calibri"/>
                </a:rPr>
                <a:t>Inventory summary</a:t>
              </a:r>
              <a:endParaRPr/>
            </a:p>
          </p:txBody>
        </p:sp>
        <p:sp>
          <p:nvSpPr>
            <p:cNvPr id="334" name="Google Shape;334;p6"/>
            <p:cNvSpPr/>
            <p:nvPr/>
          </p:nvSpPr>
          <p:spPr>
            <a:xfrm>
              <a:off x="386753" y="1705737"/>
              <a:ext cx="5414544" cy="383760"/>
            </a:xfrm>
            <a:prstGeom prst="roundRect">
              <a:avLst>
                <a:gd name="adj" fmla="val 16667"/>
              </a:avLst>
            </a:prstGeom>
            <a:solidFill>
              <a:schemeClr val="lt1"/>
            </a:solidFill>
            <a:ln w="12700" cap="flat" cmpd="sng">
              <a:solidFill>
                <a:srgbClr val="005C7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txBox="1"/>
            <p:nvPr/>
          </p:nvSpPr>
          <p:spPr>
            <a:xfrm>
              <a:off x="405487" y="1724471"/>
              <a:ext cx="5377076" cy="346292"/>
            </a:xfrm>
            <a:prstGeom prst="rect">
              <a:avLst/>
            </a:prstGeom>
            <a:noFill/>
            <a:ln>
              <a:noFill/>
            </a:ln>
          </p:spPr>
          <p:txBody>
            <a:bodyPr spcFirstLastPara="1" wrap="square" lIns="204650" tIns="0" rIns="204650"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0" i="0" u="none" strike="noStrike" cap="none" dirty="0">
                  <a:solidFill>
                    <a:schemeClr val="tx1"/>
                  </a:solidFill>
                  <a:latin typeface="Calibri"/>
                  <a:ea typeface="Calibri"/>
                  <a:cs typeface="Calibri"/>
                  <a:sym typeface="Calibri"/>
                </a:rPr>
                <a:t>Current mitigation status and tracking progress</a:t>
              </a:r>
              <a:endParaRPr sz="1600" b="0" i="0" u="none" strike="noStrike" cap="none" dirty="0">
                <a:solidFill>
                  <a:schemeClr val="tx1"/>
                </a:solidFill>
                <a:latin typeface="Calibri"/>
                <a:ea typeface="Calibri"/>
                <a:cs typeface="Calibri"/>
                <a:sym typeface="Calibri"/>
              </a:endParaRPr>
            </a:p>
          </p:txBody>
        </p:sp>
        <p:sp>
          <p:nvSpPr>
            <p:cNvPr id="336" name="Google Shape;336;p6"/>
            <p:cNvSpPr/>
            <p:nvPr/>
          </p:nvSpPr>
          <p:spPr>
            <a:xfrm>
              <a:off x="0" y="3306297"/>
              <a:ext cx="7735063" cy="1924650"/>
            </a:xfrm>
            <a:prstGeom prst="rect">
              <a:avLst/>
            </a:prstGeom>
            <a:solidFill>
              <a:srgbClr val="CAD2DA">
                <a:alpha val="89803"/>
              </a:srgbClr>
            </a:solidFill>
            <a:ln w="12700" cap="flat" cmpd="sng">
              <a:solidFill>
                <a:srgbClr val="00668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txBox="1"/>
            <p:nvPr/>
          </p:nvSpPr>
          <p:spPr>
            <a:xfrm>
              <a:off x="0" y="3306297"/>
              <a:ext cx="7735063" cy="1924650"/>
            </a:xfrm>
            <a:prstGeom prst="rect">
              <a:avLst/>
            </a:prstGeom>
            <a:noFill/>
            <a:ln>
              <a:noFill/>
            </a:ln>
          </p:spPr>
          <p:txBody>
            <a:bodyPr spcFirstLastPara="1" wrap="square" lIns="600325" tIns="270750" rIns="600325" bIns="113775" anchor="t" anchorCtr="0">
              <a:noAutofit/>
            </a:bodyPr>
            <a:lstStyle/>
            <a:p>
              <a:pPr marL="171450" marR="0" lvl="1" indent="-171450" algn="l" rtl="0">
                <a:lnSpc>
                  <a:spcPct val="90000"/>
                </a:lnSpc>
                <a:spcBef>
                  <a:spcPts val="0"/>
                </a:spcBef>
                <a:spcAft>
                  <a:spcPts val="0"/>
                </a:spcAft>
                <a:buClr>
                  <a:schemeClr val="dk1"/>
                </a:buClr>
                <a:buSzPts val="1600"/>
                <a:buFont typeface="Arial"/>
                <a:buChar char="•"/>
              </a:pPr>
              <a:r>
                <a:rPr lang="en-US" sz="1600" b="1" i="0" u="none" strike="noStrike" cap="none">
                  <a:solidFill>
                    <a:schemeClr val="dk1"/>
                  </a:solidFill>
                  <a:latin typeface="Calibri"/>
                  <a:ea typeface="Calibri"/>
                  <a:cs typeface="Calibri"/>
                  <a:sym typeface="Calibri"/>
                </a:rPr>
                <a:t>Table 5: </a:t>
              </a:r>
              <a:r>
                <a:rPr lang="en-US" sz="1600" b="0" i="0" u="none" strike="noStrike" cap="none">
                  <a:solidFill>
                    <a:schemeClr val="dk1"/>
                  </a:solidFill>
                  <a:latin typeface="Calibri"/>
                  <a:ea typeface="Calibri"/>
                  <a:cs typeface="Calibri"/>
                  <a:sym typeface="Calibri"/>
                </a:rPr>
                <a:t>Mitigation policies, measures, actions and plans (expected)</a:t>
              </a:r>
              <a:endParaRPr sz="16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Arial"/>
                <a:buChar char="•"/>
              </a:pPr>
              <a:r>
                <a:rPr lang="en-US" sz="1600" b="1" i="0" u="none" strike="noStrike" cap="none">
                  <a:solidFill>
                    <a:schemeClr val="dk1"/>
                  </a:solidFill>
                  <a:latin typeface="Calibri"/>
                  <a:ea typeface="Calibri"/>
                  <a:cs typeface="Calibri"/>
                  <a:sym typeface="Calibri"/>
                </a:rPr>
                <a:t>Table 7: </a:t>
              </a:r>
              <a:r>
                <a:rPr lang="en-US" sz="1600" b="0" i="0" u="none" strike="noStrike" cap="none">
                  <a:solidFill>
                    <a:schemeClr val="dk1"/>
                  </a:solidFill>
                  <a:latin typeface="Calibri"/>
                  <a:ea typeface="Calibri"/>
                  <a:cs typeface="Calibri"/>
                  <a:sym typeface="Calibri"/>
                </a:rPr>
                <a:t>Projections “with measures” scenario</a:t>
              </a:r>
              <a:endParaRPr sz="16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Calibri"/>
                <a:buChar char="•"/>
              </a:pPr>
              <a:r>
                <a:rPr lang="en-US" sz="1600" b="1" i="0" u="none" strike="noStrike" cap="none">
                  <a:solidFill>
                    <a:schemeClr val="dk1"/>
                  </a:solidFill>
                  <a:latin typeface="Calibri"/>
                  <a:ea typeface="Calibri"/>
                  <a:cs typeface="Calibri"/>
                  <a:sym typeface="Calibri"/>
                </a:rPr>
                <a:t>Table 8: </a:t>
              </a:r>
              <a:r>
                <a:rPr lang="en-US" sz="1600" b="0" i="0" u="none" strike="noStrike" cap="none">
                  <a:solidFill>
                    <a:schemeClr val="dk1"/>
                  </a:solidFill>
                  <a:latin typeface="Calibri"/>
                  <a:ea typeface="Calibri"/>
                  <a:cs typeface="Calibri"/>
                  <a:sym typeface="Calibri"/>
                </a:rPr>
                <a:t>Projections “with additional measures” scenario</a:t>
              </a:r>
              <a:endParaRPr/>
            </a:p>
            <a:p>
              <a:pPr marL="171450" marR="0" lvl="1" indent="-171450" algn="l" rtl="0">
                <a:lnSpc>
                  <a:spcPct val="90000"/>
                </a:lnSpc>
                <a:spcBef>
                  <a:spcPts val="240"/>
                </a:spcBef>
                <a:spcAft>
                  <a:spcPts val="0"/>
                </a:spcAft>
                <a:buClr>
                  <a:schemeClr val="dk1"/>
                </a:buClr>
                <a:buSzPts val="1600"/>
                <a:buFont typeface="Calibri"/>
                <a:buChar char="•"/>
              </a:pPr>
              <a:r>
                <a:rPr lang="en-US" sz="1600" b="1" i="0" u="none" strike="noStrike" cap="none">
                  <a:solidFill>
                    <a:schemeClr val="dk1"/>
                  </a:solidFill>
                  <a:latin typeface="Calibri"/>
                  <a:ea typeface="Calibri"/>
                  <a:cs typeface="Calibri"/>
                  <a:sym typeface="Calibri"/>
                </a:rPr>
                <a:t>Table 9: </a:t>
              </a:r>
              <a:r>
                <a:rPr lang="en-US" sz="1600" b="0" i="0" u="none" strike="noStrike" cap="none">
                  <a:solidFill>
                    <a:schemeClr val="dk1"/>
                  </a:solidFill>
                  <a:latin typeface="Calibri"/>
                  <a:ea typeface="Calibri"/>
                  <a:cs typeface="Calibri"/>
                  <a:sym typeface="Calibri"/>
                </a:rPr>
                <a:t>Projections “without measure” scenario</a:t>
              </a:r>
              <a:endParaRPr/>
            </a:p>
            <a:p>
              <a:pPr marL="171450" marR="0" lvl="1" indent="-171450" algn="l" rtl="0">
                <a:lnSpc>
                  <a:spcPct val="90000"/>
                </a:lnSpc>
                <a:spcBef>
                  <a:spcPts val="240"/>
                </a:spcBef>
                <a:spcAft>
                  <a:spcPts val="0"/>
                </a:spcAft>
                <a:buClr>
                  <a:schemeClr val="dk1"/>
                </a:buClr>
                <a:buSzPts val="1600"/>
                <a:buFont typeface="Calibri"/>
                <a:buChar char="•"/>
              </a:pPr>
              <a:r>
                <a:rPr lang="en-US" sz="1600" b="1" i="0" u="none" strike="noStrike" cap="none">
                  <a:solidFill>
                    <a:schemeClr val="dk1"/>
                  </a:solidFill>
                  <a:latin typeface="Calibri"/>
                  <a:ea typeface="Calibri"/>
                  <a:cs typeface="Calibri"/>
                  <a:sym typeface="Calibri"/>
                </a:rPr>
                <a:t>Table 10: </a:t>
              </a:r>
              <a:r>
                <a:rPr lang="en-US" sz="1600" b="0" i="0" u="none" strike="noStrike" cap="none">
                  <a:solidFill>
                    <a:schemeClr val="dk1"/>
                  </a:solidFill>
                  <a:latin typeface="Calibri"/>
                  <a:ea typeface="Calibri"/>
                  <a:cs typeface="Calibri"/>
                  <a:sym typeface="Calibri"/>
                </a:rPr>
                <a:t>Projections of key indicators</a:t>
              </a:r>
              <a:endParaRPr/>
            </a:p>
            <a:p>
              <a:pPr marL="171450" marR="0" lvl="1" indent="-171450" algn="l" rtl="0">
                <a:lnSpc>
                  <a:spcPct val="90000"/>
                </a:lnSpc>
                <a:spcBef>
                  <a:spcPts val="240"/>
                </a:spcBef>
                <a:spcAft>
                  <a:spcPts val="0"/>
                </a:spcAft>
                <a:buClr>
                  <a:schemeClr val="dk1"/>
                </a:buClr>
                <a:buSzPts val="1600"/>
                <a:buFont typeface="Calibri"/>
                <a:buChar char="•"/>
              </a:pPr>
              <a:r>
                <a:rPr lang="en-US" sz="1600" b="1" i="0" u="none" strike="noStrike" cap="none">
                  <a:solidFill>
                    <a:schemeClr val="dk1"/>
                  </a:solidFill>
                  <a:latin typeface="Calibri"/>
                  <a:ea typeface="Calibri"/>
                  <a:cs typeface="Calibri"/>
                  <a:sym typeface="Calibri"/>
                </a:rPr>
                <a:t>Table 11: </a:t>
              </a:r>
              <a:r>
                <a:rPr lang="en-US" sz="1600" b="0" i="0" u="none" strike="noStrike" cap="none">
                  <a:solidFill>
                    <a:schemeClr val="dk1"/>
                  </a:solidFill>
                  <a:latin typeface="Calibri"/>
                  <a:ea typeface="Calibri"/>
                  <a:cs typeface="Calibri"/>
                  <a:sym typeface="Calibri"/>
                </a:rPr>
                <a:t>Key underlying assumptions and parameters of projections</a:t>
              </a:r>
              <a:endParaRPr/>
            </a:p>
          </p:txBody>
        </p:sp>
        <p:sp>
          <p:nvSpPr>
            <p:cNvPr id="338" name="Google Shape;338;p6"/>
            <p:cNvSpPr/>
            <p:nvPr/>
          </p:nvSpPr>
          <p:spPr>
            <a:xfrm>
              <a:off x="386753" y="3114417"/>
              <a:ext cx="5414544" cy="383760"/>
            </a:xfrm>
            <a:prstGeom prst="roundRect">
              <a:avLst>
                <a:gd name="adj" fmla="val 16667"/>
              </a:avLst>
            </a:prstGeom>
            <a:solidFill>
              <a:schemeClr val="lt1"/>
            </a:solidFill>
            <a:ln w="12700" cap="flat" cmpd="sng">
              <a:solidFill>
                <a:srgbClr val="005C7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txBox="1"/>
            <p:nvPr/>
          </p:nvSpPr>
          <p:spPr>
            <a:xfrm>
              <a:off x="405487" y="3133151"/>
              <a:ext cx="5377076" cy="346292"/>
            </a:xfrm>
            <a:prstGeom prst="rect">
              <a:avLst/>
            </a:prstGeom>
            <a:noFill/>
            <a:ln>
              <a:noFill/>
            </a:ln>
          </p:spPr>
          <p:txBody>
            <a:bodyPr spcFirstLastPara="1" wrap="square" lIns="204650" tIns="0" rIns="204650"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0" i="0" u="none" strike="noStrike" cap="none" dirty="0">
                  <a:solidFill>
                    <a:schemeClr val="tx1"/>
                  </a:solidFill>
                  <a:latin typeface="Calibri"/>
                  <a:ea typeface="Calibri"/>
                  <a:cs typeface="Calibri"/>
                  <a:sym typeface="Calibri"/>
                </a:rPr>
                <a:t>Projections and expected emissions reduction</a:t>
              </a:r>
              <a:endParaRPr dirty="0">
                <a:solidFill>
                  <a:schemeClr val="tx1"/>
                </a:solidFill>
              </a:endParaRPr>
            </a:p>
          </p:txBody>
        </p:sp>
        <p:sp>
          <p:nvSpPr>
            <p:cNvPr id="340" name="Google Shape;340;p6"/>
            <p:cNvSpPr/>
            <p:nvPr/>
          </p:nvSpPr>
          <p:spPr>
            <a:xfrm>
              <a:off x="0" y="5493027"/>
              <a:ext cx="7735063" cy="1064700"/>
            </a:xfrm>
            <a:prstGeom prst="rect">
              <a:avLst/>
            </a:prstGeom>
            <a:solidFill>
              <a:srgbClr val="CAD2DA">
                <a:alpha val="89803"/>
              </a:srgbClr>
            </a:solidFill>
            <a:ln w="12700" cap="flat" cmpd="sng">
              <a:solidFill>
                <a:srgbClr val="00668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txBox="1"/>
            <p:nvPr/>
          </p:nvSpPr>
          <p:spPr>
            <a:xfrm>
              <a:off x="0" y="5493027"/>
              <a:ext cx="7735063" cy="1064700"/>
            </a:xfrm>
            <a:prstGeom prst="rect">
              <a:avLst/>
            </a:prstGeom>
            <a:noFill/>
            <a:ln>
              <a:noFill/>
            </a:ln>
          </p:spPr>
          <p:txBody>
            <a:bodyPr spcFirstLastPara="1" wrap="square" lIns="600325" tIns="270750" rIns="600325" bIns="113775"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1" i="0" u="none" strike="noStrike" cap="none">
                  <a:solidFill>
                    <a:schemeClr val="dk1"/>
                  </a:solidFill>
                  <a:latin typeface="Calibri"/>
                  <a:ea typeface="Calibri"/>
                  <a:cs typeface="Calibri"/>
                  <a:sym typeface="Calibri"/>
                </a:rPr>
                <a:t>Table 12. </a:t>
              </a:r>
              <a:r>
                <a:rPr lang="en-US" sz="1600" b="0" i="0" u="none" strike="noStrike" cap="none">
                  <a:solidFill>
                    <a:schemeClr val="dk1"/>
                  </a:solidFill>
                  <a:latin typeface="Calibri"/>
                  <a:ea typeface="Calibri"/>
                  <a:cs typeface="Calibri"/>
                  <a:sym typeface="Calibri"/>
                </a:rPr>
                <a:t>Information necessary to track progress on the implementation and achievement of the domestic policies and measures implemented to address the social and economic consequences of response measures</a:t>
              </a:r>
              <a:endParaRPr/>
            </a:p>
          </p:txBody>
        </p:sp>
        <p:sp>
          <p:nvSpPr>
            <p:cNvPr id="342" name="Google Shape;342;p6"/>
            <p:cNvSpPr/>
            <p:nvPr/>
          </p:nvSpPr>
          <p:spPr>
            <a:xfrm>
              <a:off x="386753" y="5301147"/>
              <a:ext cx="5414544" cy="383760"/>
            </a:xfrm>
            <a:prstGeom prst="roundRect">
              <a:avLst>
                <a:gd name="adj" fmla="val 16667"/>
              </a:avLst>
            </a:prstGeom>
            <a:solidFill>
              <a:schemeClr val="lt1"/>
            </a:solidFill>
            <a:ln w="12700" cap="flat" cmpd="sng">
              <a:solidFill>
                <a:srgbClr val="005C7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txBox="1"/>
            <p:nvPr/>
          </p:nvSpPr>
          <p:spPr>
            <a:xfrm>
              <a:off x="405487" y="5319881"/>
              <a:ext cx="5377076" cy="346292"/>
            </a:xfrm>
            <a:prstGeom prst="rect">
              <a:avLst/>
            </a:prstGeom>
            <a:noFill/>
            <a:ln>
              <a:noFill/>
            </a:ln>
          </p:spPr>
          <p:txBody>
            <a:bodyPr spcFirstLastPara="1" wrap="square" lIns="204650" tIns="0" rIns="204650"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0" i="0" u="none" strike="noStrike" cap="none" dirty="0">
                  <a:solidFill>
                    <a:schemeClr val="tx1"/>
                  </a:solidFill>
                  <a:latin typeface="Calibri"/>
                  <a:ea typeface="Calibri"/>
                  <a:cs typeface="Calibri"/>
                  <a:sym typeface="Calibri"/>
                </a:rPr>
                <a:t>Response measures</a:t>
              </a:r>
              <a:endParaRPr dirty="0">
                <a:solidFill>
                  <a:schemeClr val="tx1"/>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7"/>
          <p:cNvSpPr/>
          <p:nvPr/>
        </p:nvSpPr>
        <p:spPr>
          <a:xfrm rot="5400000">
            <a:off x="10110076" y="4881000"/>
            <a:ext cx="3810000" cy="14400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350" name="Google Shape;350;p7"/>
          <p:cNvSpPr/>
          <p:nvPr/>
        </p:nvSpPr>
        <p:spPr>
          <a:xfrm>
            <a:off x="844552" y="1541000"/>
            <a:ext cx="11239449" cy="144001"/>
          </a:xfrm>
          <a:prstGeom prst="rect">
            <a:avLst/>
          </a:prstGeom>
          <a:solidFill>
            <a:srgbClr val="25B19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351" name="Google Shape;351;p7"/>
          <p:cNvSpPr/>
          <p:nvPr/>
        </p:nvSpPr>
        <p:spPr>
          <a:xfrm>
            <a:off x="3585600" y="1544480"/>
            <a:ext cx="8498401" cy="14052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352" name="Google Shape;352;p7"/>
          <p:cNvSpPr/>
          <p:nvPr/>
        </p:nvSpPr>
        <p:spPr>
          <a:xfrm>
            <a:off x="7448552" y="1542156"/>
            <a:ext cx="4635449"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353" name="Google Shape;353;p7"/>
          <p:cNvSpPr/>
          <p:nvPr/>
        </p:nvSpPr>
        <p:spPr>
          <a:xfrm rot="5400000">
            <a:off x="10107000" y="3398099"/>
            <a:ext cx="3810000"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pic>
        <p:nvPicPr>
          <p:cNvPr id="354" name="Google Shape;354;p7" descr="Logotipo&#10;&#10;Descripción generada automáticamente"/>
          <p:cNvPicPr preferRelativeResize="0"/>
          <p:nvPr/>
        </p:nvPicPr>
        <p:blipFill rotWithShape="1">
          <a:blip r:embed="rId3">
            <a:alphaModFix/>
          </a:blip>
          <a:srcRect/>
          <a:stretch/>
        </p:blipFill>
        <p:spPr>
          <a:xfrm>
            <a:off x="144001" y="6005461"/>
            <a:ext cx="575651" cy="861967"/>
          </a:xfrm>
          <a:prstGeom prst="rect">
            <a:avLst/>
          </a:prstGeom>
          <a:noFill/>
          <a:ln>
            <a:noFill/>
          </a:ln>
        </p:spPr>
      </p:pic>
      <p:sp>
        <p:nvSpPr>
          <p:cNvPr id="355" name="Google Shape;355;p7"/>
          <p:cNvSpPr txBox="1"/>
          <p:nvPr/>
        </p:nvSpPr>
        <p:spPr>
          <a:xfrm>
            <a:off x="719651" y="2275565"/>
            <a:ext cx="10744200" cy="3099535"/>
          </a:xfrm>
          <a:prstGeom prst="rect">
            <a:avLst/>
          </a:prstGeom>
          <a:noFill/>
          <a:ln>
            <a:noFill/>
          </a:ln>
        </p:spPr>
        <p:txBody>
          <a:bodyPr spcFirstLastPara="1" wrap="square" lIns="68575" tIns="34275" rIns="68575" bIns="34275"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2800" b="0" i="0" u="none" strike="noStrike" cap="none">
              <a:solidFill>
                <a:srgbClr val="26927F"/>
              </a:solidFill>
              <a:latin typeface="Calibri"/>
              <a:ea typeface="Calibri"/>
              <a:cs typeface="Calibri"/>
              <a:sym typeface="Calibri"/>
            </a:endParaRPr>
          </a:p>
        </p:txBody>
      </p:sp>
      <p:sp>
        <p:nvSpPr>
          <p:cNvPr id="356" name="Google Shape;356;p7"/>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6927F"/>
              </a:buClr>
              <a:buSzPts val="3733"/>
              <a:buFont typeface="Calibri"/>
              <a:buNone/>
            </a:pPr>
            <a:r>
              <a:rPr lang="en-US" sz="3733" b="1" i="0" u="none" strike="noStrike" cap="none" dirty="0">
                <a:solidFill>
                  <a:srgbClr val="26927F"/>
                </a:solidFill>
                <a:latin typeface="Calibri"/>
                <a:ea typeface="Calibri"/>
                <a:cs typeface="Calibri"/>
                <a:sym typeface="Calibri"/>
              </a:rPr>
              <a:t>CTF Tables - NDC indicators</a:t>
            </a:r>
            <a:endParaRPr sz="3733" b="1" i="0" u="none" strike="noStrike" cap="none" dirty="0">
              <a:solidFill>
                <a:srgbClr val="26927F"/>
              </a:solidFill>
              <a:latin typeface="Calibri"/>
              <a:ea typeface="Calibri"/>
              <a:cs typeface="Calibri"/>
              <a:sym typeface="Calibri"/>
            </a:endParaRPr>
          </a:p>
        </p:txBody>
      </p:sp>
      <p:grpSp>
        <p:nvGrpSpPr>
          <p:cNvPr id="357" name="Google Shape;357;p7"/>
          <p:cNvGrpSpPr/>
          <p:nvPr/>
        </p:nvGrpSpPr>
        <p:grpSpPr>
          <a:xfrm>
            <a:off x="1081265" y="2922983"/>
            <a:ext cx="10494045" cy="2675583"/>
            <a:chOff x="10777" y="837877"/>
            <a:chExt cx="10494045" cy="2675583"/>
          </a:xfrm>
        </p:grpSpPr>
        <p:sp>
          <p:nvSpPr>
            <p:cNvPr id="358" name="Google Shape;358;p7"/>
            <p:cNvSpPr/>
            <p:nvPr/>
          </p:nvSpPr>
          <p:spPr>
            <a:xfrm>
              <a:off x="10777" y="837877"/>
              <a:ext cx="1792779" cy="537833"/>
            </a:xfrm>
            <a:prstGeom prst="chevron">
              <a:avLst>
                <a:gd name="adj" fmla="val 30000"/>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txBox="1"/>
            <p:nvPr/>
          </p:nvSpPr>
          <p:spPr>
            <a:xfrm>
              <a:off x="172127" y="837877"/>
              <a:ext cx="1470079" cy="537833"/>
            </a:xfrm>
            <a:prstGeom prst="rect">
              <a:avLst/>
            </a:prstGeom>
            <a:noFill/>
            <a:ln>
              <a:noFill/>
            </a:ln>
          </p:spPr>
          <p:txBody>
            <a:bodyPr spcFirstLastPara="1" wrap="square" lIns="66400" tIns="66400" rIns="66400" bIns="66400" anchor="ctr" anchorCtr="0">
              <a:noAutofit/>
            </a:bodyPr>
            <a:lstStyle/>
            <a:p>
              <a:pPr marL="0" marR="0" lvl="0" indent="0" algn="ctr" rtl="0">
                <a:lnSpc>
                  <a:spcPct val="90000"/>
                </a:lnSpc>
                <a:spcBef>
                  <a:spcPts val="0"/>
                </a:spcBef>
                <a:spcAft>
                  <a:spcPts val="0"/>
                </a:spcAft>
                <a:buClr>
                  <a:srgbClr val="FFFFFF"/>
                </a:buClr>
                <a:buSzPts val="2700"/>
                <a:buFont typeface="Calibri"/>
                <a:buNone/>
              </a:pPr>
              <a:r>
                <a:rPr lang="en-US" sz="2700" b="0" i="0" u="none" strike="noStrike" cap="none">
                  <a:solidFill>
                    <a:srgbClr val="FFFFFF"/>
                  </a:solidFill>
                  <a:latin typeface="Calibri"/>
                  <a:ea typeface="Calibri"/>
                  <a:cs typeface="Calibri"/>
                  <a:sym typeface="Calibri"/>
                </a:rPr>
                <a:t>Appendix</a:t>
              </a:r>
              <a:endParaRPr/>
            </a:p>
          </p:txBody>
        </p:sp>
        <p:sp>
          <p:nvSpPr>
            <p:cNvPr id="360" name="Google Shape;360;p7"/>
            <p:cNvSpPr/>
            <p:nvPr/>
          </p:nvSpPr>
          <p:spPr>
            <a:xfrm>
              <a:off x="10777" y="1375711"/>
              <a:ext cx="1631429" cy="2137749"/>
            </a:xfrm>
            <a:prstGeom prst="rect">
              <a:avLst/>
            </a:prstGeom>
            <a:solidFill>
              <a:srgbClr val="CFDEEF">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txBox="1"/>
            <p:nvPr/>
          </p:nvSpPr>
          <p:spPr>
            <a:xfrm>
              <a:off x="10777" y="1375711"/>
              <a:ext cx="1631429" cy="2137749"/>
            </a:xfrm>
            <a:prstGeom prst="rect">
              <a:avLst/>
            </a:prstGeom>
            <a:noFill/>
            <a:ln>
              <a:noFill/>
            </a:ln>
          </p:spPr>
          <p:txBody>
            <a:bodyPr spcFirstLastPara="1" wrap="square" lIns="128900" tIns="128900" rIns="128900" bIns="257825" anchor="t" anchorCtr="0">
              <a:noAutofit/>
            </a:bodyPr>
            <a:lstStyle/>
            <a:p>
              <a:pPr marL="0" marR="0" lvl="0" indent="0" algn="l" rtl="0">
                <a:lnSpc>
                  <a:spcPct val="90000"/>
                </a:lnSpc>
                <a:spcBef>
                  <a:spcPts val="0"/>
                </a:spcBef>
                <a:spcAft>
                  <a:spcPts val="0"/>
                </a:spcAft>
                <a:buClr>
                  <a:srgbClr val="000000"/>
                </a:buClr>
                <a:buSzPts val="1700"/>
                <a:buFont typeface="Calibri"/>
                <a:buNone/>
              </a:pPr>
              <a:r>
                <a:rPr lang="en-US" sz="1700" b="0" i="0" u="none" strike="noStrike" cap="none">
                  <a:solidFill>
                    <a:srgbClr val="000000"/>
                  </a:solidFill>
                  <a:latin typeface="Calibri"/>
                  <a:ea typeface="Calibri"/>
                  <a:cs typeface="Calibri"/>
                  <a:sym typeface="Calibri"/>
                </a:rPr>
                <a:t>NDC description (targets)</a:t>
              </a:r>
              <a:endParaRPr sz="1700" b="0" i="0" u="none" strike="noStrike" cap="none">
                <a:solidFill>
                  <a:srgbClr val="000000"/>
                </a:solidFill>
                <a:latin typeface="Calibri"/>
                <a:ea typeface="Calibri"/>
                <a:cs typeface="Calibri"/>
                <a:sym typeface="Calibri"/>
              </a:endParaRPr>
            </a:p>
          </p:txBody>
        </p:sp>
        <p:sp>
          <p:nvSpPr>
            <p:cNvPr id="362" name="Google Shape;362;p7"/>
            <p:cNvSpPr/>
            <p:nvPr/>
          </p:nvSpPr>
          <p:spPr>
            <a:xfrm>
              <a:off x="1751030" y="837877"/>
              <a:ext cx="1792779" cy="537833"/>
            </a:xfrm>
            <a:prstGeom prst="chevron">
              <a:avLst>
                <a:gd name="adj" fmla="val 30000"/>
              </a:avLst>
            </a:prstGeom>
            <a:solidFill>
              <a:srgbClr val="53C1CE"/>
            </a:solidFill>
            <a:ln w="12700" cap="flat" cmpd="sng">
              <a:solidFill>
                <a:srgbClr val="53C1C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txBox="1"/>
            <p:nvPr/>
          </p:nvSpPr>
          <p:spPr>
            <a:xfrm>
              <a:off x="1912380" y="837877"/>
              <a:ext cx="1470079" cy="537833"/>
            </a:xfrm>
            <a:prstGeom prst="rect">
              <a:avLst/>
            </a:prstGeom>
            <a:noFill/>
            <a:ln>
              <a:noFill/>
            </a:ln>
          </p:spPr>
          <p:txBody>
            <a:bodyPr spcFirstLastPara="1" wrap="square" lIns="66400" tIns="66400" rIns="66400" bIns="66400" anchor="ctr" anchorCtr="0">
              <a:noAutofit/>
            </a:bodyPr>
            <a:lstStyle/>
            <a:p>
              <a:pPr marL="0" marR="0" lvl="0" indent="0" algn="ctr" rtl="0">
                <a:lnSpc>
                  <a:spcPct val="90000"/>
                </a:lnSpc>
                <a:spcBef>
                  <a:spcPts val="0"/>
                </a:spcBef>
                <a:spcAft>
                  <a:spcPts val="0"/>
                </a:spcAft>
                <a:buClr>
                  <a:srgbClr val="FFFFFF"/>
                </a:buClr>
                <a:buSzPts val="2700"/>
                <a:buFont typeface="Calibri"/>
                <a:buNone/>
              </a:pPr>
              <a:r>
                <a:rPr lang="en-US" sz="2700" b="0" i="0" u="none" strike="noStrike" cap="none">
                  <a:solidFill>
                    <a:srgbClr val="FFFFFF"/>
                  </a:solidFill>
                  <a:latin typeface="Calibri"/>
                  <a:ea typeface="Calibri"/>
                  <a:cs typeface="Calibri"/>
                  <a:sym typeface="Calibri"/>
                </a:rPr>
                <a:t>Table 1</a:t>
              </a:r>
              <a:endParaRPr/>
            </a:p>
          </p:txBody>
        </p:sp>
        <p:sp>
          <p:nvSpPr>
            <p:cNvPr id="364" name="Google Shape;364;p7"/>
            <p:cNvSpPr/>
            <p:nvPr/>
          </p:nvSpPr>
          <p:spPr>
            <a:xfrm>
              <a:off x="1751030" y="1375711"/>
              <a:ext cx="1631429" cy="2137749"/>
            </a:xfrm>
            <a:prstGeom prst="rect">
              <a:avLst/>
            </a:prstGeom>
            <a:solidFill>
              <a:srgbClr val="CDE6EC">
                <a:alpha val="89803"/>
              </a:srgbClr>
            </a:solidFill>
            <a:ln w="12700" cap="flat" cmpd="sng">
              <a:solidFill>
                <a:srgbClr val="CDE6E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txBox="1"/>
            <p:nvPr/>
          </p:nvSpPr>
          <p:spPr>
            <a:xfrm>
              <a:off x="1751030" y="1375711"/>
              <a:ext cx="1631429" cy="2137749"/>
            </a:xfrm>
            <a:prstGeom prst="rect">
              <a:avLst/>
            </a:prstGeom>
            <a:noFill/>
            <a:ln>
              <a:noFill/>
            </a:ln>
          </p:spPr>
          <p:txBody>
            <a:bodyPr spcFirstLastPara="1" wrap="square" lIns="128900" tIns="128900" rIns="128900" bIns="257825" anchor="t" anchorCtr="0">
              <a:noAutofit/>
            </a:bodyPr>
            <a:lstStyle/>
            <a:p>
              <a:pPr marL="0" marR="0" lvl="0" indent="0" algn="l" rtl="0">
                <a:lnSpc>
                  <a:spcPct val="90000"/>
                </a:lnSpc>
                <a:spcBef>
                  <a:spcPts val="0"/>
                </a:spcBef>
                <a:spcAft>
                  <a:spcPts val="0"/>
                </a:spcAft>
                <a:buClr>
                  <a:srgbClr val="000000"/>
                </a:buClr>
                <a:buSzPts val="1700"/>
                <a:buFont typeface="Calibri"/>
                <a:buNone/>
              </a:pPr>
              <a:r>
                <a:rPr lang="en-US" sz="1700" b="0" i="0" u="none" strike="noStrike" cap="none">
                  <a:solidFill>
                    <a:srgbClr val="000000"/>
                  </a:solidFill>
                  <a:latin typeface="Calibri"/>
                  <a:ea typeface="Calibri"/>
                  <a:cs typeface="Calibri"/>
                  <a:sym typeface="Calibri"/>
                </a:rPr>
                <a:t>Structured summary:</a:t>
              </a:r>
              <a:endParaRPr/>
            </a:p>
            <a:p>
              <a:pPr marL="0" marR="0" lvl="0" indent="0" algn="l" rtl="0">
                <a:lnSpc>
                  <a:spcPct val="90000"/>
                </a:lnSpc>
                <a:spcBef>
                  <a:spcPts val="595"/>
                </a:spcBef>
                <a:spcAft>
                  <a:spcPts val="0"/>
                </a:spcAft>
                <a:buClr>
                  <a:srgbClr val="000000"/>
                </a:buClr>
                <a:buSzPts val="1700"/>
                <a:buFont typeface="Calibri"/>
                <a:buNone/>
              </a:pPr>
              <a:r>
                <a:rPr lang="en-US" sz="1700" b="1" i="0" u="none" strike="noStrike" cap="none">
                  <a:solidFill>
                    <a:srgbClr val="000000"/>
                  </a:solidFill>
                  <a:latin typeface="Calibri"/>
                  <a:ea typeface="Calibri"/>
                  <a:cs typeface="Calibri"/>
                  <a:sym typeface="Calibri"/>
                </a:rPr>
                <a:t>Indicators</a:t>
              </a:r>
              <a:endParaRPr sz="1700" b="0" i="0" u="none" strike="noStrike" cap="none">
                <a:solidFill>
                  <a:srgbClr val="000000"/>
                </a:solidFill>
                <a:latin typeface="Calibri"/>
                <a:ea typeface="Calibri"/>
                <a:cs typeface="Calibri"/>
                <a:sym typeface="Calibri"/>
              </a:endParaRPr>
            </a:p>
          </p:txBody>
        </p:sp>
        <p:sp>
          <p:nvSpPr>
            <p:cNvPr id="366" name="Google Shape;366;p7"/>
            <p:cNvSpPr/>
            <p:nvPr/>
          </p:nvSpPr>
          <p:spPr>
            <a:xfrm>
              <a:off x="3491283" y="837877"/>
              <a:ext cx="1792779" cy="537833"/>
            </a:xfrm>
            <a:prstGeom prst="chevron">
              <a:avLst>
                <a:gd name="adj" fmla="val 30000"/>
              </a:avLst>
            </a:prstGeom>
            <a:solidFill>
              <a:srgbClr val="4EC7A5"/>
            </a:solidFill>
            <a:ln w="12700" cap="flat" cmpd="sng">
              <a:solidFill>
                <a:srgbClr val="4EC7A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txBox="1"/>
            <p:nvPr/>
          </p:nvSpPr>
          <p:spPr>
            <a:xfrm>
              <a:off x="3652633" y="837877"/>
              <a:ext cx="1470079" cy="537833"/>
            </a:xfrm>
            <a:prstGeom prst="rect">
              <a:avLst/>
            </a:prstGeom>
            <a:noFill/>
            <a:ln>
              <a:noFill/>
            </a:ln>
          </p:spPr>
          <p:txBody>
            <a:bodyPr spcFirstLastPara="1" wrap="square" lIns="66400" tIns="66400" rIns="66400" bIns="66400" anchor="ctr" anchorCtr="0">
              <a:noAutofit/>
            </a:bodyPr>
            <a:lstStyle/>
            <a:p>
              <a:pPr marL="0" marR="0" lvl="0" indent="0" algn="ctr" rtl="0">
                <a:lnSpc>
                  <a:spcPct val="90000"/>
                </a:lnSpc>
                <a:spcBef>
                  <a:spcPts val="0"/>
                </a:spcBef>
                <a:spcAft>
                  <a:spcPts val="0"/>
                </a:spcAft>
                <a:buClr>
                  <a:srgbClr val="FFFFFF"/>
                </a:buClr>
                <a:buSzPts val="2700"/>
                <a:buFont typeface="Calibri"/>
                <a:buNone/>
              </a:pPr>
              <a:r>
                <a:rPr lang="en-US" sz="2700" b="0" i="0" u="none" strike="noStrike" cap="none">
                  <a:solidFill>
                    <a:srgbClr val="FFFFFF"/>
                  </a:solidFill>
                  <a:latin typeface="Calibri"/>
                  <a:ea typeface="Calibri"/>
                  <a:cs typeface="Calibri"/>
                  <a:sym typeface="Calibri"/>
                </a:rPr>
                <a:t>Table 2</a:t>
              </a:r>
              <a:endParaRPr/>
            </a:p>
          </p:txBody>
        </p:sp>
        <p:sp>
          <p:nvSpPr>
            <p:cNvPr id="368" name="Google Shape;368;p7"/>
            <p:cNvSpPr/>
            <p:nvPr/>
          </p:nvSpPr>
          <p:spPr>
            <a:xfrm>
              <a:off x="3491283" y="1375711"/>
              <a:ext cx="1631429" cy="2137749"/>
            </a:xfrm>
            <a:prstGeom prst="rect">
              <a:avLst/>
            </a:prstGeom>
            <a:solidFill>
              <a:srgbClr val="CCEAE3">
                <a:alpha val="89803"/>
              </a:srgbClr>
            </a:solidFill>
            <a:ln w="12700" cap="flat" cmpd="sng">
              <a:solidFill>
                <a:srgbClr val="CCEAE3">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txBox="1"/>
            <p:nvPr/>
          </p:nvSpPr>
          <p:spPr>
            <a:xfrm>
              <a:off x="3491283" y="1375711"/>
              <a:ext cx="1631429" cy="2137749"/>
            </a:xfrm>
            <a:prstGeom prst="rect">
              <a:avLst/>
            </a:prstGeom>
            <a:noFill/>
            <a:ln>
              <a:noFill/>
            </a:ln>
          </p:spPr>
          <p:txBody>
            <a:bodyPr spcFirstLastPara="1" wrap="square" lIns="128900" tIns="128900" rIns="128900" bIns="257825" anchor="t" anchorCtr="0">
              <a:noAutofit/>
            </a:bodyPr>
            <a:lstStyle/>
            <a:p>
              <a:pPr marL="0" marR="0" lvl="0" indent="0" algn="l" rtl="0">
                <a:lnSpc>
                  <a:spcPct val="90000"/>
                </a:lnSpc>
                <a:spcBef>
                  <a:spcPts val="0"/>
                </a:spcBef>
                <a:spcAft>
                  <a:spcPts val="0"/>
                </a:spcAft>
                <a:buClr>
                  <a:srgbClr val="000000"/>
                </a:buClr>
                <a:buSzPts val="1700"/>
                <a:buFont typeface="Calibri"/>
                <a:buNone/>
              </a:pPr>
              <a:r>
                <a:rPr lang="en-US" sz="1700" b="0" i="0" u="none" strike="noStrike" cap="none">
                  <a:solidFill>
                    <a:srgbClr val="000000"/>
                  </a:solidFill>
                  <a:latin typeface="Calibri"/>
                  <a:ea typeface="Calibri"/>
                  <a:cs typeface="Calibri"/>
                  <a:sym typeface="Calibri"/>
                </a:rPr>
                <a:t>Structured summary:</a:t>
              </a:r>
              <a:endParaRPr/>
            </a:p>
            <a:p>
              <a:pPr marL="0" marR="0" lvl="0" indent="0" algn="l" rtl="0">
                <a:lnSpc>
                  <a:spcPct val="90000"/>
                </a:lnSpc>
                <a:spcBef>
                  <a:spcPts val="595"/>
                </a:spcBef>
                <a:spcAft>
                  <a:spcPts val="0"/>
                </a:spcAft>
                <a:buClr>
                  <a:srgbClr val="000000"/>
                </a:buClr>
                <a:buSzPts val="1700"/>
                <a:buFont typeface="Calibri"/>
                <a:buNone/>
              </a:pPr>
              <a:r>
                <a:rPr lang="en-US" sz="1700" b="1" i="0" u="none" strike="noStrike" cap="none">
                  <a:solidFill>
                    <a:srgbClr val="000000"/>
                  </a:solidFill>
                  <a:latin typeface="Calibri"/>
                  <a:ea typeface="Calibri"/>
                  <a:cs typeface="Calibri"/>
                  <a:sym typeface="Calibri"/>
                </a:rPr>
                <a:t>Definitions</a:t>
              </a:r>
              <a:endParaRPr sz="1700" b="0" i="0" u="none" strike="noStrike" cap="none">
                <a:solidFill>
                  <a:srgbClr val="000000"/>
                </a:solidFill>
                <a:latin typeface="Calibri"/>
                <a:ea typeface="Calibri"/>
                <a:cs typeface="Calibri"/>
                <a:sym typeface="Calibri"/>
              </a:endParaRPr>
            </a:p>
          </p:txBody>
        </p:sp>
        <p:sp>
          <p:nvSpPr>
            <p:cNvPr id="370" name="Google Shape;370;p7"/>
            <p:cNvSpPr/>
            <p:nvPr/>
          </p:nvSpPr>
          <p:spPr>
            <a:xfrm>
              <a:off x="5231536" y="837877"/>
              <a:ext cx="1792779" cy="537833"/>
            </a:xfrm>
            <a:prstGeom prst="chevron">
              <a:avLst>
                <a:gd name="adj" fmla="val 30000"/>
              </a:avLst>
            </a:prstGeom>
            <a:solidFill>
              <a:srgbClr val="49C073"/>
            </a:solidFill>
            <a:ln w="12700" cap="flat" cmpd="sng">
              <a:solidFill>
                <a:srgbClr val="49C07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txBox="1"/>
            <p:nvPr/>
          </p:nvSpPr>
          <p:spPr>
            <a:xfrm>
              <a:off x="5392886" y="837877"/>
              <a:ext cx="1470079" cy="537833"/>
            </a:xfrm>
            <a:prstGeom prst="rect">
              <a:avLst/>
            </a:prstGeom>
            <a:noFill/>
            <a:ln>
              <a:noFill/>
            </a:ln>
          </p:spPr>
          <p:txBody>
            <a:bodyPr spcFirstLastPara="1" wrap="square" lIns="66400" tIns="66400" rIns="66400" bIns="66400" anchor="ctr" anchorCtr="0">
              <a:noAutofit/>
            </a:bodyPr>
            <a:lstStyle/>
            <a:p>
              <a:pPr marL="0" marR="0" lvl="0" indent="0" algn="ctr" rtl="0">
                <a:lnSpc>
                  <a:spcPct val="90000"/>
                </a:lnSpc>
                <a:spcBef>
                  <a:spcPts val="0"/>
                </a:spcBef>
                <a:spcAft>
                  <a:spcPts val="0"/>
                </a:spcAft>
                <a:buClr>
                  <a:srgbClr val="FFFFFF"/>
                </a:buClr>
                <a:buSzPts val="2700"/>
                <a:buFont typeface="Calibri"/>
                <a:buNone/>
              </a:pPr>
              <a:r>
                <a:rPr lang="en-US" sz="2700" b="0" i="0" u="none" strike="noStrike" cap="none">
                  <a:solidFill>
                    <a:srgbClr val="FFFFFF"/>
                  </a:solidFill>
                  <a:latin typeface="Calibri"/>
                  <a:ea typeface="Calibri"/>
                  <a:cs typeface="Calibri"/>
                  <a:sym typeface="Calibri"/>
                </a:rPr>
                <a:t>Table 3</a:t>
              </a:r>
              <a:endParaRPr/>
            </a:p>
          </p:txBody>
        </p:sp>
        <p:sp>
          <p:nvSpPr>
            <p:cNvPr id="372" name="Google Shape;372;p7"/>
            <p:cNvSpPr/>
            <p:nvPr/>
          </p:nvSpPr>
          <p:spPr>
            <a:xfrm>
              <a:off x="5231536" y="1375711"/>
              <a:ext cx="1631429" cy="2137749"/>
            </a:xfrm>
            <a:prstGeom prst="rect">
              <a:avLst/>
            </a:prstGeom>
            <a:solidFill>
              <a:srgbClr val="CCE7D8">
                <a:alpha val="89803"/>
              </a:srgbClr>
            </a:solidFill>
            <a:ln w="12700" cap="flat" cmpd="sng">
              <a:solidFill>
                <a:srgbClr val="CCE7D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txBox="1"/>
            <p:nvPr/>
          </p:nvSpPr>
          <p:spPr>
            <a:xfrm>
              <a:off x="5231536" y="1375711"/>
              <a:ext cx="1631429" cy="2137749"/>
            </a:xfrm>
            <a:prstGeom prst="rect">
              <a:avLst/>
            </a:prstGeom>
            <a:noFill/>
            <a:ln>
              <a:noFill/>
            </a:ln>
          </p:spPr>
          <p:txBody>
            <a:bodyPr spcFirstLastPara="1" wrap="square" lIns="128900" tIns="128900" rIns="128900" bIns="257825" anchor="t" anchorCtr="0">
              <a:noAutofit/>
            </a:bodyPr>
            <a:lstStyle/>
            <a:p>
              <a:pPr marL="0" marR="0" lvl="0" indent="0" algn="l" rtl="0">
                <a:lnSpc>
                  <a:spcPct val="90000"/>
                </a:lnSpc>
                <a:spcBef>
                  <a:spcPts val="0"/>
                </a:spcBef>
                <a:spcAft>
                  <a:spcPts val="0"/>
                </a:spcAft>
                <a:buClr>
                  <a:srgbClr val="000000"/>
                </a:buClr>
                <a:buSzPts val="1700"/>
                <a:buFont typeface="Calibri"/>
                <a:buNone/>
              </a:pPr>
              <a:r>
                <a:rPr lang="en-US" sz="1700" b="0" i="0" u="none" strike="noStrike" cap="none">
                  <a:solidFill>
                    <a:srgbClr val="000000"/>
                  </a:solidFill>
                  <a:latin typeface="Calibri"/>
                  <a:ea typeface="Calibri"/>
                  <a:cs typeface="Calibri"/>
                  <a:sym typeface="Calibri"/>
                </a:rPr>
                <a:t>Structured summary:</a:t>
              </a:r>
              <a:endParaRPr/>
            </a:p>
            <a:p>
              <a:pPr marL="0" marR="0" lvl="0" indent="0" algn="l" rtl="0">
                <a:lnSpc>
                  <a:spcPct val="90000"/>
                </a:lnSpc>
                <a:spcBef>
                  <a:spcPts val="595"/>
                </a:spcBef>
                <a:spcAft>
                  <a:spcPts val="0"/>
                </a:spcAft>
                <a:buClr>
                  <a:srgbClr val="000000"/>
                </a:buClr>
                <a:buSzPts val="1700"/>
                <a:buFont typeface="Calibri"/>
                <a:buNone/>
              </a:pPr>
              <a:r>
                <a:rPr lang="en-US" sz="1700" b="1" i="0" u="none" strike="noStrike" cap="none">
                  <a:solidFill>
                    <a:srgbClr val="000000"/>
                  </a:solidFill>
                  <a:latin typeface="Calibri"/>
                  <a:ea typeface="Calibri"/>
                  <a:cs typeface="Calibri"/>
                  <a:sym typeface="Calibri"/>
                </a:rPr>
                <a:t>Methodologies</a:t>
              </a:r>
              <a:endParaRPr sz="1700" b="0" i="0" u="none" strike="noStrike" cap="none">
                <a:solidFill>
                  <a:srgbClr val="000000"/>
                </a:solidFill>
                <a:latin typeface="Calibri"/>
                <a:ea typeface="Calibri"/>
                <a:cs typeface="Calibri"/>
                <a:sym typeface="Calibri"/>
              </a:endParaRPr>
            </a:p>
          </p:txBody>
        </p:sp>
        <p:sp>
          <p:nvSpPr>
            <p:cNvPr id="374" name="Google Shape;374;p7"/>
            <p:cNvSpPr/>
            <p:nvPr/>
          </p:nvSpPr>
          <p:spPr>
            <a:xfrm>
              <a:off x="6971789" y="837877"/>
              <a:ext cx="1792779" cy="537833"/>
            </a:xfrm>
            <a:prstGeom prst="chevron">
              <a:avLst>
                <a:gd name="adj" fmla="val 30000"/>
              </a:avLst>
            </a:prstGeom>
            <a:solidFill>
              <a:srgbClr val="00B050"/>
            </a:solidFill>
            <a:ln w="12700" cap="flat" cmpd="sng">
              <a:solidFill>
                <a:srgbClr val="49B84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txBox="1"/>
            <p:nvPr/>
          </p:nvSpPr>
          <p:spPr>
            <a:xfrm>
              <a:off x="7133139" y="837877"/>
              <a:ext cx="1470079" cy="537833"/>
            </a:xfrm>
            <a:prstGeom prst="rect">
              <a:avLst/>
            </a:prstGeom>
            <a:noFill/>
            <a:ln>
              <a:noFill/>
            </a:ln>
          </p:spPr>
          <p:txBody>
            <a:bodyPr spcFirstLastPara="1" wrap="square" lIns="66400" tIns="66400" rIns="66400" bIns="66400" anchor="ctr" anchorCtr="0">
              <a:noAutofit/>
            </a:bodyPr>
            <a:lstStyle/>
            <a:p>
              <a:pPr marL="0" marR="0" lvl="0" indent="0" algn="ctr" rtl="0">
                <a:lnSpc>
                  <a:spcPct val="90000"/>
                </a:lnSpc>
                <a:spcBef>
                  <a:spcPts val="0"/>
                </a:spcBef>
                <a:spcAft>
                  <a:spcPts val="0"/>
                </a:spcAft>
                <a:buClr>
                  <a:srgbClr val="FFFFFF"/>
                </a:buClr>
                <a:buSzPts val="2700"/>
                <a:buFont typeface="Calibri"/>
                <a:buNone/>
              </a:pPr>
              <a:r>
                <a:rPr lang="en-US" sz="2700" b="0" i="0" u="none" strike="noStrike" cap="none">
                  <a:solidFill>
                    <a:srgbClr val="FFFFFF"/>
                  </a:solidFill>
                  <a:latin typeface="Calibri"/>
                  <a:ea typeface="Calibri"/>
                  <a:cs typeface="Calibri"/>
                  <a:sym typeface="Calibri"/>
                </a:rPr>
                <a:t>Table 4</a:t>
              </a:r>
              <a:endParaRPr/>
            </a:p>
          </p:txBody>
        </p:sp>
        <p:sp>
          <p:nvSpPr>
            <p:cNvPr id="376" name="Google Shape;376;p7"/>
            <p:cNvSpPr/>
            <p:nvPr/>
          </p:nvSpPr>
          <p:spPr>
            <a:xfrm>
              <a:off x="6971789" y="1375711"/>
              <a:ext cx="1631429" cy="2137749"/>
            </a:xfrm>
            <a:prstGeom prst="rect">
              <a:avLst/>
            </a:prstGeom>
            <a:solidFill>
              <a:srgbClr val="C4E0B2">
                <a:alpha val="89803"/>
              </a:srgbClr>
            </a:solidFill>
            <a:ln w="12700" cap="flat" cmpd="sng">
              <a:solidFill>
                <a:srgbClr val="CCE4CE">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txBox="1"/>
            <p:nvPr/>
          </p:nvSpPr>
          <p:spPr>
            <a:xfrm>
              <a:off x="6971789" y="1375711"/>
              <a:ext cx="1631429" cy="2137749"/>
            </a:xfrm>
            <a:prstGeom prst="rect">
              <a:avLst/>
            </a:prstGeom>
            <a:noFill/>
            <a:ln>
              <a:noFill/>
            </a:ln>
          </p:spPr>
          <p:txBody>
            <a:bodyPr spcFirstLastPara="1" wrap="square" lIns="128900" tIns="128900" rIns="128900" bIns="257825" anchor="t" anchorCtr="0">
              <a:noAutofit/>
            </a:bodyPr>
            <a:lstStyle/>
            <a:p>
              <a:pPr marL="0" marR="0" lvl="0" indent="0" algn="l" rtl="0">
                <a:lnSpc>
                  <a:spcPct val="90000"/>
                </a:lnSpc>
                <a:spcBef>
                  <a:spcPts val="0"/>
                </a:spcBef>
                <a:spcAft>
                  <a:spcPts val="0"/>
                </a:spcAft>
                <a:buClr>
                  <a:srgbClr val="000000"/>
                </a:buClr>
                <a:buSzPts val="1700"/>
                <a:buFont typeface="Calibri"/>
                <a:buNone/>
              </a:pPr>
              <a:r>
                <a:rPr lang="en-US" sz="1700" b="0" i="0" u="none" strike="noStrike" cap="none">
                  <a:solidFill>
                    <a:srgbClr val="000000"/>
                  </a:solidFill>
                  <a:latin typeface="Calibri"/>
                  <a:ea typeface="Calibri"/>
                  <a:cs typeface="Calibri"/>
                  <a:sym typeface="Calibri"/>
                </a:rPr>
                <a:t>Structured summary:</a:t>
              </a:r>
              <a:endParaRPr/>
            </a:p>
            <a:p>
              <a:pPr marL="0" marR="0" lvl="0" indent="0" algn="l" rtl="0">
                <a:lnSpc>
                  <a:spcPct val="90000"/>
                </a:lnSpc>
                <a:spcBef>
                  <a:spcPts val="595"/>
                </a:spcBef>
                <a:spcAft>
                  <a:spcPts val="0"/>
                </a:spcAft>
                <a:buClr>
                  <a:srgbClr val="000000"/>
                </a:buClr>
                <a:buSzPts val="1700"/>
                <a:buFont typeface="Calibri"/>
                <a:buNone/>
              </a:pPr>
              <a:r>
                <a:rPr lang="en-US" sz="1700" b="1" i="0" u="none" strike="noStrike" cap="none">
                  <a:solidFill>
                    <a:srgbClr val="000000"/>
                  </a:solidFill>
                  <a:latin typeface="Calibri"/>
                  <a:ea typeface="Calibri"/>
                  <a:cs typeface="Calibri"/>
                  <a:sym typeface="Calibri"/>
                </a:rPr>
                <a:t>Tracking progress</a:t>
              </a:r>
              <a:endParaRPr sz="1700" b="0" i="0" u="none" strike="noStrike" cap="none">
                <a:solidFill>
                  <a:srgbClr val="000000"/>
                </a:solidFill>
                <a:latin typeface="Calibri"/>
                <a:ea typeface="Calibri"/>
                <a:cs typeface="Calibri"/>
                <a:sym typeface="Calibri"/>
              </a:endParaRPr>
            </a:p>
          </p:txBody>
        </p:sp>
        <p:sp>
          <p:nvSpPr>
            <p:cNvPr id="378" name="Google Shape;378;p7"/>
            <p:cNvSpPr/>
            <p:nvPr/>
          </p:nvSpPr>
          <p:spPr>
            <a:xfrm>
              <a:off x="8712043" y="837877"/>
              <a:ext cx="1792779" cy="537833"/>
            </a:xfrm>
            <a:prstGeom prst="chevron">
              <a:avLst>
                <a:gd name="adj" fmla="val 30000"/>
              </a:avLst>
            </a:prstGeom>
            <a:solidFill>
              <a:srgbClr val="548135"/>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txBox="1"/>
            <p:nvPr/>
          </p:nvSpPr>
          <p:spPr>
            <a:xfrm>
              <a:off x="8873393" y="837877"/>
              <a:ext cx="1470079" cy="537833"/>
            </a:xfrm>
            <a:prstGeom prst="rect">
              <a:avLst/>
            </a:prstGeom>
            <a:noFill/>
            <a:ln>
              <a:noFill/>
            </a:ln>
          </p:spPr>
          <p:txBody>
            <a:bodyPr spcFirstLastPara="1" wrap="square" lIns="66400" tIns="66400" rIns="66400" bIns="66400" anchor="ctr" anchorCtr="0">
              <a:noAutofit/>
            </a:bodyPr>
            <a:lstStyle/>
            <a:p>
              <a:pPr marL="0" marR="0" lvl="0" indent="0" algn="ctr" rtl="0">
                <a:lnSpc>
                  <a:spcPct val="90000"/>
                </a:lnSpc>
                <a:spcBef>
                  <a:spcPts val="0"/>
                </a:spcBef>
                <a:spcAft>
                  <a:spcPts val="0"/>
                </a:spcAft>
                <a:buClr>
                  <a:srgbClr val="FFFFFF"/>
                </a:buClr>
                <a:buSzPts val="2700"/>
                <a:buFont typeface="Calibri"/>
                <a:buNone/>
              </a:pPr>
              <a:r>
                <a:rPr lang="en-US" sz="2700" b="0" i="0" u="none" strike="noStrike" cap="none">
                  <a:solidFill>
                    <a:srgbClr val="FFFFFF"/>
                  </a:solidFill>
                  <a:latin typeface="Calibri"/>
                  <a:ea typeface="Calibri"/>
                  <a:cs typeface="Calibri"/>
                  <a:sym typeface="Calibri"/>
                </a:rPr>
                <a:t>Table 10</a:t>
              </a:r>
              <a:endParaRPr/>
            </a:p>
          </p:txBody>
        </p:sp>
        <p:sp>
          <p:nvSpPr>
            <p:cNvPr id="380" name="Google Shape;380;p7"/>
            <p:cNvSpPr/>
            <p:nvPr/>
          </p:nvSpPr>
          <p:spPr>
            <a:xfrm>
              <a:off x="8712043" y="1375711"/>
              <a:ext cx="1631429" cy="2137749"/>
            </a:xfrm>
            <a:prstGeom prst="rect">
              <a:avLst/>
            </a:prstGeom>
            <a:solidFill>
              <a:srgbClr val="D3E1CC">
                <a:alpha val="89803"/>
              </a:srgbClr>
            </a:solidFill>
            <a:ln w="12700" cap="flat" cmpd="sng">
              <a:solidFill>
                <a:srgbClr val="D3E1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txBox="1"/>
            <p:nvPr/>
          </p:nvSpPr>
          <p:spPr>
            <a:xfrm>
              <a:off x="8712043" y="1375711"/>
              <a:ext cx="1631429" cy="2137749"/>
            </a:xfrm>
            <a:prstGeom prst="rect">
              <a:avLst/>
            </a:prstGeom>
            <a:noFill/>
            <a:ln>
              <a:noFill/>
            </a:ln>
          </p:spPr>
          <p:txBody>
            <a:bodyPr spcFirstLastPara="1" wrap="square" lIns="128900" tIns="128900" rIns="128900" bIns="257825" anchor="t" anchorCtr="0">
              <a:noAutofit/>
            </a:bodyPr>
            <a:lstStyle/>
            <a:p>
              <a:pPr marL="0" marR="0" lvl="0" indent="0" algn="l" rtl="0">
                <a:lnSpc>
                  <a:spcPct val="90000"/>
                </a:lnSpc>
                <a:spcBef>
                  <a:spcPts val="0"/>
                </a:spcBef>
                <a:spcAft>
                  <a:spcPts val="0"/>
                </a:spcAft>
                <a:buClr>
                  <a:srgbClr val="000000"/>
                </a:buClr>
                <a:buSzPts val="1700"/>
                <a:buFont typeface="Calibri"/>
                <a:buNone/>
              </a:pPr>
              <a:r>
                <a:rPr lang="en-US" sz="1700" b="0" i="0" u="none" strike="noStrike" cap="none">
                  <a:solidFill>
                    <a:srgbClr val="000000"/>
                  </a:solidFill>
                  <a:latin typeface="Calibri"/>
                  <a:ea typeface="Calibri"/>
                  <a:cs typeface="Calibri"/>
                  <a:sym typeface="Calibri"/>
                </a:rPr>
                <a:t>Projections: </a:t>
              </a:r>
              <a:endParaRPr/>
            </a:p>
            <a:p>
              <a:pPr marL="0" marR="0" lvl="0" indent="0" algn="l" rtl="0">
                <a:lnSpc>
                  <a:spcPct val="90000"/>
                </a:lnSpc>
                <a:spcBef>
                  <a:spcPts val="595"/>
                </a:spcBef>
                <a:spcAft>
                  <a:spcPts val="0"/>
                </a:spcAft>
                <a:buClr>
                  <a:srgbClr val="000000"/>
                </a:buClr>
                <a:buSzPts val="1700"/>
                <a:buFont typeface="Calibri"/>
                <a:buNone/>
              </a:pPr>
              <a:r>
                <a:rPr lang="en-US" sz="1700" b="0" i="0" u="none" strike="noStrike" cap="none">
                  <a:solidFill>
                    <a:srgbClr val="000000"/>
                  </a:solidFill>
                  <a:latin typeface="Calibri"/>
                  <a:ea typeface="Calibri"/>
                  <a:cs typeface="Calibri"/>
                  <a:sym typeface="Calibri"/>
                </a:rPr>
                <a:t>Key projections indicators</a:t>
              </a:r>
              <a:endParaRPr/>
            </a:p>
            <a:p>
              <a:pPr marL="0" marR="0" lvl="0" indent="0" algn="l" rtl="0">
                <a:lnSpc>
                  <a:spcPct val="90000"/>
                </a:lnSpc>
                <a:spcBef>
                  <a:spcPts val="595"/>
                </a:spcBef>
                <a:spcAft>
                  <a:spcPts val="0"/>
                </a:spcAft>
                <a:buClr>
                  <a:srgbClr val="000000"/>
                </a:buClr>
                <a:buSzPts val="1700"/>
                <a:buFont typeface="Calibri"/>
                <a:buNone/>
              </a:pPr>
              <a:r>
                <a:rPr lang="en-US" sz="1700" b="1" i="0" u="none" strike="noStrike" cap="none">
                  <a:solidFill>
                    <a:srgbClr val="000000"/>
                  </a:solidFill>
                  <a:latin typeface="Calibri"/>
                  <a:ea typeface="Calibri"/>
                  <a:cs typeface="Calibri"/>
                  <a:sym typeface="Calibri"/>
                </a:rPr>
                <a:t>Tracking progress</a:t>
              </a:r>
              <a:endParaRPr sz="1700" b="1" i="0" u="none" strike="noStrike" cap="none">
                <a:solidFill>
                  <a:srgbClr val="000000"/>
                </a:solidFill>
                <a:latin typeface="Calibri"/>
                <a:ea typeface="Calibri"/>
                <a:cs typeface="Calibri"/>
                <a:sym typeface="Calibri"/>
              </a:endParaRPr>
            </a:p>
            <a:p>
              <a:pPr marL="0" marR="0" lvl="0" indent="0" algn="l" rtl="0">
                <a:lnSpc>
                  <a:spcPct val="90000"/>
                </a:lnSpc>
                <a:spcBef>
                  <a:spcPts val="595"/>
                </a:spcBef>
                <a:spcAft>
                  <a:spcPts val="0"/>
                </a:spcAft>
                <a:buClr>
                  <a:schemeClr val="dk1"/>
                </a:buClr>
                <a:buSzPts val="1700"/>
                <a:buFont typeface="Calibri"/>
                <a:buNone/>
              </a:pPr>
              <a:endParaRPr sz="17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8"/>
          <p:cNvSpPr/>
          <p:nvPr/>
        </p:nvSpPr>
        <p:spPr>
          <a:xfrm rot="5400000">
            <a:off x="10110076" y="4881000"/>
            <a:ext cx="3810000" cy="14400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388" name="Google Shape;388;p8"/>
          <p:cNvSpPr/>
          <p:nvPr/>
        </p:nvSpPr>
        <p:spPr>
          <a:xfrm>
            <a:off x="844552" y="1541000"/>
            <a:ext cx="11239449" cy="144001"/>
          </a:xfrm>
          <a:prstGeom prst="rect">
            <a:avLst/>
          </a:prstGeom>
          <a:solidFill>
            <a:srgbClr val="25B19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389" name="Google Shape;389;p8"/>
          <p:cNvSpPr/>
          <p:nvPr/>
        </p:nvSpPr>
        <p:spPr>
          <a:xfrm>
            <a:off x="3585600" y="1544480"/>
            <a:ext cx="8498401" cy="140520"/>
          </a:xfrm>
          <a:prstGeom prst="rect">
            <a:avLst/>
          </a:prstGeom>
          <a:solidFill>
            <a:srgbClr val="25B1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390" name="Google Shape;390;p8"/>
          <p:cNvSpPr/>
          <p:nvPr/>
        </p:nvSpPr>
        <p:spPr>
          <a:xfrm>
            <a:off x="7448552" y="1542156"/>
            <a:ext cx="4635449"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sp>
        <p:nvSpPr>
          <p:cNvPr id="391" name="Google Shape;391;p8"/>
          <p:cNvSpPr/>
          <p:nvPr/>
        </p:nvSpPr>
        <p:spPr>
          <a:xfrm rot="5400000">
            <a:off x="10107000" y="3398099"/>
            <a:ext cx="3810000" cy="144000"/>
          </a:xfrm>
          <a:prstGeom prst="rect">
            <a:avLst/>
          </a:prstGeom>
          <a:solidFill>
            <a:srgbClr val="25B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rgbClr val="FFFFFF"/>
              </a:solidFill>
              <a:latin typeface="Calibri"/>
              <a:ea typeface="Calibri"/>
              <a:cs typeface="Calibri"/>
              <a:sym typeface="Calibri"/>
            </a:endParaRPr>
          </a:p>
        </p:txBody>
      </p:sp>
      <p:pic>
        <p:nvPicPr>
          <p:cNvPr id="392" name="Google Shape;392;p8" descr="Logotipo&#10;&#10;Descripción generada automáticamente"/>
          <p:cNvPicPr preferRelativeResize="0"/>
          <p:nvPr/>
        </p:nvPicPr>
        <p:blipFill rotWithShape="1">
          <a:blip r:embed="rId3">
            <a:alphaModFix/>
          </a:blip>
          <a:srcRect/>
          <a:stretch/>
        </p:blipFill>
        <p:spPr>
          <a:xfrm>
            <a:off x="144001" y="6005461"/>
            <a:ext cx="575651" cy="861967"/>
          </a:xfrm>
          <a:prstGeom prst="rect">
            <a:avLst/>
          </a:prstGeom>
          <a:noFill/>
          <a:ln>
            <a:noFill/>
          </a:ln>
        </p:spPr>
      </p:pic>
      <p:sp>
        <p:nvSpPr>
          <p:cNvPr id="393" name="Google Shape;393;p8"/>
          <p:cNvSpPr txBox="1"/>
          <p:nvPr/>
        </p:nvSpPr>
        <p:spPr>
          <a:xfrm>
            <a:off x="719651" y="2275565"/>
            <a:ext cx="10744200" cy="3099535"/>
          </a:xfrm>
          <a:prstGeom prst="rect">
            <a:avLst/>
          </a:prstGeom>
          <a:noFill/>
          <a:ln>
            <a:noFill/>
          </a:ln>
        </p:spPr>
        <p:txBody>
          <a:bodyPr spcFirstLastPara="1" wrap="square" lIns="68575" tIns="34275" rIns="68575" bIns="34275"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2800" b="0" i="0" u="none" strike="noStrike" cap="none">
              <a:solidFill>
                <a:srgbClr val="26927F"/>
              </a:solidFill>
              <a:latin typeface="Calibri"/>
              <a:ea typeface="Calibri"/>
              <a:cs typeface="Calibri"/>
              <a:sym typeface="Calibri"/>
            </a:endParaRPr>
          </a:p>
        </p:txBody>
      </p:sp>
      <p:sp>
        <p:nvSpPr>
          <p:cNvPr id="394" name="Google Shape;394;p8"/>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6927F"/>
              </a:buClr>
              <a:buSzPts val="3733"/>
              <a:buFont typeface="Calibri"/>
              <a:buNone/>
            </a:pPr>
            <a:r>
              <a:rPr lang="en-US" sz="3733" b="1" i="0" u="none" strike="noStrike" cap="none">
                <a:solidFill>
                  <a:srgbClr val="26927F"/>
                </a:solidFill>
                <a:latin typeface="Calibri"/>
                <a:ea typeface="Calibri"/>
                <a:cs typeface="Calibri"/>
                <a:sym typeface="Calibri"/>
              </a:rPr>
              <a:t>CTF Table 1 – 4: Structured summary</a:t>
            </a:r>
            <a:endParaRPr/>
          </a:p>
        </p:txBody>
      </p:sp>
      <p:graphicFrame>
        <p:nvGraphicFramePr>
          <p:cNvPr id="395" name="Google Shape;395;p8"/>
          <p:cNvGraphicFramePr/>
          <p:nvPr/>
        </p:nvGraphicFramePr>
        <p:xfrm>
          <a:off x="988929" y="2020466"/>
          <a:ext cx="10785200" cy="3823710"/>
        </p:xfrm>
        <a:graphic>
          <a:graphicData uri="http://schemas.openxmlformats.org/drawingml/2006/table">
            <a:tbl>
              <a:tblPr firstRow="1" bandRow="1">
                <a:noFill/>
                <a:tableStyleId>{FDB92DA0-6803-484E-A755-A2C391794742}</a:tableStyleId>
              </a:tblPr>
              <a:tblGrid>
                <a:gridCol w="3864725">
                  <a:extLst>
                    <a:ext uri="{9D8B030D-6E8A-4147-A177-3AD203B41FA5}">
                      <a16:colId xmlns:a16="http://schemas.microsoft.com/office/drawing/2014/main" val="20000"/>
                    </a:ext>
                  </a:extLst>
                </a:gridCol>
                <a:gridCol w="6920475">
                  <a:extLst>
                    <a:ext uri="{9D8B030D-6E8A-4147-A177-3AD203B41FA5}">
                      <a16:colId xmlns:a16="http://schemas.microsoft.com/office/drawing/2014/main" val="20001"/>
                    </a:ext>
                  </a:extLst>
                </a:gridCol>
              </a:tblGrid>
              <a:tr h="1107850">
                <a:tc>
                  <a:txBody>
                    <a:bodyPr/>
                    <a:lstStyle/>
                    <a:p>
                      <a:pPr marL="0" marR="0" lvl="0" indent="0" algn="l" rtl="0">
                        <a:spcBef>
                          <a:spcPts val="0"/>
                        </a:spcBef>
                        <a:spcAft>
                          <a:spcPts val="0"/>
                        </a:spcAft>
                        <a:buNone/>
                      </a:pPr>
                      <a:r>
                        <a:rPr lang="en-US" sz="1800" u="none" strike="noStrike" cap="none">
                          <a:solidFill>
                            <a:schemeClr val="dk1"/>
                          </a:solidFill>
                        </a:rPr>
                        <a:t>Table 1 -3</a:t>
                      </a:r>
                      <a:endParaRPr sz="18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rPr>
                        <a:t>Background information which is necessary to transparently track progress in the implementation and achievement of NDCs.</a:t>
                      </a:r>
                      <a:endParaRPr sz="1800">
                        <a:solidFill>
                          <a:schemeClr val="dk1"/>
                        </a:solidFill>
                      </a:endParaRPr>
                    </a:p>
                  </a:txBody>
                  <a:tcPr marL="91450" marR="91450" marT="45725" marB="45725"/>
                </a:tc>
                <a:extLst>
                  <a:ext uri="{0D108BD9-81ED-4DB2-BD59-A6C34878D82A}">
                    <a16:rowId xmlns:a16="http://schemas.microsoft.com/office/drawing/2014/main" val="10000"/>
                  </a:ext>
                </a:extLst>
              </a:tr>
              <a:tr h="900725">
                <a:tc>
                  <a:txBody>
                    <a:bodyPr/>
                    <a:lstStyle/>
                    <a:p>
                      <a:pPr marL="0" marR="0" lvl="0" indent="0" algn="l" rtl="0">
                        <a:spcBef>
                          <a:spcPts val="0"/>
                        </a:spcBef>
                        <a:spcAft>
                          <a:spcPts val="0"/>
                        </a:spcAft>
                        <a:buNone/>
                      </a:pPr>
                      <a:r>
                        <a:rPr lang="en-US" sz="1800" b="1"/>
                        <a:t>Table 1 </a:t>
                      </a:r>
                      <a:endParaRPr sz="1800" b="1"/>
                    </a:p>
                  </a:txBody>
                  <a:tcPr marL="91450" marR="91450" marT="45725" marB="45725"/>
                </a:tc>
                <a:tc>
                  <a:txBody>
                    <a:bodyPr/>
                    <a:lstStyle/>
                    <a:p>
                      <a:pPr marL="0" marR="0" lvl="0" indent="0" algn="l" rtl="0">
                        <a:spcBef>
                          <a:spcPts val="0"/>
                        </a:spcBef>
                        <a:spcAft>
                          <a:spcPts val="0"/>
                        </a:spcAft>
                        <a:buNone/>
                      </a:pPr>
                      <a:r>
                        <a:rPr lang="en-US" sz="1800" b="1"/>
                        <a:t>Indicator/s which are selected by the Party to track its progress in implementing and achieving its NDC</a:t>
                      </a:r>
                      <a:endParaRPr sz="1800" b="1"/>
                    </a:p>
                  </a:txBody>
                  <a:tcPr marL="91450" marR="91450" marT="45725" marB="45725"/>
                </a:tc>
                <a:extLst>
                  <a:ext uri="{0D108BD9-81ED-4DB2-BD59-A6C34878D82A}">
                    <a16:rowId xmlns:a16="http://schemas.microsoft.com/office/drawing/2014/main" val="10001"/>
                  </a:ext>
                </a:extLst>
              </a:tr>
              <a:tr h="900725">
                <a:tc>
                  <a:txBody>
                    <a:bodyPr/>
                    <a:lstStyle/>
                    <a:p>
                      <a:pPr marL="0" marR="0" lvl="0" indent="0" algn="l" rtl="0">
                        <a:spcBef>
                          <a:spcPts val="0"/>
                        </a:spcBef>
                        <a:spcAft>
                          <a:spcPts val="0"/>
                        </a:spcAft>
                        <a:buNone/>
                      </a:pPr>
                      <a:r>
                        <a:rPr lang="en-US" sz="1800" b="1"/>
                        <a:t>Table 2 </a:t>
                      </a:r>
                      <a:endParaRPr sz="1800" b="1"/>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1"/>
                        <a:t>Definitions needed to understand each indicator, and other definitions needed to understand the NDCs</a:t>
                      </a:r>
                      <a:endParaRPr sz="1800" b="1"/>
                    </a:p>
                    <a:p>
                      <a:pPr marL="0" marR="0" lvl="0" indent="0" algn="l" rtl="0">
                        <a:spcBef>
                          <a:spcPts val="0"/>
                        </a:spcBef>
                        <a:spcAft>
                          <a:spcPts val="0"/>
                        </a:spcAft>
                        <a:buNone/>
                      </a:pPr>
                      <a:endParaRPr sz="1800" b="1"/>
                    </a:p>
                  </a:txBody>
                  <a:tcPr marL="91450" marR="91450" marT="45725" marB="45725"/>
                </a:tc>
                <a:extLst>
                  <a:ext uri="{0D108BD9-81ED-4DB2-BD59-A6C34878D82A}">
                    <a16:rowId xmlns:a16="http://schemas.microsoft.com/office/drawing/2014/main" val="10002"/>
                  </a:ext>
                </a:extLst>
              </a:tr>
              <a:tr h="900725">
                <a:tc>
                  <a:txBody>
                    <a:bodyPr/>
                    <a:lstStyle/>
                    <a:p>
                      <a:pPr marL="0" marR="0" lvl="0" indent="0" algn="l" rtl="0">
                        <a:spcBef>
                          <a:spcPts val="0"/>
                        </a:spcBef>
                        <a:spcAft>
                          <a:spcPts val="0"/>
                        </a:spcAft>
                        <a:buNone/>
                      </a:pPr>
                      <a:r>
                        <a:rPr lang="en-US" sz="1800" b="1"/>
                        <a:t>Table 3</a:t>
                      </a:r>
                      <a:endParaRPr sz="1800" b="1"/>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1"/>
                        <a:t>Accounting approach</a:t>
                      </a:r>
                      <a:endParaRPr/>
                    </a:p>
                    <a:p>
                      <a:pPr marL="0" marR="0" lvl="0" indent="0" algn="l" rtl="0">
                        <a:spcBef>
                          <a:spcPts val="0"/>
                        </a:spcBef>
                        <a:spcAft>
                          <a:spcPts val="0"/>
                        </a:spcAft>
                        <a:buNone/>
                      </a:pPr>
                      <a:endParaRPr sz="1800" b="1"/>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kumimoji="0" lang="en-US" sz="3733" b="1" i="0" u="none" strike="noStrike" kern="0" cap="none" spc="0" normalizeH="0" baseline="0" noProof="0" dirty="0">
                <a:ln>
                  <a:noFill/>
                </a:ln>
                <a:solidFill>
                  <a:srgbClr val="26927F"/>
                </a:solidFill>
                <a:effectLst/>
                <a:uLnTx/>
                <a:uFillTx/>
                <a:latin typeface="Calibri"/>
                <a:ea typeface="Calibri"/>
                <a:cs typeface="Calibri"/>
                <a:sym typeface="Calibri"/>
              </a:rPr>
              <a:t>Appendix</a:t>
            </a:r>
            <a:endParaRPr dirty="0"/>
          </a:p>
        </p:txBody>
      </p:sp>
      <p:sp>
        <p:nvSpPr>
          <p:cNvPr id="401" name="Google Shape;401;p9"/>
          <p:cNvSpPr txBox="1"/>
          <p:nvPr/>
        </p:nvSpPr>
        <p:spPr>
          <a:xfrm>
            <a:off x="1200116" y="2362824"/>
            <a:ext cx="9892507" cy="255839"/>
          </a:xfrm>
          <a:prstGeom prst="rect">
            <a:avLst/>
          </a:prstGeom>
          <a:noFill/>
          <a:ln>
            <a:noFill/>
          </a:ln>
        </p:spPr>
        <p:txBody>
          <a:bodyPr spcFirstLastPara="1" wrap="square" lIns="0" tIns="9525" rIns="0" bIns="0" anchor="t" anchorCtr="0">
            <a:spAutoFit/>
          </a:bodyPr>
          <a:lstStyle/>
          <a:p>
            <a:pPr marL="295275" marR="0" lvl="0" indent="-285750" algn="l" rtl="0">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Each Party </a:t>
            </a:r>
            <a:r>
              <a:rPr lang="en-US" sz="1600" b="1" i="0" u="none" strike="noStrike" cap="none" dirty="0">
                <a:solidFill>
                  <a:schemeClr val="dk1"/>
                </a:solidFill>
                <a:latin typeface="Arial"/>
                <a:ea typeface="Arial"/>
                <a:cs typeface="Arial"/>
                <a:sym typeface="Arial"/>
              </a:rPr>
              <a:t>shall </a:t>
            </a:r>
            <a:r>
              <a:rPr lang="en-US" sz="1600" b="0" i="0" u="none" strike="noStrike" cap="none" dirty="0">
                <a:solidFill>
                  <a:schemeClr val="dk1"/>
                </a:solidFill>
                <a:latin typeface="Arial"/>
                <a:ea typeface="Arial"/>
                <a:cs typeface="Arial"/>
                <a:sym typeface="Arial"/>
              </a:rPr>
              <a:t>provide a </a:t>
            </a:r>
            <a:r>
              <a:rPr lang="en-US" sz="1600" b="1" i="0" u="none" strike="noStrike" cap="none" dirty="0">
                <a:solidFill>
                  <a:srgbClr val="006FC0"/>
                </a:solidFill>
                <a:latin typeface="Arial"/>
                <a:ea typeface="Arial"/>
                <a:cs typeface="Arial"/>
                <a:sym typeface="Arial"/>
              </a:rPr>
              <a:t>description of its NDC</a:t>
            </a:r>
            <a:r>
              <a:rPr lang="en-US" sz="1600" b="0" i="0" u="none" strike="noStrike" cap="none" dirty="0">
                <a:solidFill>
                  <a:schemeClr val="dk1"/>
                </a:solidFill>
                <a:latin typeface="Arial"/>
                <a:ea typeface="Arial"/>
                <a:cs typeface="Arial"/>
                <a:sym typeface="Arial"/>
              </a:rPr>
              <a:t>, against which progress will be tracked:</a:t>
            </a:r>
            <a:endParaRPr sz="1600" b="0" i="0" u="none" strike="noStrike" cap="none" dirty="0">
              <a:solidFill>
                <a:schemeClr val="dk1"/>
              </a:solidFill>
              <a:latin typeface="Arial"/>
              <a:ea typeface="Arial"/>
              <a:cs typeface="Arial"/>
              <a:sym typeface="Arial"/>
            </a:endParaRPr>
          </a:p>
        </p:txBody>
      </p:sp>
      <p:sp>
        <p:nvSpPr>
          <p:cNvPr id="402" name="Google Shape;402;p9"/>
          <p:cNvSpPr txBox="1"/>
          <p:nvPr/>
        </p:nvSpPr>
        <p:spPr>
          <a:xfrm>
            <a:off x="981075" y="1864679"/>
            <a:ext cx="3942398" cy="207268"/>
          </a:xfrm>
          <a:prstGeom prst="rect">
            <a:avLst/>
          </a:prstGeom>
          <a:solidFill>
            <a:srgbClr val="1F487C"/>
          </a:solidFill>
          <a:ln w="9525" cap="flat" cmpd="sng">
            <a:solidFill>
              <a:srgbClr val="497DBA"/>
            </a:solidFill>
            <a:prstDash val="solid"/>
            <a:round/>
            <a:headEnd type="none" w="sm" len="sm"/>
            <a:tailEnd type="none" w="sm" len="sm"/>
          </a:ln>
        </p:spPr>
        <p:txBody>
          <a:bodyPr spcFirstLastPara="1" wrap="square" lIns="0" tIns="22375" rIns="0" bIns="0" anchor="t" anchorCtr="0">
            <a:spAutoFit/>
          </a:bodyPr>
          <a:lstStyle/>
          <a:p>
            <a:pPr marL="144304" marR="0" lvl="0" indent="0" algn="l" rtl="0">
              <a:spcBef>
                <a:spcPts val="0"/>
              </a:spcBef>
              <a:spcAft>
                <a:spcPts val="0"/>
              </a:spcAft>
              <a:buNone/>
            </a:pPr>
            <a:r>
              <a:rPr lang="en-US" sz="1200" b="1" i="0" u="none" strike="noStrike" cap="none">
                <a:solidFill>
                  <a:srgbClr val="FFFFFF"/>
                </a:solidFill>
                <a:latin typeface="Arial"/>
                <a:ea typeface="Arial"/>
                <a:cs typeface="Arial"/>
                <a:sym typeface="Arial"/>
              </a:rPr>
              <a:t>B. Description of a Party’s NDC, including updates</a:t>
            </a:r>
            <a:endParaRPr sz="1200" b="0" i="0" u="none" strike="noStrike" cap="none">
              <a:solidFill>
                <a:schemeClr val="dk1"/>
              </a:solidFill>
              <a:latin typeface="Arial"/>
              <a:ea typeface="Arial"/>
              <a:cs typeface="Arial"/>
              <a:sym typeface="Arial"/>
            </a:endParaRPr>
          </a:p>
        </p:txBody>
      </p:sp>
      <p:sp>
        <p:nvSpPr>
          <p:cNvPr id="403" name="Google Shape;403;p9"/>
          <p:cNvSpPr txBox="1"/>
          <p:nvPr/>
        </p:nvSpPr>
        <p:spPr>
          <a:xfrm>
            <a:off x="7334076" y="6403753"/>
            <a:ext cx="4713923" cy="378950"/>
          </a:xfrm>
          <a:prstGeom prst="rect">
            <a:avLst/>
          </a:prstGeom>
          <a:noFill/>
          <a:ln>
            <a:noFill/>
          </a:ln>
        </p:spPr>
        <p:txBody>
          <a:bodyPr spcFirstLastPara="1" wrap="square" lIns="0" tIns="9525" rIns="0" bIns="0" anchor="t" anchorCtr="0">
            <a:spAutoFit/>
          </a:bodyPr>
          <a:lstStyle/>
          <a:p>
            <a:pPr marL="9525" marR="3810" lvl="0" indent="0" algn="l" rtl="0">
              <a:spcBef>
                <a:spcPts val="0"/>
              </a:spcBef>
              <a:spcAft>
                <a:spcPts val="0"/>
              </a:spcAft>
              <a:buNone/>
            </a:pPr>
            <a:r>
              <a:rPr lang="en-US" sz="800" b="0" i="0" u="none" strike="noStrike" cap="none">
                <a:solidFill>
                  <a:schemeClr val="dk1"/>
                </a:solidFill>
                <a:latin typeface="Arial"/>
                <a:ea typeface="Arial"/>
                <a:cs typeface="Arial"/>
                <a:sym typeface="Arial"/>
              </a:rPr>
              <a:t>* </a:t>
            </a:r>
            <a:r>
              <a:rPr lang="en-US" sz="800" b="0" i="1" u="none" strike="noStrike" cap="none">
                <a:solidFill>
                  <a:schemeClr val="dk1"/>
                </a:solidFill>
                <a:latin typeface="Arial"/>
                <a:ea typeface="Arial"/>
                <a:cs typeface="Arial"/>
                <a:sym typeface="Arial"/>
              </a:rPr>
              <a:t>Examples of target types</a:t>
            </a:r>
            <a:r>
              <a:rPr lang="en-US" sz="800" b="0" i="0" u="none" strike="noStrike" cap="none">
                <a:solidFill>
                  <a:schemeClr val="dk1"/>
                </a:solidFill>
                <a:latin typeface="Arial"/>
                <a:ea typeface="Arial"/>
                <a:cs typeface="Arial"/>
                <a:sym typeface="Arial"/>
              </a:rPr>
              <a:t>: economy-wide absolute emission reduction, emission intensity reduction, emission reduction below a projected baseline, mitigation co-benefits of adaptation actions or economic diversification plans, policies and measures, etc.</a:t>
            </a:r>
            <a:endParaRPr sz="800" b="0" i="0" u="none" strike="noStrike" cap="none">
              <a:solidFill>
                <a:schemeClr val="dk1"/>
              </a:solidFill>
              <a:latin typeface="Arial"/>
              <a:ea typeface="Arial"/>
              <a:cs typeface="Arial"/>
              <a:sym typeface="Arial"/>
            </a:endParaRPr>
          </a:p>
        </p:txBody>
      </p:sp>
      <p:sp>
        <p:nvSpPr>
          <p:cNvPr id="404" name="Google Shape;404;p9"/>
          <p:cNvSpPr txBox="1"/>
          <p:nvPr/>
        </p:nvSpPr>
        <p:spPr>
          <a:xfrm>
            <a:off x="7812377" y="3498670"/>
            <a:ext cx="4097690" cy="1481335"/>
          </a:xfrm>
          <a:prstGeom prst="rect">
            <a:avLst/>
          </a:prstGeom>
          <a:noFill/>
          <a:ln>
            <a:noFill/>
          </a:ln>
        </p:spPr>
        <p:txBody>
          <a:bodyPr spcFirstLastPara="1" wrap="square" lIns="0" tIns="9025" rIns="0" bIns="0" anchor="t" anchorCtr="0">
            <a:spAutoFit/>
          </a:bodyPr>
          <a:lstStyle/>
          <a:p>
            <a:pPr marL="224314" marR="56198" lvl="0" indent="-215264" algn="l" rtl="0">
              <a:spcBef>
                <a:spcPts val="0"/>
              </a:spcBef>
              <a:spcAft>
                <a:spcPts val="0"/>
              </a:spcAft>
              <a:buNone/>
            </a:pPr>
            <a:r>
              <a:rPr lang="en-US" sz="1200" b="0" i="0" u="none" strike="noStrike" cap="none" dirty="0">
                <a:solidFill>
                  <a:srgbClr val="FF0000"/>
                </a:solidFill>
                <a:latin typeface="Noto Sans Symbols"/>
                <a:ea typeface="Noto Sans Symbols"/>
                <a:cs typeface="Noto Sans Symbols"/>
                <a:sym typeface="Noto Sans Symbols"/>
              </a:rPr>
              <a:t>🡺</a:t>
            </a:r>
            <a:r>
              <a:rPr lang="en-US" sz="1200" b="0" i="0" u="none" strike="noStrike" cap="none" dirty="0">
                <a:solidFill>
                  <a:srgbClr val="FF0000"/>
                </a:solidFill>
                <a:latin typeface="Times New Roman"/>
                <a:ea typeface="Times New Roman"/>
                <a:cs typeface="Times New Roman"/>
                <a:sym typeface="Times New Roman"/>
              </a:rPr>
              <a:t> </a:t>
            </a:r>
            <a:r>
              <a:rPr lang="en-US" sz="1200" b="0" i="1" u="none" strike="noStrike" cap="none" dirty="0">
                <a:solidFill>
                  <a:srgbClr val="FF0000"/>
                </a:solidFill>
                <a:latin typeface="Arial"/>
                <a:ea typeface="Arial"/>
                <a:cs typeface="Arial"/>
                <a:sym typeface="Arial"/>
              </a:rPr>
              <a:t>This table is to be used by Parties on a voluntary basis, however information items are shall</a:t>
            </a:r>
            <a:endParaRPr sz="1200" b="0" i="0" u="none" strike="noStrike" cap="none" dirty="0">
              <a:solidFill>
                <a:schemeClr val="dk1"/>
              </a:solidFill>
              <a:latin typeface="Arial"/>
              <a:ea typeface="Arial"/>
              <a:cs typeface="Arial"/>
              <a:sym typeface="Arial"/>
            </a:endParaRPr>
          </a:p>
          <a:p>
            <a:pPr marL="224314" marR="3810" lvl="0" indent="-215264" algn="l" rtl="0">
              <a:spcBef>
                <a:spcPts val="720"/>
              </a:spcBef>
              <a:spcAft>
                <a:spcPts val="0"/>
              </a:spcAft>
              <a:buNone/>
            </a:pPr>
            <a:r>
              <a:rPr lang="en-US" sz="1200" b="0" i="0" u="none" strike="noStrike" cap="none" dirty="0">
                <a:solidFill>
                  <a:schemeClr val="dk1"/>
                </a:solidFill>
                <a:latin typeface="Noto Sans Symbols"/>
                <a:ea typeface="Noto Sans Symbols"/>
                <a:cs typeface="Noto Sans Symbols"/>
                <a:sym typeface="Noto Sans Symbols"/>
              </a:rPr>
              <a:t>🡺</a:t>
            </a:r>
            <a:r>
              <a:rPr lang="en-US" sz="1200" b="0" i="0" u="none" strike="noStrike" cap="none" dirty="0">
                <a:solidFill>
                  <a:schemeClr val="dk1"/>
                </a:solidFill>
                <a:latin typeface="Times New Roman"/>
                <a:ea typeface="Times New Roman"/>
                <a:cs typeface="Times New Roman"/>
                <a:sym typeface="Times New Roman"/>
              </a:rPr>
              <a:t> </a:t>
            </a:r>
            <a:r>
              <a:rPr lang="en-US" sz="1200" b="0" i="0" u="none" strike="noStrike" cap="none" dirty="0">
                <a:solidFill>
                  <a:schemeClr val="dk1"/>
                </a:solidFill>
                <a:latin typeface="Arial"/>
                <a:ea typeface="Arial"/>
                <a:cs typeface="Arial"/>
                <a:sym typeface="Arial"/>
              </a:rPr>
              <a:t>Parties with both unconditional and conditional targets in their NDC may add a row to the table to describe conditional targets</a:t>
            </a:r>
            <a:endParaRPr sz="1200" b="0" i="0" u="none" strike="noStrike" cap="none" dirty="0">
              <a:solidFill>
                <a:schemeClr val="dk1"/>
              </a:solidFill>
              <a:latin typeface="Arial"/>
              <a:ea typeface="Arial"/>
              <a:cs typeface="Arial"/>
              <a:sym typeface="Arial"/>
            </a:endParaRPr>
          </a:p>
          <a:p>
            <a:pPr marL="224314" marR="48577" lvl="0" indent="-215264" algn="l" rtl="0">
              <a:spcBef>
                <a:spcPts val="720"/>
              </a:spcBef>
              <a:spcAft>
                <a:spcPts val="0"/>
              </a:spcAft>
              <a:buNone/>
            </a:pPr>
            <a:r>
              <a:rPr lang="en-US" sz="1200" b="0" i="0" u="none" strike="noStrike" cap="none" dirty="0">
                <a:solidFill>
                  <a:schemeClr val="dk1"/>
                </a:solidFill>
                <a:latin typeface="Noto Sans Symbols"/>
                <a:ea typeface="Noto Sans Symbols"/>
                <a:cs typeface="Noto Sans Symbols"/>
                <a:sym typeface="Noto Sans Symbols"/>
              </a:rPr>
              <a:t>🡺</a:t>
            </a:r>
            <a:r>
              <a:rPr lang="en-US" sz="1200" b="0" i="0" u="none" strike="noStrike" cap="none" dirty="0">
                <a:solidFill>
                  <a:schemeClr val="dk1"/>
                </a:solidFill>
                <a:latin typeface="Times New Roman"/>
                <a:ea typeface="Times New Roman"/>
                <a:cs typeface="Times New Roman"/>
                <a:sym typeface="Times New Roman"/>
              </a:rPr>
              <a:t> </a:t>
            </a:r>
            <a:r>
              <a:rPr lang="en-US" sz="1200" b="0" i="0" u="none" strike="noStrike" cap="none" dirty="0">
                <a:solidFill>
                  <a:schemeClr val="dk1"/>
                </a:solidFill>
                <a:latin typeface="Arial"/>
                <a:ea typeface="Arial"/>
                <a:cs typeface="Arial"/>
                <a:sym typeface="Arial"/>
              </a:rPr>
              <a:t>This information overlaps with NDC/ICTU, ensure consistency or explain changes/updates</a:t>
            </a:r>
            <a:endParaRPr sz="1200" b="0" i="0" u="none" strike="noStrike" cap="none" dirty="0">
              <a:solidFill>
                <a:schemeClr val="dk1"/>
              </a:solidFill>
              <a:latin typeface="Arial"/>
              <a:ea typeface="Arial"/>
              <a:cs typeface="Arial"/>
              <a:sym typeface="Arial"/>
            </a:endParaRPr>
          </a:p>
        </p:txBody>
      </p:sp>
      <p:graphicFrame>
        <p:nvGraphicFramePr>
          <p:cNvPr id="405" name="Google Shape;405;p9"/>
          <p:cNvGraphicFramePr/>
          <p:nvPr>
            <p:extLst>
              <p:ext uri="{D42A27DB-BD31-4B8C-83A1-F6EECF244321}">
                <p14:modId xmlns:p14="http://schemas.microsoft.com/office/powerpoint/2010/main" val="2557270880"/>
              </p:ext>
            </p:extLst>
          </p:nvPr>
        </p:nvGraphicFramePr>
        <p:xfrm>
          <a:off x="1200116" y="2754543"/>
          <a:ext cx="6050950" cy="3649210"/>
        </p:xfrm>
        <a:graphic>
          <a:graphicData uri="http://schemas.openxmlformats.org/drawingml/2006/table">
            <a:tbl>
              <a:tblPr firstRow="1" bandRow="1">
                <a:noFill/>
                <a:tableStyleId>{FC624BAE-DBEF-46C3-A032-792FC8989A82}</a:tableStyleId>
              </a:tblPr>
              <a:tblGrid>
                <a:gridCol w="363075">
                  <a:extLst>
                    <a:ext uri="{9D8B030D-6E8A-4147-A177-3AD203B41FA5}">
                      <a16:colId xmlns:a16="http://schemas.microsoft.com/office/drawing/2014/main" val="20000"/>
                    </a:ext>
                  </a:extLst>
                </a:gridCol>
                <a:gridCol w="4135875">
                  <a:extLst>
                    <a:ext uri="{9D8B030D-6E8A-4147-A177-3AD203B41FA5}">
                      <a16:colId xmlns:a16="http://schemas.microsoft.com/office/drawing/2014/main" val="20001"/>
                    </a:ext>
                  </a:extLst>
                </a:gridCol>
                <a:gridCol w="1552000">
                  <a:extLst>
                    <a:ext uri="{9D8B030D-6E8A-4147-A177-3AD203B41FA5}">
                      <a16:colId xmlns:a16="http://schemas.microsoft.com/office/drawing/2014/main" val="20002"/>
                    </a:ext>
                  </a:extLst>
                </a:gridCol>
              </a:tblGrid>
              <a:tr h="357300">
                <a:tc>
                  <a:txBody>
                    <a:bodyPr/>
                    <a:lstStyle/>
                    <a:p>
                      <a:pPr marL="0" marR="0" lvl="0" indent="0" algn="l" rtl="0">
                        <a:spcBef>
                          <a:spcPts val="0"/>
                        </a:spcBef>
                        <a:spcAft>
                          <a:spcPts val="0"/>
                        </a:spcAft>
                        <a:buNone/>
                      </a:pPr>
                      <a:r>
                        <a:rPr lang="en-US" sz="1800"/>
                        <a:t>#</a:t>
                      </a:r>
                      <a:endParaRPr sz="1800"/>
                    </a:p>
                  </a:txBody>
                  <a:tcPr marL="91450" marR="91450" marT="45725" marB="45725"/>
                </a:tc>
                <a:tc>
                  <a:txBody>
                    <a:bodyPr/>
                    <a:lstStyle/>
                    <a:p>
                      <a:pPr marL="0" marR="0" lvl="0" indent="0" algn="l" rtl="0">
                        <a:spcBef>
                          <a:spcPts val="0"/>
                        </a:spcBef>
                        <a:spcAft>
                          <a:spcPts val="0"/>
                        </a:spcAft>
                        <a:buNone/>
                      </a:pPr>
                      <a:r>
                        <a:rPr lang="en-US" sz="1800"/>
                        <a:t>NDC elements </a:t>
                      </a:r>
                      <a:endParaRPr sz="1800"/>
                    </a:p>
                  </a:txBody>
                  <a:tcPr marL="91450" marR="91450" marT="45725" marB="45725"/>
                </a:tc>
                <a:tc>
                  <a:txBody>
                    <a:bodyPr/>
                    <a:lstStyle/>
                    <a:p>
                      <a:pPr marL="0" marR="0" lvl="0" indent="0" algn="l" rtl="0">
                        <a:spcBef>
                          <a:spcPts val="0"/>
                        </a:spcBef>
                        <a:spcAft>
                          <a:spcPts val="0"/>
                        </a:spcAft>
                        <a:buNone/>
                      </a:pPr>
                      <a:r>
                        <a:rPr lang="en-US" sz="1800"/>
                        <a:t>Description</a:t>
                      </a:r>
                      <a:endParaRPr sz="1800"/>
                    </a:p>
                  </a:txBody>
                  <a:tcPr marL="91450" marR="91450" marT="45725" marB="45725"/>
                </a:tc>
                <a:extLst>
                  <a:ext uri="{0D108BD9-81ED-4DB2-BD59-A6C34878D82A}">
                    <a16:rowId xmlns:a16="http://schemas.microsoft.com/office/drawing/2014/main" val="10000"/>
                  </a:ext>
                </a:extLst>
              </a:tr>
              <a:tr h="357300">
                <a:tc>
                  <a:txBody>
                    <a:bodyPr/>
                    <a:lstStyle/>
                    <a:p>
                      <a:pPr marL="228600" marR="0" lvl="0" indent="-228600" algn="l" rtl="0">
                        <a:spcBef>
                          <a:spcPts val="0"/>
                        </a:spcBef>
                        <a:spcAft>
                          <a:spcPts val="0"/>
                        </a:spcAft>
                        <a:buClr>
                          <a:schemeClr val="dk1"/>
                        </a:buClr>
                        <a:buSzPts val="1200"/>
                        <a:buFont typeface="Calibri"/>
                        <a:buAutoNum type="alphaLcParenR"/>
                      </a:pPr>
                      <a:r>
                        <a:rPr lang="en-US" sz="1200"/>
                        <a:t>.</a:t>
                      </a:r>
                      <a:endParaRPr sz="1200"/>
                    </a:p>
                  </a:txBody>
                  <a:tcPr marL="91450" marR="91450" marT="45725" marB="45725"/>
                </a:tc>
                <a:tc>
                  <a:txBody>
                    <a:bodyPr/>
                    <a:lstStyle/>
                    <a:p>
                      <a:pPr marL="0" marR="0" lvl="0" indent="0" algn="l" rtl="0">
                        <a:spcBef>
                          <a:spcPts val="0"/>
                        </a:spcBef>
                        <a:spcAft>
                          <a:spcPts val="0"/>
                        </a:spcAft>
                        <a:buNone/>
                      </a:pPr>
                      <a:r>
                        <a:rPr lang="en-US" sz="1200"/>
                        <a:t>Target(s) and description, including target type(s)*, as applicable</a:t>
                      </a:r>
                      <a:endParaRPr/>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1"/>
                  </a:ext>
                </a:extLst>
              </a:tr>
              <a:tr h="357300">
                <a:tc>
                  <a:txBody>
                    <a:bodyPr/>
                    <a:lstStyle/>
                    <a:p>
                      <a:pPr marL="0" marR="0" lvl="0" indent="0" algn="l" rtl="0">
                        <a:spcBef>
                          <a:spcPts val="0"/>
                        </a:spcBef>
                        <a:spcAft>
                          <a:spcPts val="0"/>
                        </a:spcAft>
                        <a:buClr>
                          <a:schemeClr val="dk1"/>
                        </a:buClr>
                        <a:buSzPts val="1200"/>
                        <a:buFont typeface="Calibri"/>
                        <a:buNone/>
                      </a:pPr>
                      <a:r>
                        <a:rPr lang="en-US" sz="1200"/>
                        <a:t>b). </a:t>
                      </a:r>
                      <a:endParaRPr sz="1200"/>
                    </a:p>
                  </a:txBody>
                  <a:tcPr marL="91450" marR="91450" marT="45725" marB="45725"/>
                </a:tc>
                <a:tc>
                  <a:txBody>
                    <a:bodyPr/>
                    <a:lstStyle/>
                    <a:p>
                      <a:pPr marL="0" marR="0" lvl="0" indent="0" algn="l" rtl="0">
                        <a:spcBef>
                          <a:spcPts val="0"/>
                        </a:spcBef>
                        <a:spcAft>
                          <a:spcPts val="0"/>
                        </a:spcAft>
                        <a:buNone/>
                      </a:pPr>
                      <a:r>
                        <a:rPr lang="en-US" sz="1200"/>
                        <a:t>Target year(s) or period(s), and whether they are single-year or multi-year target(s), as applicable</a:t>
                      </a:r>
                      <a:endParaRPr/>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2"/>
                  </a:ext>
                </a:extLst>
              </a:tr>
              <a:tr h="357300">
                <a:tc>
                  <a:txBody>
                    <a:bodyPr/>
                    <a:lstStyle/>
                    <a:p>
                      <a:pPr marL="0" marR="0" lvl="0" indent="0" algn="l" rtl="0">
                        <a:spcBef>
                          <a:spcPts val="0"/>
                        </a:spcBef>
                        <a:spcAft>
                          <a:spcPts val="0"/>
                        </a:spcAft>
                        <a:buClr>
                          <a:schemeClr val="dk1"/>
                        </a:buClr>
                        <a:buSzPts val="1100"/>
                        <a:buFont typeface="Calibri"/>
                        <a:buNone/>
                      </a:pPr>
                      <a:r>
                        <a:rPr lang="en-US" sz="1100"/>
                        <a:t>C).</a:t>
                      </a:r>
                      <a:endParaRPr sz="1100"/>
                    </a:p>
                  </a:txBody>
                  <a:tcPr marL="91450" marR="91450" marT="45725" marB="45725"/>
                </a:tc>
                <a:tc>
                  <a:txBody>
                    <a:bodyPr/>
                    <a:lstStyle/>
                    <a:p>
                      <a:pPr marL="0" marR="0" lvl="0" indent="0" algn="l" rtl="0">
                        <a:spcBef>
                          <a:spcPts val="0"/>
                        </a:spcBef>
                        <a:spcAft>
                          <a:spcPts val="0"/>
                        </a:spcAft>
                        <a:buNone/>
                      </a:pPr>
                      <a:r>
                        <a:rPr lang="en-US" sz="1200"/>
                        <a:t>Reference point(s), level(s), baseline(s), base year(s) or starting</a:t>
                      </a:r>
                      <a:endParaRPr/>
                    </a:p>
                    <a:p>
                      <a:pPr marL="0" marR="0" lvl="0" indent="0" algn="l" rtl="0">
                        <a:spcBef>
                          <a:spcPts val="0"/>
                        </a:spcBef>
                        <a:spcAft>
                          <a:spcPts val="0"/>
                        </a:spcAft>
                        <a:buNone/>
                      </a:pPr>
                      <a:r>
                        <a:rPr lang="en-US" sz="1200"/>
                        <a:t>point(s), and their respective value(s), as applicable</a:t>
                      </a:r>
                      <a:endParaRPr/>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3"/>
                  </a:ext>
                </a:extLst>
              </a:tr>
              <a:tr h="357300">
                <a:tc>
                  <a:txBody>
                    <a:bodyPr/>
                    <a:lstStyle/>
                    <a:p>
                      <a:pPr marL="0" marR="0" lvl="0" indent="0" algn="l" rtl="0">
                        <a:spcBef>
                          <a:spcPts val="0"/>
                        </a:spcBef>
                        <a:spcAft>
                          <a:spcPts val="0"/>
                        </a:spcAft>
                        <a:buNone/>
                      </a:pPr>
                      <a:r>
                        <a:rPr lang="en-US" sz="1200"/>
                        <a:t>d).</a:t>
                      </a:r>
                      <a:endParaRPr sz="1200"/>
                    </a:p>
                  </a:txBody>
                  <a:tcPr marL="91450" marR="91450" marT="45725" marB="45725"/>
                </a:tc>
                <a:tc>
                  <a:txBody>
                    <a:bodyPr/>
                    <a:lstStyle/>
                    <a:p>
                      <a:pPr marL="0" marR="0" lvl="0" indent="0" algn="l" rtl="0">
                        <a:spcBef>
                          <a:spcPts val="0"/>
                        </a:spcBef>
                        <a:spcAft>
                          <a:spcPts val="0"/>
                        </a:spcAft>
                        <a:buNone/>
                      </a:pPr>
                      <a:r>
                        <a:rPr lang="en-US" sz="1200"/>
                        <a:t>Time frame(s) and/or periods for implementation, as applicable</a:t>
                      </a:r>
                      <a:endParaRPr/>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4"/>
                  </a:ext>
                </a:extLst>
              </a:tr>
              <a:tr h="357300">
                <a:tc>
                  <a:txBody>
                    <a:bodyPr/>
                    <a:lstStyle/>
                    <a:p>
                      <a:pPr marL="0" marR="0" lvl="0" indent="0" algn="l" rtl="0">
                        <a:spcBef>
                          <a:spcPts val="0"/>
                        </a:spcBef>
                        <a:spcAft>
                          <a:spcPts val="0"/>
                        </a:spcAft>
                        <a:buNone/>
                      </a:pPr>
                      <a:r>
                        <a:rPr lang="en-US" sz="1200"/>
                        <a:t>e).</a:t>
                      </a:r>
                      <a:endParaRPr sz="1200"/>
                    </a:p>
                  </a:txBody>
                  <a:tcPr marL="91450" marR="91450" marT="45725" marB="45725"/>
                </a:tc>
                <a:tc>
                  <a:txBody>
                    <a:bodyPr/>
                    <a:lstStyle/>
                    <a:p>
                      <a:pPr marL="0" marR="0" lvl="0" indent="0" algn="l" rtl="0">
                        <a:spcBef>
                          <a:spcPts val="0"/>
                        </a:spcBef>
                        <a:spcAft>
                          <a:spcPts val="0"/>
                        </a:spcAft>
                        <a:buNone/>
                      </a:pPr>
                      <a:r>
                        <a:rPr lang="en-US" sz="1200"/>
                        <a:t>Scope and coverage, including, as relevant, sectors, categories, activities, sources and sinks, pools and gases, as applicable</a:t>
                      </a:r>
                      <a:endParaRPr/>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5"/>
                  </a:ext>
                </a:extLst>
              </a:tr>
              <a:tr h="357300">
                <a:tc>
                  <a:txBody>
                    <a:bodyPr/>
                    <a:lstStyle/>
                    <a:p>
                      <a:pPr marL="0" marR="0" lvl="0" indent="0" algn="l" rtl="0">
                        <a:spcBef>
                          <a:spcPts val="0"/>
                        </a:spcBef>
                        <a:spcAft>
                          <a:spcPts val="0"/>
                        </a:spcAft>
                        <a:buNone/>
                      </a:pPr>
                      <a:r>
                        <a:rPr lang="en-US" sz="1200"/>
                        <a:t>f).</a:t>
                      </a:r>
                      <a:endParaRPr sz="1200"/>
                    </a:p>
                  </a:txBody>
                  <a:tcPr marL="91450" marR="91450" marT="45725" marB="45725"/>
                </a:tc>
                <a:tc>
                  <a:txBody>
                    <a:bodyPr/>
                    <a:lstStyle/>
                    <a:p>
                      <a:pPr marL="0" marR="0" lvl="0" indent="0" algn="l" rtl="0">
                        <a:spcBef>
                          <a:spcPts val="0"/>
                        </a:spcBef>
                        <a:spcAft>
                          <a:spcPts val="0"/>
                        </a:spcAft>
                        <a:buNone/>
                      </a:pPr>
                      <a:r>
                        <a:rPr lang="en-US" sz="1200"/>
                        <a:t>Intention to use cooperative approaches that involve the use of ITMOs under Article 6 towards NDCs under Article 4 of the Paris Agreement, as applicable</a:t>
                      </a:r>
                      <a:endParaRPr/>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6"/>
                  </a:ext>
                </a:extLst>
              </a:tr>
              <a:tr h="357300">
                <a:tc>
                  <a:txBody>
                    <a:bodyPr/>
                    <a:lstStyle/>
                    <a:p>
                      <a:pPr marL="0" marR="0" lvl="0" indent="0" algn="l" rtl="0">
                        <a:spcBef>
                          <a:spcPts val="0"/>
                        </a:spcBef>
                        <a:spcAft>
                          <a:spcPts val="0"/>
                        </a:spcAft>
                        <a:buNone/>
                      </a:pPr>
                      <a:r>
                        <a:rPr lang="en-US" sz="1200"/>
                        <a:t>g).</a:t>
                      </a:r>
                      <a:endParaRPr sz="1200"/>
                    </a:p>
                  </a:txBody>
                  <a:tcPr marL="91450" marR="91450" marT="45725" marB="45725"/>
                </a:tc>
                <a:tc>
                  <a:txBody>
                    <a:bodyPr/>
                    <a:lstStyle/>
                    <a:p>
                      <a:pPr marL="0" marR="0" lvl="0" indent="0" algn="l" rtl="0">
                        <a:spcBef>
                          <a:spcPts val="0"/>
                        </a:spcBef>
                        <a:spcAft>
                          <a:spcPts val="0"/>
                        </a:spcAft>
                        <a:buNone/>
                      </a:pPr>
                      <a:r>
                        <a:rPr lang="en-US" sz="1200"/>
                        <a:t>Any updates or clarifications of previously reported information, as applicable</a:t>
                      </a:r>
                      <a:endParaRPr/>
                    </a:p>
                  </a:txBody>
                  <a:tcPr marL="91450" marR="91450" marT="45725" marB="45725"/>
                </a:tc>
                <a:tc>
                  <a:txBody>
                    <a:bodyPr/>
                    <a:lstStyle/>
                    <a:p>
                      <a:pPr marL="0" marR="0" lvl="0" indent="0" algn="l" rtl="0">
                        <a:spcBef>
                          <a:spcPts val="0"/>
                        </a:spcBef>
                        <a:spcAft>
                          <a:spcPts val="0"/>
                        </a:spcAft>
                        <a:buNone/>
                      </a:pPr>
                      <a:endParaRPr sz="1200" dirty="0"/>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UNEP-CCC farver">
      <a:dk1>
        <a:srgbClr val="000000"/>
      </a:dk1>
      <a:lt1>
        <a:srgbClr val="FFFFFF"/>
      </a:lt1>
      <a:dk2>
        <a:srgbClr val="44546A"/>
      </a:dk2>
      <a:lt2>
        <a:srgbClr val="E7E6E6"/>
      </a:lt2>
      <a:accent1>
        <a:srgbClr val="00ADEE"/>
      </a:accent1>
      <a:accent2>
        <a:srgbClr val="26927F"/>
      </a:accent2>
      <a:accent3>
        <a:srgbClr val="01668D"/>
      </a:accent3>
      <a:accent4>
        <a:srgbClr val="A0A8AD"/>
      </a:accent4>
      <a:accent5>
        <a:srgbClr val="B9CC65"/>
      </a:accent5>
      <a:accent6>
        <a:srgbClr val="E8E457"/>
      </a:accent6>
      <a:hlink>
        <a:srgbClr val="00B0F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2363</Words>
  <Application>Microsoft Office PowerPoint</Application>
  <PresentationFormat>Widescreen</PresentationFormat>
  <Paragraphs>294</Paragraphs>
  <Slides>31</Slides>
  <Notes>31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Noto Sans Symbols</vt:lpstr>
      <vt:lpstr>Arial</vt:lpstr>
      <vt:lpstr>Times New Roman</vt:lpstr>
      <vt:lpstr>Calibri</vt:lpstr>
      <vt:lpstr>Тема Office</vt:lpstr>
      <vt:lpstr>Custom Design</vt:lpstr>
      <vt:lpstr>PowerPoint Presentation</vt:lpstr>
      <vt:lpstr>PowerPoint Presentation</vt:lpstr>
      <vt:lpstr>PowerPoint Presentation</vt:lpstr>
      <vt:lpstr>PowerPoint Presentation</vt:lpstr>
      <vt:lpstr>PowerPoint Presentation</vt:lpstr>
      <vt:lpstr>CTF tables for the electronic reporting of the information necessary to track progress made in implementing and achieving NDCs</vt:lpstr>
      <vt:lpstr>PowerPoint Presentation</vt:lpstr>
      <vt:lpstr>PowerPoint Presentation</vt:lpstr>
      <vt:lpstr>Appendix</vt:lpstr>
      <vt:lpstr>PowerPoint Presentation</vt:lpstr>
      <vt:lpstr>PowerPoint Presentation</vt:lpstr>
      <vt:lpstr>CTF Table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 5: Key terms to understand </vt:lpstr>
      <vt:lpstr>CTF - Table 5: </vt:lpstr>
      <vt:lpstr>Example of the CTF Table 5 for Mauritius</vt:lpstr>
      <vt:lpstr>PowerPoint Presentation</vt:lpstr>
      <vt:lpstr>PowerPoint Presentation</vt:lpstr>
      <vt:lpstr>7. Information on projections of greenhouse gas emissions and removals under a ‘with measures’ scenario</vt:lpstr>
      <vt:lpstr>8. Information on projections of greenhouse gas emissions and removals under a ‘with additional measures’ scenario 9. Information on projections of greenhouse gas emissions and removals under a ‘without measures’ scenario</vt:lpstr>
      <vt:lpstr>10. Projections of key indicators</vt:lpstr>
      <vt:lpstr>PowerPoint Presentation</vt:lpstr>
      <vt:lpstr>CTF tables 12: Response Measure </vt:lpstr>
      <vt:lpstr>PowerPoint Presentation</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Nailia Timerkhanova</dc:creator>
  <cp:lastModifiedBy>Khetsiwe Khumalo</cp:lastModifiedBy>
  <cp:revision>3</cp:revision>
  <dcterms:created xsi:type="dcterms:W3CDTF">2023-05-03T09:26:24Z</dcterms:created>
  <dcterms:modified xsi:type="dcterms:W3CDTF">2024-04-24T11:08:36Z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0x010100818DA235358DD041A63AF04E77C2BD0C</vt:lpwstr>
  </property>
</Properties>
</file>