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77" r:id="rId5"/>
    <p:sldId id="27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9" r:id="rId15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FFCBF1-602D-4706-BA79-0CEDAAA740DA}" v="5" dt="2023-10-31T10:43:15.217"/>
    <p1510:client id="{FF3988BA-07BE-4322-9DAF-FCA532963D02}" v="6" dt="2023-10-26T23:44:02.83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2" d="100"/>
          <a:sy n="162" d="100"/>
        </p:scale>
        <p:origin x="144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2340" y="37280"/>
            <a:ext cx="2341618" cy="5601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326665" y="99203"/>
            <a:ext cx="1678260" cy="5545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37972" y="24383"/>
            <a:ext cx="2148840" cy="5669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65988" y="562356"/>
            <a:ext cx="7953756" cy="43525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8DBCF1-577A-FA09-73ED-CEFB7BE6B2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47477"/>
            <a:ext cx="6858000" cy="138499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64C2F1-CA7F-C34A-F557-BA46453252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27699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0A5D13-A21C-A21B-FD2C-A3C666C7E8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83455"/>
            <a:ext cx="2103120" cy="276999"/>
          </a:xfrm>
        </p:spPr>
        <p:txBody>
          <a:bodyPr/>
          <a:lstStyle/>
          <a:p>
            <a:fld id="{261D7DD2-41FF-4128-8B6E-92FC275B3051}" type="datetimeFigureOut">
              <a:rPr lang="es-CL" smtClean="0"/>
              <a:t>31-10-2023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B8FD17-A6FF-3219-1413-4B96F041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08960" y="4783455"/>
            <a:ext cx="2926080" cy="276999"/>
          </a:xfrm>
        </p:spPr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505F68-71D7-4945-C9FB-9A4B8106F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3680" y="4783455"/>
            <a:ext cx="2103120" cy="276999"/>
          </a:xfrm>
        </p:spPr>
        <p:txBody>
          <a:bodyPr/>
          <a:lstStyle/>
          <a:p>
            <a:fld id="{88400E7A-6224-47B2-A061-8D67FDA010C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615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2340" y="37280"/>
            <a:ext cx="2341618" cy="56013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326665" y="99203"/>
            <a:ext cx="1678260" cy="55453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37972" y="24383"/>
            <a:ext cx="2148840" cy="56692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1050" y="461898"/>
            <a:ext cx="7981899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8558" y="1346961"/>
            <a:ext cx="7926882" cy="1030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45419-832D-4824-58A5-434286589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76400"/>
            <a:ext cx="6858000" cy="1790700"/>
          </a:xfrm>
        </p:spPr>
        <p:txBody>
          <a:bodyPr wrap="square" anchor="ctr">
            <a:noAutofit/>
          </a:bodyPr>
          <a:lstStyle/>
          <a:p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Workshop on Tracking Progress of the Mitigation Commitments of Nationally Determined Contributions</a:t>
            </a:r>
            <a:endParaRPr lang="es-MX" sz="3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174C0F82-2361-3C34-33A4-F43D644B36CA}"/>
              </a:ext>
            </a:extLst>
          </p:cNvPr>
          <p:cNvSpPr txBox="1">
            <a:spLocks/>
          </p:cNvSpPr>
          <p:nvPr/>
        </p:nvSpPr>
        <p:spPr>
          <a:xfrm>
            <a:off x="1257300" y="3603812"/>
            <a:ext cx="6858000" cy="296505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23 – 25 </a:t>
            </a:r>
            <a:r>
              <a:rPr lang="es-MX" sz="13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October</a:t>
            </a:r>
            <a:r>
              <a:rPr lang="es-MX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2023</a:t>
            </a:r>
          </a:p>
          <a:p>
            <a:r>
              <a:rPr lang="es-MX" sz="13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Panama</a:t>
            </a:r>
            <a:r>
              <a:rPr lang="es-MX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City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A07B2B84-3901-7CFB-8462-4B98562D2FE5}"/>
              </a:ext>
            </a:extLst>
          </p:cNvPr>
          <p:cNvGrpSpPr/>
          <p:nvPr/>
        </p:nvGrpSpPr>
        <p:grpSpPr>
          <a:xfrm>
            <a:off x="373386" y="1048649"/>
            <a:ext cx="8397227" cy="627751"/>
            <a:chOff x="497849" y="507161"/>
            <a:chExt cx="11196302" cy="837001"/>
          </a:xfrm>
        </p:grpSpPr>
        <p:pic>
          <p:nvPicPr>
            <p:cNvPr id="37" name="Imagen 36">
              <a:extLst>
                <a:ext uri="{FF2B5EF4-FFF2-40B4-BE49-F238E27FC236}">
                  <a16:creationId xmlns:a16="http://schemas.microsoft.com/office/drawing/2014/main" id="{95D7521D-2763-A99C-9E57-250E2072B6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91" t="22695" r="42502" b="20092"/>
            <a:stretch/>
          </p:blipFill>
          <p:spPr bwMode="auto">
            <a:xfrm>
              <a:off x="5034000" y="507161"/>
              <a:ext cx="2124000" cy="83700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8" name="Imagen 2" descr="Logotipo&#10;&#10;Descripción generada automáticamente con confianza media">
              <a:extLst>
                <a:ext uri="{FF2B5EF4-FFF2-40B4-BE49-F238E27FC236}">
                  <a16:creationId xmlns:a16="http://schemas.microsoft.com/office/drawing/2014/main" id="{D98FFF44-AD12-768E-E3CE-E73A883BBF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34406" y="619662"/>
              <a:ext cx="2459745" cy="6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Imagen 38">
              <a:extLst>
                <a:ext uri="{FF2B5EF4-FFF2-40B4-BE49-F238E27FC236}">
                  <a16:creationId xmlns:a16="http://schemas.microsoft.com/office/drawing/2014/main" id="{A3393E15-80F9-A635-23C3-8F9A4E0571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849" y="583662"/>
              <a:ext cx="3350594" cy="684000"/>
            </a:xfrm>
            <a:prstGeom prst="rect">
              <a:avLst/>
            </a:prstGeom>
            <a:noFill/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D308F16-7C1E-2327-2A41-ECF099364444}"/>
              </a:ext>
            </a:extLst>
          </p:cNvPr>
          <p:cNvGrpSpPr/>
          <p:nvPr/>
        </p:nvGrpSpPr>
        <p:grpSpPr>
          <a:xfrm>
            <a:off x="152242" y="4385438"/>
            <a:ext cx="8618372" cy="586631"/>
            <a:chOff x="202988" y="5847251"/>
            <a:chExt cx="11491163" cy="782174"/>
          </a:xfrm>
        </p:grpSpPr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4CEFB88C-DBA6-91BF-5992-495F5E2018C8}"/>
                </a:ext>
              </a:extLst>
            </p:cNvPr>
            <p:cNvGrpSpPr/>
            <p:nvPr/>
          </p:nvGrpSpPr>
          <p:grpSpPr>
            <a:xfrm>
              <a:off x="202988" y="5986338"/>
              <a:ext cx="9887310" cy="576000"/>
              <a:chOff x="1099148" y="5924248"/>
              <a:chExt cx="9648146" cy="576000"/>
            </a:xfrm>
          </p:grpSpPr>
          <p:pic>
            <p:nvPicPr>
              <p:cNvPr id="26" name="Imagen 25" descr="Logotipo&#10;&#10;Descripción generada automáticamente">
                <a:extLst>
                  <a:ext uri="{FF2B5EF4-FFF2-40B4-BE49-F238E27FC236}">
                    <a16:creationId xmlns:a16="http://schemas.microsoft.com/office/drawing/2014/main" id="{EFF92003-0141-AA2A-F14C-80784532AD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79745" y="5924248"/>
                <a:ext cx="431768" cy="576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7" name="Imagen 26" descr="A picture containing application&#10;&#10;Description automatically generated">
                <a:extLst>
                  <a:ext uri="{FF2B5EF4-FFF2-40B4-BE49-F238E27FC236}">
                    <a16:creationId xmlns:a16="http://schemas.microsoft.com/office/drawing/2014/main" id="{89FA201A-160A-E7FE-C907-5C956C8E90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96361" y="5960248"/>
                <a:ext cx="1467497" cy="504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30" name="Picture 20" descr="NDC-Transport Initiative for Asia - International Council on Clean  Transportation">
                <a:extLst>
                  <a:ext uri="{FF2B5EF4-FFF2-40B4-BE49-F238E27FC236}">
                    <a16:creationId xmlns:a16="http://schemas.microsoft.com/office/drawing/2014/main" id="{BA147EA1-C247-EA78-60E1-988EF4EB324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7202" y="5960248"/>
                <a:ext cx="1667695" cy="504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3" name="Imagen 32">
                <a:extLst>
                  <a:ext uri="{FF2B5EF4-FFF2-40B4-BE49-F238E27FC236}">
                    <a16:creationId xmlns:a16="http://schemas.microsoft.com/office/drawing/2014/main" id="{68AB39AE-8851-2911-CAC2-1294C519E79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/>
              <a:srcRect l="3294" t="31529" r="8593" b="28453"/>
              <a:stretch/>
            </p:blipFill>
            <p:spPr>
              <a:xfrm>
                <a:off x="8774548" y="5960248"/>
                <a:ext cx="1972746" cy="504000"/>
              </a:xfrm>
              <a:prstGeom prst="rect">
                <a:avLst/>
              </a:prstGeom>
            </p:spPr>
          </p:pic>
          <p:pic>
            <p:nvPicPr>
              <p:cNvPr id="20" name="Imagen 19" descr="Logotipo, nombre de la empresa&#10;&#10;Descripción generada automáticamente">
                <a:extLst>
                  <a:ext uri="{FF2B5EF4-FFF2-40B4-BE49-F238E27FC236}">
                    <a16:creationId xmlns:a16="http://schemas.microsoft.com/office/drawing/2014/main" id="{AE978A5E-CB1E-4F39-C65E-811AE49560E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307" b="4149"/>
              <a:stretch/>
            </p:blipFill>
            <p:spPr bwMode="auto">
              <a:xfrm>
                <a:off x="1099148" y="5960248"/>
                <a:ext cx="743206" cy="5040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5" name="Picture 4" descr="A close-up of a logo&#10;&#10;Description automatically generated">
              <a:extLst>
                <a:ext uri="{FF2B5EF4-FFF2-40B4-BE49-F238E27FC236}">
                  <a16:creationId xmlns:a16="http://schemas.microsoft.com/office/drawing/2014/main" id="{FEC6CF4E-1754-4E6A-BD6D-08A2D00993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20890" y="5847251"/>
              <a:ext cx="1173261" cy="782174"/>
            </a:xfrm>
            <a:prstGeom prst="rect">
              <a:avLst/>
            </a:prstGeom>
          </p:spPr>
        </p:pic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2A4FF1A0-846C-EE5E-1BED-FA3FA5DD3A86}"/>
              </a:ext>
            </a:extLst>
          </p:cNvPr>
          <p:cNvSpPr/>
          <p:nvPr/>
        </p:nvSpPr>
        <p:spPr>
          <a:xfrm>
            <a:off x="437853" y="0"/>
            <a:ext cx="8706147" cy="895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702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8068" y="555498"/>
            <a:ext cx="50330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6EC0"/>
                </a:solidFill>
                <a:latin typeface="Arial"/>
                <a:cs typeface="Arial"/>
              </a:rPr>
              <a:t>Reporting information on tracking progress of</a:t>
            </a:r>
            <a:r>
              <a:rPr sz="1600" spc="-32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006EC0"/>
                </a:solidFill>
                <a:latin typeface="Arial"/>
                <a:cs typeface="Arial"/>
              </a:rPr>
              <a:t>NDCs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3476" y="1134897"/>
            <a:ext cx="7759700" cy="58166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395"/>
              </a:spcBef>
              <a:buChar char="•"/>
              <a:tabLst>
                <a:tab pos="227329" algn="l"/>
                <a:tab pos="227965" algn="l"/>
              </a:tabLst>
            </a:pPr>
            <a:r>
              <a:rPr sz="1050" dirty="0">
                <a:latin typeface="Arial"/>
                <a:cs typeface="Arial"/>
              </a:rPr>
              <a:t>Each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Party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shall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report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b="1" spc="-15" dirty="0">
                <a:solidFill>
                  <a:srgbClr val="006EC0"/>
                </a:solidFill>
                <a:latin typeface="Arial"/>
                <a:cs typeface="Arial"/>
              </a:rPr>
              <a:t>projections</a:t>
            </a:r>
            <a:r>
              <a:rPr sz="1050" b="1" spc="-5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for</a:t>
            </a:r>
            <a:r>
              <a:rPr sz="105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emissions</a:t>
            </a:r>
            <a:r>
              <a:rPr sz="1050" b="1" spc="-6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and</a:t>
            </a:r>
            <a:r>
              <a:rPr sz="1050" b="1" spc="-4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removals</a:t>
            </a:r>
            <a:r>
              <a:rPr sz="1050" b="1" spc="-2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[FX:</a:t>
            </a:r>
            <a:r>
              <a:rPr sz="1050" b="1" spc="-3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006EC0"/>
                </a:solidFill>
                <a:latin typeface="Arial"/>
                <a:cs typeface="Arial"/>
              </a:rPr>
              <a:t>encouraged]</a:t>
            </a:r>
            <a:endParaRPr sz="1050">
              <a:latin typeface="Arial"/>
              <a:cs typeface="Arial"/>
            </a:endParaRPr>
          </a:p>
          <a:p>
            <a:pPr marL="227329" marR="5080" indent="-215265">
              <a:lnSpc>
                <a:spcPct val="100000"/>
              </a:lnSpc>
              <a:spcBef>
                <a:spcPts val="300"/>
              </a:spcBef>
              <a:buChar char="•"/>
              <a:tabLst>
                <a:tab pos="227329" algn="l"/>
                <a:tab pos="227965" algn="l"/>
              </a:tabLst>
            </a:pPr>
            <a:r>
              <a:rPr sz="1050" dirty="0">
                <a:latin typeface="Arial"/>
                <a:cs typeface="Arial"/>
              </a:rPr>
              <a:t>Projections</a:t>
            </a:r>
            <a:r>
              <a:rPr sz="1050" spc="-6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will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be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indicative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on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future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trends,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and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will</a:t>
            </a:r>
            <a:r>
              <a:rPr sz="1050" dirty="0">
                <a:latin typeface="Arial"/>
                <a:cs typeface="Arial"/>
              </a:rPr>
              <a:t> not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be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used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to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assess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progress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towards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NDC,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unless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Party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identified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the  </a:t>
            </a:r>
            <a:r>
              <a:rPr sz="1050" dirty="0">
                <a:latin typeface="Arial"/>
                <a:cs typeface="Arial"/>
              </a:rPr>
              <a:t>reported projection as </a:t>
            </a:r>
            <a:r>
              <a:rPr sz="1050" spc="-5" dirty="0">
                <a:latin typeface="Arial"/>
                <a:cs typeface="Arial"/>
              </a:rPr>
              <a:t>its</a:t>
            </a:r>
            <a:r>
              <a:rPr sz="1050" spc="-17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baseline.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0268" y="845819"/>
            <a:ext cx="5617845" cy="219710"/>
          </a:xfrm>
          <a:prstGeom prst="rect">
            <a:avLst/>
          </a:prstGeom>
          <a:solidFill>
            <a:srgbClr val="1F477B"/>
          </a:solidFill>
          <a:ln w="9525">
            <a:solidFill>
              <a:srgbClr val="487CB9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187325">
              <a:lnSpc>
                <a:spcPct val="100000"/>
              </a:lnSpc>
              <a:spcBef>
                <a:spcPts val="235"/>
              </a:spcBef>
            </a:pPr>
            <a:r>
              <a:rPr sz="1200" b="1" spc="-100" dirty="0">
                <a:solidFill>
                  <a:srgbClr val="FFFFFF"/>
                </a:solidFill>
                <a:latin typeface="Arial"/>
                <a:cs typeface="Arial"/>
              </a:rPr>
              <a:t>F.</a:t>
            </a:r>
            <a:r>
              <a:rPr sz="12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Projections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greenhouse</a:t>
            </a:r>
            <a:r>
              <a:rPr sz="12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gas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emissions</a:t>
            </a:r>
            <a:r>
              <a:rPr sz="12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removals, as</a:t>
            </a:r>
            <a:r>
              <a:rPr sz="12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applicable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21992" y="1761744"/>
            <a:ext cx="1290955" cy="382905"/>
          </a:xfrm>
          <a:custGeom>
            <a:avLst/>
            <a:gdLst/>
            <a:ahLst/>
            <a:cxnLst/>
            <a:rect l="l" t="t" r="r" b="b"/>
            <a:pathLst>
              <a:path w="1290954" h="382905">
                <a:moveTo>
                  <a:pt x="1290828" y="0"/>
                </a:moveTo>
                <a:lnTo>
                  <a:pt x="0" y="0"/>
                </a:lnTo>
                <a:lnTo>
                  <a:pt x="0" y="382523"/>
                </a:lnTo>
                <a:lnTo>
                  <a:pt x="1290828" y="382523"/>
                </a:lnTo>
                <a:lnTo>
                  <a:pt x="1290828" y="0"/>
                </a:lnTo>
                <a:close/>
              </a:path>
            </a:pathLst>
          </a:custGeom>
          <a:solidFill>
            <a:srgbClr val="357B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320289" y="1776476"/>
            <a:ext cx="1096645" cy="3733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44805" marR="5080" indent="-332740">
              <a:lnSpc>
                <a:spcPts val="1300"/>
              </a:lnSpc>
              <a:spcBef>
                <a:spcPts val="260"/>
              </a:spcBef>
            </a:pP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“with</a:t>
            </a:r>
            <a:r>
              <a:rPr sz="12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measures”  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(shall)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89020" y="1761744"/>
            <a:ext cx="1438910" cy="382905"/>
          </a:xfrm>
          <a:custGeom>
            <a:avLst/>
            <a:gdLst/>
            <a:ahLst/>
            <a:cxnLst/>
            <a:rect l="l" t="t" r="r" b="b"/>
            <a:pathLst>
              <a:path w="1438910" h="382905">
                <a:moveTo>
                  <a:pt x="1438655" y="0"/>
                </a:moveTo>
                <a:lnTo>
                  <a:pt x="0" y="0"/>
                </a:lnTo>
                <a:lnTo>
                  <a:pt x="0" y="382523"/>
                </a:lnTo>
                <a:lnTo>
                  <a:pt x="1438655" y="382523"/>
                </a:lnTo>
                <a:lnTo>
                  <a:pt x="1438655" y="0"/>
                </a:lnTo>
                <a:close/>
              </a:path>
            </a:pathLst>
          </a:custGeom>
          <a:solidFill>
            <a:srgbClr val="85BA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720846" y="1776476"/>
            <a:ext cx="1160145" cy="3733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66675">
              <a:lnSpc>
                <a:spcPts val="1300"/>
              </a:lnSpc>
              <a:spcBef>
                <a:spcPts val="260"/>
              </a:spcBef>
            </a:pPr>
            <a:r>
              <a:rPr sz="1200" spc="-10" dirty="0">
                <a:latin typeface="Arial"/>
                <a:cs typeface="Arial"/>
              </a:rPr>
              <a:t>“with </a:t>
            </a:r>
            <a:r>
              <a:rPr sz="1200" spc="-15" dirty="0">
                <a:latin typeface="Arial"/>
                <a:cs typeface="Arial"/>
              </a:rPr>
              <a:t>additional  </a:t>
            </a:r>
            <a:r>
              <a:rPr sz="1200" spc="-5" dirty="0">
                <a:latin typeface="Arial"/>
                <a:cs typeface="Arial"/>
              </a:rPr>
              <a:t>measures”</a:t>
            </a:r>
            <a:r>
              <a:rPr sz="1200" spc="-14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(may)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103876" y="1761744"/>
            <a:ext cx="1333500" cy="382905"/>
          </a:xfrm>
          <a:custGeom>
            <a:avLst/>
            <a:gdLst/>
            <a:ahLst/>
            <a:cxnLst/>
            <a:rect l="l" t="t" r="r" b="b"/>
            <a:pathLst>
              <a:path w="1333500" h="382905">
                <a:moveTo>
                  <a:pt x="1333500" y="0"/>
                </a:moveTo>
                <a:lnTo>
                  <a:pt x="0" y="0"/>
                </a:lnTo>
                <a:lnTo>
                  <a:pt x="0" y="382523"/>
                </a:lnTo>
                <a:lnTo>
                  <a:pt x="1333500" y="382523"/>
                </a:lnTo>
                <a:lnTo>
                  <a:pt x="1333500" y="0"/>
                </a:lnTo>
                <a:close/>
              </a:path>
            </a:pathLst>
          </a:custGeom>
          <a:solidFill>
            <a:srgbClr val="85BA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191759" y="1776476"/>
            <a:ext cx="1160145" cy="3733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306070">
              <a:lnSpc>
                <a:spcPts val="1300"/>
              </a:lnSpc>
              <a:spcBef>
                <a:spcPts val="260"/>
              </a:spcBef>
            </a:pPr>
            <a:r>
              <a:rPr sz="1200" spc="-15" dirty="0">
                <a:latin typeface="Arial"/>
                <a:cs typeface="Arial"/>
              </a:rPr>
              <a:t>“without  </a:t>
            </a:r>
            <a:r>
              <a:rPr sz="1200" spc="-5" dirty="0">
                <a:latin typeface="Arial"/>
                <a:cs typeface="Arial"/>
              </a:rPr>
              <a:t>measures”</a:t>
            </a:r>
            <a:r>
              <a:rPr sz="1200" spc="-14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(may)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1037" y="2261997"/>
            <a:ext cx="7717155" cy="190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7329" marR="5080" indent="-215265">
              <a:lnSpc>
                <a:spcPct val="100000"/>
              </a:lnSpc>
              <a:spcBef>
                <a:spcPts val="105"/>
              </a:spcBef>
              <a:buChar char="•"/>
              <a:tabLst>
                <a:tab pos="227329" algn="l"/>
                <a:tab pos="227965" algn="l"/>
              </a:tabLst>
            </a:pPr>
            <a:r>
              <a:rPr sz="1050" dirty="0">
                <a:latin typeface="Arial"/>
                <a:cs typeface="Arial"/>
              </a:rPr>
              <a:t>Projections</a:t>
            </a:r>
            <a:r>
              <a:rPr sz="1050" spc="-8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shall</a:t>
            </a:r>
            <a:r>
              <a:rPr sz="1050" b="1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begin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from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most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recent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year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the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Party’s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inventory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report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and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extend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at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least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15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spc="-5" dirty="0">
                <a:latin typeface="Arial"/>
                <a:cs typeface="Arial"/>
              </a:rPr>
              <a:t>years</a:t>
            </a:r>
            <a:r>
              <a:rPr sz="1050" b="1" spc="25" dirty="0">
                <a:latin typeface="Arial"/>
                <a:cs typeface="Arial"/>
              </a:rPr>
              <a:t> </a:t>
            </a:r>
            <a:r>
              <a:rPr sz="1050" b="1" spc="-5" dirty="0">
                <a:latin typeface="Arial"/>
                <a:cs typeface="Arial"/>
              </a:rPr>
              <a:t>beyond</a:t>
            </a:r>
            <a:r>
              <a:rPr sz="1050" b="1" spc="-1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the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next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-15" dirty="0">
                <a:latin typeface="Arial"/>
                <a:cs typeface="Arial"/>
              </a:rPr>
              <a:t>year  </a:t>
            </a:r>
            <a:r>
              <a:rPr sz="1050" dirty="0">
                <a:latin typeface="Arial"/>
                <a:cs typeface="Arial"/>
              </a:rPr>
              <a:t>ending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zero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or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five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[FX:</a:t>
            </a:r>
            <a:r>
              <a:rPr sz="105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extend</a:t>
            </a:r>
            <a:r>
              <a:rPr sz="1050" b="1" spc="-6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spc="-5" dirty="0">
                <a:solidFill>
                  <a:srgbClr val="006EC0"/>
                </a:solidFill>
                <a:latin typeface="Arial"/>
                <a:cs typeface="Arial"/>
              </a:rPr>
              <a:t>their</a:t>
            </a:r>
            <a:r>
              <a:rPr sz="1050" b="1" spc="-4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spc="-15" dirty="0">
                <a:solidFill>
                  <a:srgbClr val="006EC0"/>
                </a:solidFill>
                <a:latin typeface="Arial"/>
                <a:cs typeface="Arial"/>
              </a:rPr>
              <a:t>projections</a:t>
            </a:r>
            <a:r>
              <a:rPr sz="1050" b="1" spc="-4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at</a:t>
            </a:r>
            <a:r>
              <a:rPr sz="1050" b="1" spc="-2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least</a:t>
            </a:r>
            <a:r>
              <a:rPr sz="1050" b="1" spc="-4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to</a:t>
            </a:r>
            <a:r>
              <a:rPr sz="1050" b="1" spc="-2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the</a:t>
            </a:r>
            <a:r>
              <a:rPr sz="1050" b="1" spc="-4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end</a:t>
            </a:r>
            <a:r>
              <a:rPr sz="1050" b="1" spc="-3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point</a:t>
            </a:r>
            <a:r>
              <a:rPr sz="1050" b="1" spc="-6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of</a:t>
            </a:r>
            <a:r>
              <a:rPr sz="105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spc="-5" dirty="0">
                <a:solidFill>
                  <a:srgbClr val="006EC0"/>
                </a:solidFill>
                <a:latin typeface="Arial"/>
                <a:cs typeface="Arial"/>
              </a:rPr>
              <a:t>their</a:t>
            </a:r>
            <a:r>
              <a:rPr sz="1050" b="1" spc="-4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006EC0"/>
                </a:solidFill>
                <a:latin typeface="Arial"/>
                <a:cs typeface="Arial"/>
              </a:rPr>
              <a:t>NDC]</a:t>
            </a:r>
            <a:endParaRPr sz="1050">
              <a:latin typeface="Arial"/>
              <a:cs typeface="Arial"/>
            </a:endParaRPr>
          </a:p>
          <a:p>
            <a:pPr marL="227329" indent="-215265">
              <a:lnSpc>
                <a:spcPct val="100000"/>
              </a:lnSpc>
              <a:spcBef>
                <a:spcPts val="505"/>
              </a:spcBef>
              <a:buChar char="•"/>
              <a:tabLst>
                <a:tab pos="227329" algn="l"/>
                <a:tab pos="227965" algn="l"/>
              </a:tabLst>
            </a:pPr>
            <a:r>
              <a:rPr sz="1050" dirty="0">
                <a:latin typeface="Arial"/>
                <a:cs typeface="Arial"/>
              </a:rPr>
              <a:t>Each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Party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should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provide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information</a:t>
            </a:r>
            <a:r>
              <a:rPr sz="1050" spc="-6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on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the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006EC0"/>
                </a:solidFill>
                <a:latin typeface="Arial"/>
                <a:cs typeface="Arial"/>
              </a:rPr>
              <a:t>methodology</a:t>
            </a:r>
            <a:r>
              <a:rPr sz="1050" b="1" spc="-6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used</a:t>
            </a:r>
            <a:r>
              <a:rPr sz="1050" b="1" spc="-6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to</a:t>
            </a:r>
            <a:r>
              <a:rPr sz="1050" b="1" spc="-3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develop</a:t>
            </a:r>
            <a:r>
              <a:rPr sz="1050" b="1" spc="-4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spc="-15" dirty="0">
                <a:solidFill>
                  <a:srgbClr val="006EC0"/>
                </a:solidFill>
                <a:latin typeface="Arial"/>
                <a:cs typeface="Arial"/>
              </a:rPr>
              <a:t>projections:</a:t>
            </a:r>
            <a:endParaRPr sz="1050">
              <a:latin typeface="Arial"/>
              <a:cs typeface="Arial"/>
            </a:endParaRPr>
          </a:p>
          <a:p>
            <a:pPr marL="828040" lvl="1" indent="-215900">
              <a:lnSpc>
                <a:spcPct val="100000"/>
              </a:lnSpc>
              <a:spcBef>
                <a:spcPts val="190"/>
              </a:spcBef>
              <a:buFont typeface="Courier New"/>
              <a:buChar char="o"/>
              <a:tabLst>
                <a:tab pos="827405" algn="l"/>
                <a:tab pos="828675" algn="l"/>
              </a:tabLst>
            </a:pPr>
            <a:r>
              <a:rPr sz="1050" dirty="0">
                <a:latin typeface="Arial"/>
                <a:cs typeface="Arial"/>
              </a:rPr>
              <a:t>Models,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spc="-15" dirty="0">
                <a:latin typeface="Arial"/>
                <a:cs typeface="Arial"/>
              </a:rPr>
              <a:t>approaches,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key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assumptions,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parameters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(</a:t>
            </a:r>
            <a:r>
              <a:rPr sz="1050" i="1" dirty="0">
                <a:latin typeface="Arial"/>
                <a:cs typeface="Arial"/>
              </a:rPr>
              <a:t>GDP</a:t>
            </a:r>
            <a:r>
              <a:rPr sz="1050" i="1" spc="-7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rate/level,</a:t>
            </a:r>
            <a:r>
              <a:rPr sz="1050" i="1" spc="-7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population</a:t>
            </a:r>
            <a:r>
              <a:rPr sz="1050" i="1" spc="-4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growth</a:t>
            </a:r>
            <a:r>
              <a:rPr sz="1050" i="1" spc="-3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rate/level,</a:t>
            </a:r>
            <a:r>
              <a:rPr sz="1050" i="1" spc="-60" dirty="0">
                <a:latin typeface="Arial"/>
                <a:cs typeface="Arial"/>
              </a:rPr>
              <a:t> </a:t>
            </a:r>
            <a:r>
              <a:rPr sz="1050" i="1" spc="-15" dirty="0">
                <a:latin typeface="Arial"/>
                <a:cs typeface="Arial"/>
              </a:rPr>
              <a:t>etc.</a:t>
            </a:r>
            <a:r>
              <a:rPr sz="1050" spc="-15" dirty="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  <a:p>
            <a:pPr marL="828040" lvl="1" indent="-215900">
              <a:lnSpc>
                <a:spcPct val="100000"/>
              </a:lnSpc>
              <a:spcBef>
                <a:spcPts val="204"/>
              </a:spcBef>
              <a:buFont typeface="Courier New"/>
              <a:buChar char="o"/>
              <a:tabLst>
                <a:tab pos="827405" algn="l"/>
                <a:tab pos="828675" algn="l"/>
              </a:tabLst>
            </a:pPr>
            <a:r>
              <a:rPr sz="1050" dirty="0">
                <a:latin typeface="Arial"/>
                <a:cs typeface="Arial"/>
              </a:rPr>
              <a:t>Changes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in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methodology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since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the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latest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BTR</a:t>
            </a:r>
            <a:endParaRPr sz="1050">
              <a:latin typeface="Arial"/>
              <a:cs typeface="Arial"/>
            </a:endParaRPr>
          </a:p>
          <a:p>
            <a:pPr marL="828040" lvl="1" indent="-215900">
              <a:lnSpc>
                <a:spcPct val="100000"/>
              </a:lnSpc>
              <a:spcBef>
                <a:spcPts val="204"/>
              </a:spcBef>
              <a:buFont typeface="Courier New"/>
              <a:buChar char="o"/>
              <a:tabLst>
                <a:tab pos="827405" algn="l"/>
                <a:tab pos="828675" algn="l"/>
              </a:tabLst>
            </a:pPr>
            <a:r>
              <a:rPr sz="1050" dirty="0">
                <a:latin typeface="Arial"/>
                <a:cs typeface="Arial"/>
              </a:rPr>
              <a:t>Assumptions</a:t>
            </a:r>
            <a:r>
              <a:rPr sz="1050" spc="-8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on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policies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and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measures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included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spc="20" dirty="0">
                <a:latin typeface="Arial"/>
                <a:cs typeface="Arial"/>
              </a:rPr>
              <a:t>WM</a:t>
            </a:r>
            <a:r>
              <a:rPr sz="1050" spc="-8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and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spc="10" dirty="0">
                <a:latin typeface="Arial"/>
                <a:cs typeface="Arial"/>
              </a:rPr>
              <a:t>WAM</a:t>
            </a:r>
            <a:r>
              <a:rPr sz="1050" spc="-70" dirty="0">
                <a:latin typeface="Arial"/>
                <a:cs typeface="Arial"/>
              </a:rPr>
              <a:t> </a:t>
            </a:r>
            <a:r>
              <a:rPr sz="1050" spc="-15" dirty="0">
                <a:latin typeface="Arial"/>
                <a:cs typeface="Arial"/>
              </a:rPr>
              <a:t>projections,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if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included</a:t>
            </a:r>
            <a:endParaRPr sz="1050">
              <a:latin typeface="Arial"/>
              <a:cs typeface="Arial"/>
            </a:endParaRPr>
          </a:p>
          <a:p>
            <a:pPr marL="828040" lvl="1" indent="-215900">
              <a:lnSpc>
                <a:spcPct val="100000"/>
              </a:lnSpc>
              <a:spcBef>
                <a:spcPts val="195"/>
              </a:spcBef>
              <a:buFont typeface="Courier New"/>
              <a:buChar char="o"/>
              <a:tabLst>
                <a:tab pos="827405" algn="l"/>
                <a:tab pos="828675" algn="l"/>
              </a:tabLst>
            </a:pPr>
            <a:r>
              <a:rPr sz="1050" spc="-5" dirty="0">
                <a:latin typeface="Arial"/>
                <a:cs typeface="Arial"/>
              </a:rPr>
              <a:t>Sensitivity </a:t>
            </a:r>
            <a:r>
              <a:rPr sz="1050" dirty="0">
                <a:latin typeface="Arial"/>
                <a:cs typeface="Arial"/>
              </a:rPr>
              <a:t>analysis for </a:t>
            </a:r>
            <a:r>
              <a:rPr sz="1050" spc="-5" dirty="0">
                <a:latin typeface="Arial"/>
                <a:cs typeface="Arial"/>
              </a:rPr>
              <a:t>the</a:t>
            </a:r>
            <a:r>
              <a:rPr sz="1050" spc="-170" dirty="0">
                <a:latin typeface="Arial"/>
                <a:cs typeface="Arial"/>
              </a:rPr>
              <a:t> </a:t>
            </a:r>
            <a:r>
              <a:rPr sz="1050" spc="-15" dirty="0">
                <a:latin typeface="Arial"/>
                <a:cs typeface="Arial"/>
              </a:rPr>
              <a:t>projections</a:t>
            </a:r>
            <a:endParaRPr sz="1050">
              <a:latin typeface="Arial"/>
              <a:cs typeface="Arial"/>
            </a:endParaRPr>
          </a:p>
          <a:p>
            <a:pPr marL="227329" indent="-215265">
              <a:lnSpc>
                <a:spcPct val="100000"/>
              </a:lnSpc>
              <a:spcBef>
                <a:spcPts val="505"/>
              </a:spcBef>
              <a:buChar char="•"/>
              <a:tabLst>
                <a:tab pos="227329" algn="l"/>
                <a:tab pos="227965" algn="l"/>
              </a:tabLst>
            </a:pPr>
            <a:r>
              <a:rPr sz="1050" dirty="0">
                <a:latin typeface="Arial"/>
                <a:cs typeface="Arial"/>
              </a:rPr>
              <a:t>Each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Party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shall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report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projections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for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key</a:t>
            </a:r>
            <a:r>
              <a:rPr sz="105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spc="-15" dirty="0">
                <a:solidFill>
                  <a:srgbClr val="006EC0"/>
                </a:solidFill>
                <a:latin typeface="Arial"/>
                <a:cs typeface="Arial"/>
              </a:rPr>
              <a:t>indicators</a:t>
            </a:r>
            <a:r>
              <a:rPr sz="1050" b="1" spc="-4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to</a:t>
            </a:r>
            <a:r>
              <a:rPr sz="1050" b="1" spc="-2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determine</a:t>
            </a:r>
            <a:r>
              <a:rPr sz="1050" b="1" spc="-4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progress</a:t>
            </a:r>
            <a:r>
              <a:rPr sz="1050" b="1" spc="-6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towards</a:t>
            </a:r>
            <a:r>
              <a:rPr sz="1050" b="1" spc="-7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spc="-5" dirty="0">
                <a:solidFill>
                  <a:srgbClr val="006EC0"/>
                </a:solidFill>
                <a:latin typeface="Arial"/>
                <a:cs typeface="Arial"/>
              </a:rPr>
              <a:t>its</a:t>
            </a:r>
            <a:r>
              <a:rPr sz="105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spc="-20" dirty="0">
                <a:solidFill>
                  <a:srgbClr val="006EC0"/>
                </a:solidFill>
                <a:latin typeface="Arial"/>
                <a:cs typeface="Arial"/>
              </a:rPr>
              <a:t>NDC</a:t>
            </a:r>
            <a:endParaRPr sz="1050">
              <a:latin typeface="Arial"/>
              <a:cs typeface="Arial"/>
            </a:endParaRPr>
          </a:p>
          <a:p>
            <a:pPr marL="227329" indent="-215265">
              <a:lnSpc>
                <a:spcPct val="100000"/>
              </a:lnSpc>
              <a:spcBef>
                <a:spcPts val="200"/>
              </a:spcBef>
              <a:buChar char="•"/>
              <a:tabLst>
                <a:tab pos="227329" algn="l"/>
                <a:tab pos="227965" algn="l"/>
              </a:tabLst>
            </a:pPr>
            <a:r>
              <a:rPr sz="1050" dirty="0">
                <a:latin typeface="Arial"/>
                <a:cs typeface="Arial"/>
              </a:rPr>
              <a:t>Each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Party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shall</a:t>
            </a:r>
            <a:r>
              <a:rPr sz="1050" b="1" spc="-5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include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projections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on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sectoral</a:t>
            </a:r>
            <a:r>
              <a:rPr sz="1050" b="1" spc="-5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basis</a:t>
            </a:r>
            <a:r>
              <a:rPr sz="1050" b="1" spc="-5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and</a:t>
            </a:r>
            <a:r>
              <a:rPr sz="1050" b="1" spc="-4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by</a:t>
            </a:r>
            <a:r>
              <a:rPr sz="105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gas,</a:t>
            </a:r>
            <a:r>
              <a:rPr sz="1050" b="1" spc="-5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as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well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as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for</a:t>
            </a:r>
            <a:r>
              <a:rPr sz="105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the</a:t>
            </a:r>
            <a:r>
              <a:rPr sz="1050" b="1" spc="-3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6EC0"/>
                </a:solidFill>
                <a:latin typeface="Arial"/>
                <a:cs typeface="Arial"/>
              </a:rPr>
              <a:t>national</a:t>
            </a:r>
            <a:r>
              <a:rPr sz="1050" b="1" spc="-8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050" b="1" spc="-15" dirty="0">
                <a:solidFill>
                  <a:srgbClr val="006EC0"/>
                </a:solidFill>
                <a:latin typeface="Arial"/>
                <a:cs typeface="Arial"/>
              </a:rPr>
              <a:t>total</a:t>
            </a:r>
            <a:endParaRPr sz="1050">
              <a:latin typeface="Arial"/>
              <a:cs typeface="Arial"/>
            </a:endParaRPr>
          </a:p>
          <a:p>
            <a:pPr marL="227329" indent="-215265">
              <a:lnSpc>
                <a:spcPct val="100000"/>
              </a:lnSpc>
              <a:spcBef>
                <a:spcPts val="195"/>
              </a:spcBef>
              <a:buChar char="•"/>
              <a:tabLst>
                <a:tab pos="227329" algn="l"/>
                <a:tab pos="227965" algn="l"/>
              </a:tabLst>
            </a:pPr>
            <a:r>
              <a:rPr sz="1050" dirty="0">
                <a:latin typeface="Arial"/>
                <a:cs typeface="Arial"/>
              </a:rPr>
              <a:t>Projections</a:t>
            </a:r>
            <a:r>
              <a:rPr sz="1050" spc="-8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shall</a:t>
            </a:r>
            <a:r>
              <a:rPr sz="1050" b="1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be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presented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relative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to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actual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inventory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data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(for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preceding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years)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and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be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provided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with </a:t>
            </a:r>
            <a:r>
              <a:rPr sz="1050" dirty="0">
                <a:latin typeface="Arial"/>
                <a:cs typeface="Arial"/>
              </a:rPr>
              <a:t>and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without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LULUCF</a:t>
            </a:r>
            <a:endParaRPr sz="10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85564" y="4606544"/>
            <a:ext cx="44329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[FX:</a:t>
            </a:r>
            <a:r>
              <a:rPr sz="120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can</a:t>
            </a:r>
            <a:r>
              <a:rPr sz="1200" b="1" spc="-5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report</a:t>
            </a:r>
            <a:r>
              <a:rPr sz="1200" b="1" spc="-5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using</a:t>
            </a:r>
            <a:r>
              <a:rPr sz="1200" b="1" spc="-2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less</a:t>
            </a:r>
            <a:r>
              <a:rPr sz="1200" b="1" spc="-5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detailed</a:t>
            </a:r>
            <a:r>
              <a:rPr sz="1200" b="1" spc="-2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methodology</a:t>
            </a:r>
            <a:r>
              <a:rPr sz="1200" b="1" spc="-1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or</a:t>
            </a:r>
            <a:r>
              <a:rPr sz="120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006EC0"/>
                </a:solidFill>
                <a:latin typeface="Arial"/>
                <a:cs typeface="Arial"/>
              </a:rPr>
              <a:t>coverage]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0A293-A208-32F5-CCA0-C3BD3097E7F0}"/>
              </a:ext>
            </a:extLst>
          </p:cNvPr>
          <p:cNvSpPr/>
          <p:nvPr/>
        </p:nvSpPr>
        <p:spPr>
          <a:xfrm>
            <a:off x="381000" y="0"/>
            <a:ext cx="8686800" cy="819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45419-832D-4824-58A5-434286589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76400"/>
            <a:ext cx="6858000" cy="1790700"/>
          </a:xfrm>
        </p:spPr>
        <p:txBody>
          <a:bodyPr anchor="ctr">
            <a:normAutofit/>
          </a:bodyPr>
          <a:lstStyle/>
          <a:p>
            <a:r>
              <a:rPr lang="es-CL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Thank</a:t>
            </a:r>
            <a:r>
              <a:rPr lang="es-CL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es-CL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you</a:t>
            </a:r>
            <a:r>
              <a:rPr lang="es-CL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es-CL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for</a:t>
            </a:r>
            <a:r>
              <a:rPr lang="es-CL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es-CL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your</a:t>
            </a:r>
            <a:r>
              <a:rPr lang="es-CL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es-CL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attention</a:t>
            </a:r>
            <a:r>
              <a:rPr lang="es-CL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C223A8-D5C4-651C-F9FD-6F6AC346B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536156"/>
            <a:ext cx="6858000" cy="1241822"/>
          </a:xfrm>
        </p:spPr>
        <p:txBody>
          <a:bodyPr anchor="t">
            <a:normAutofit/>
          </a:bodyPr>
          <a:lstStyle/>
          <a:p>
            <a:r>
              <a:rPr lang="es-CL" sz="10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Fernando Farias</a:t>
            </a:r>
          </a:p>
          <a:p>
            <a:r>
              <a:rPr lang="es-CL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Senior </a:t>
            </a:r>
            <a:r>
              <a:rPr lang="es-CL" sz="105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Advisor</a:t>
            </a:r>
            <a:endParaRPr lang="es-C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CL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UNEP-</a:t>
            </a:r>
            <a:r>
              <a:rPr lang="es-CL" sz="105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Copenhagen</a:t>
            </a:r>
            <a:r>
              <a:rPr lang="es-CL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CL" sz="105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Climate</a:t>
            </a:r>
            <a:r>
              <a:rPr lang="es-CL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Centre</a:t>
            </a:r>
          </a:p>
          <a:p>
            <a:r>
              <a:rPr lang="es-CL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Fernando.farias@un.org</a:t>
            </a: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6B0378CB-0F97-E873-F431-0B9515E113D0}"/>
              </a:ext>
            </a:extLst>
          </p:cNvPr>
          <p:cNvGrpSpPr/>
          <p:nvPr/>
        </p:nvGrpSpPr>
        <p:grpSpPr>
          <a:xfrm>
            <a:off x="360687" y="998643"/>
            <a:ext cx="8397227" cy="627751"/>
            <a:chOff x="497849" y="507161"/>
            <a:chExt cx="11196302" cy="837001"/>
          </a:xfrm>
        </p:grpSpPr>
        <p:pic>
          <p:nvPicPr>
            <p:cNvPr id="26" name="Imagen 25">
              <a:extLst>
                <a:ext uri="{FF2B5EF4-FFF2-40B4-BE49-F238E27FC236}">
                  <a16:creationId xmlns:a16="http://schemas.microsoft.com/office/drawing/2014/main" id="{F21D25FD-B433-7DE8-BC80-B68A804F8B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91" t="22695" r="42502" b="20092"/>
            <a:stretch/>
          </p:blipFill>
          <p:spPr bwMode="auto">
            <a:xfrm>
              <a:off x="5034000" y="507161"/>
              <a:ext cx="2124000" cy="83700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27" name="Imagen 2" descr="Logotipo&#10;&#10;Descripción generada automáticamente con confianza media">
              <a:extLst>
                <a:ext uri="{FF2B5EF4-FFF2-40B4-BE49-F238E27FC236}">
                  <a16:creationId xmlns:a16="http://schemas.microsoft.com/office/drawing/2014/main" id="{C3EFDFCD-83B3-BD51-5500-99C98899A4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34406" y="619662"/>
              <a:ext cx="2459745" cy="6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Imagen 27">
              <a:extLst>
                <a:ext uri="{FF2B5EF4-FFF2-40B4-BE49-F238E27FC236}">
                  <a16:creationId xmlns:a16="http://schemas.microsoft.com/office/drawing/2014/main" id="{D9FD0888-F65A-6BFA-587E-620159160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849" y="583662"/>
              <a:ext cx="3350594" cy="684000"/>
            </a:xfrm>
            <a:prstGeom prst="rect">
              <a:avLst/>
            </a:prstGeom>
            <a:noFill/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37C5C0B-0C02-A33C-6C39-33DE5F87A36B}"/>
              </a:ext>
            </a:extLst>
          </p:cNvPr>
          <p:cNvGrpSpPr/>
          <p:nvPr/>
        </p:nvGrpSpPr>
        <p:grpSpPr>
          <a:xfrm>
            <a:off x="152242" y="4385438"/>
            <a:ext cx="8618372" cy="586631"/>
            <a:chOff x="202988" y="5847251"/>
            <a:chExt cx="11491163" cy="782174"/>
          </a:xfrm>
        </p:grpSpPr>
        <p:grpSp>
          <p:nvGrpSpPr>
            <p:cNvPr id="5" name="Grupo 33">
              <a:extLst>
                <a:ext uri="{FF2B5EF4-FFF2-40B4-BE49-F238E27FC236}">
                  <a16:creationId xmlns:a16="http://schemas.microsoft.com/office/drawing/2014/main" id="{DE65815A-780C-5048-43B4-DA00A968A532}"/>
                </a:ext>
              </a:extLst>
            </p:cNvPr>
            <p:cNvGrpSpPr/>
            <p:nvPr/>
          </p:nvGrpSpPr>
          <p:grpSpPr>
            <a:xfrm>
              <a:off x="202988" y="5986338"/>
              <a:ext cx="9887310" cy="576000"/>
              <a:chOff x="1099148" y="5924248"/>
              <a:chExt cx="9648146" cy="576000"/>
            </a:xfrm>
          </p:grpSpPr>
          <p:pic>
            <p:nvPicPr>
              <p:cNvPr id="7" name="Imagen 25" descr="Logotipo&#10;&#10;Descripción generada automáticamente">
                <a:extLst>
                  <a:ext uri="{FF2B5EF4-FFF2-40B4-BE49-F238E27FC236}">
                    <a16:creationId xmlns:a16="http://schemas.microsoft.com/office/drawing/2014/main" id="{7CE512DF-BA51-A140-E58D-D2FDEEE3CD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79745" y="5924248"/>
                <a:ext cx="431768" cy="576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" name="Imagen 26" descr="A picture containing application&#10;&#10;Description automatically generated">
                <a:extLst>
                  <a:ext uri="{FF2B5EF4-FFF2-40B4-BE49-F238E27FC236}">
                    <a16:creationId xmlns:a16="http://schemas.microsoft.com/office/drawing/2014/main" id="{622CB189-48B9-0402-9647-77F6CC2567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96361" y="5960248"/>
                <a:ext cx="1467497" cy="504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" name="Picture 20" descr="NDC-Transport Initiative for Asia - International Council on Clean  Transportation">
                <a:extLst>
                  <a:ext uri="{FF2B5EF4-FFF2-40B4-BE49-F238E27FC236}">
                    <a16:creationId xmlns:a16="http://schemas.microsoft.com/office/drawing/2014/main" id="{C6DEFD13-ED94-3544-58F3-607A6126F98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7202" y="5960248"/>
                <a:ext cx="1667695" cy="504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Imagen 32">
                <a:extLst>
                  <a:ext uri="{FF2B5EF4-FFF2-40B4-BE49-F238E27FC236}">
                    <a16:creationId xmlns:a16="http://schemas.microsoft.com/office/drawing/2014/main" id="{AD925499-6EC0-C659-A07B-5ADC10B6F4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/>
              <a:srcRect l="3294" t="31529" r="8593" b="28453"/>
              <a:stretch/>
            </p:blipFill>
            <p:spPr>
              <a:xfrm>
                <a:off x="8774548" y="5960248"/>
                <a:ext cx="1972746" cy="504000"/>
              </a:xfrm>
              <a:prstGeom prst="rect">
                <a:avLst/>
              </a:prstGeom>
            </p:spPr>
          </p:pic>
          <p:pic>
            <p:nvPicPr>
              <p:cNvPr id="11" name="Imagen 19" descr="Logotipo, nombre de la empresa&#10;&#10;Descripción generada automáticamente">
                <a:extLst>
                  <a:ext uri="{FF2B5EF4-FFF2-40B4-BE49-F238E27FC236}">
                    <a16:creationId xmlns:a16="http://schemas.microsoft.com/office/drawing/2014/main" id="{840C4714-64EE-E55E-0312-6F98C69AD36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307" b="4149"/>
              <a:stretch/>
            </p:blipFill>
            <p:spPr bwMode="auto">
              <a:xfrm>
                <a:off x="1099148" y="5960248"/>
                <a:ext cx="743206" cy="5040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6" name="Picture 5" descr="A close-up of a logo&#10;&#10;Description automatically generated">
              <a:extLst>
                <a:ext uri="{FF2B5EF4-FFF2-40B4-BE49-F238E27FC236}">
                  <a16:creationId xmlns:a16="http://schemas.microsoft.com/office/drawing/2014/main" id="{2FD38BCF-91E1-C28E-EB99-4D867B9468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20890" y="5847251"/>
              <a:ext cx="1173261" cy="782174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EE9F1114-B8C8-6F6B-8DB2-3EBB31FDE83E}"/>
              </a:ext>
            </a:extLst>
          </p:cNvPr>
          <p:cNvSpPr/>
          <p:nvPr/>
        </p:nvSpPr>
        <p:spPr>
          <a:xfrm>
            <a:off x="304800" y="-85377"/>
            <a:ext cx="8686800" cy="819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50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45419-832D-4824-58A5-434286589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76400"/>
            <a:ext cx="6858000" cy="1790700"/>
          </a:xfrm>
        </p:spPr>
        <p:txBody>
          <a:bodyPr anchor="ctr">
            <a:normAutofit fontScale="90000"/>
          </a:bodyPr>
          <a:lstStyle/>
          <a:p>
            <a:r>
              <a:rPr lang="es-CL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Presentation</a:t>
            </a:r>
            <a:r>
              <a:rPr lang="es-CL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: </a:t>
            </a:r>
            <a:br>
              <a:rPr lang="es-CL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</a:b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The Enhanced Transparency Framework and Modalities, Procedures and Guidelines with focus on NDC tracking provisions and overview of Common Tabular Formats</a:t>
            </a:r>
            <a:endParaRPr lang="es-CL" sz="3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C223A8-D5C4-651C-F9FD-6F6AC346B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5985" y="2950932"/>
            <a:ext cx="6858000" cy="1241822"/>
          </a:xfrm>
        </p:spPr>
        <p:txBody>
          <a:bodyPr anchor="b">
            <a:normAutofit/>
          </a:bodyPr>
          <a:lstStyle/>
          <a:p>
            <a:pPr algn="r"/>
            <a:r>
              <a:rPr lang="es-CL" sz="10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Fernando Farias</a:t>
            </a:r>
          </a:p>
          <a:p>
            <a:pPr algn="r"/>
            <a:r>
              <a:rPr lang="es-CL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Senior </a:t>
            </a:r>
            <a:r>
              <a:rPr lang="es-CL" sz="105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Advisor</a:t>
            </a:r>
            <a:endParaRPr lang="es-C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s-CL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UNEP-</a:t>
            </a:r>
            <a:r>
              <a:rPr lang="es-CL" sz="105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Copenhagen</a:t>
            </a:r>
            <a:r>
              <a:rPr lang="es-CL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CL" sz="105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Climate</a:t>
            </a:r>
            <a:r>
              <a:rPr lang="es-CL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Centre</a:t>
            </a:r>
          </a:p>
          <a:p>
            <a:pPr algn="r"/>
            <a:r>
              <a:rPr lang="es-CL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Fernando.farias@un.org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43496E5-8031-BB07-F9A4-5AE9FDC58B23}"/>
              </a:ext>
            </a:extLst>
          </p:cNvPr>
          <p:cNvGrpSpPr/>
          <p:nvPr/>
        </p:nvGrpSpPr>
        <p:grpSpPr>
          <a:xfrm>
            <a:off x="224012" y="4398772"/>
            <a:ext cx="6171472" cy="396491"/>
            <a:chOff x="202988" y="5847251"/>
            <a:chExt cx="11491163" cy="782174"/>
          </a:xfrm>
        </p:grpSpPr>
        <p:grpSp>
          <p:nvGrpSpPr>
            <p:cNvPr id="5" name="Grupo 33">
              <a:extLst>
                <a:ext uri="{FF2B5EF4-FFF2-40B4-BE49-F238E27FC236}">
                  <a16:creationId xmlns:a16="http://schemas.microsoft.com/office/drawing/2014/main" id="{3F0761ED-227A-23C1-DA88-E7830AEB3CCC}"/>
                </a:ext>
              </a:extLst>
            </p:cNvPr>
            <p:cNvGrpSpPr/>
            <p:nvPr/>
          </p:nvGrpSpPr>
          <p:grpSpPr>
            <a:xfrm>
              <a:off x="202988" y="5986338"/>
              <a:ext cx="9887310" cy="576000"/>
              <a:chOff x="1099148" y="5924248"/>
              <a:chExt cx="9648146" cy="576000"/>
            </a:xfrm>
          </p:grpSpPr>
          <p:pic>
            <p:nvPicPr>
              <p:cNvPr id="17" name="Imagen 25" descr="Logotipo&#10;&#10;Descripción generada automáticamente">
                <a:extLst>
                  <a:ext uri="{FF2B5EF4-FFF2-40B4-BE49-F238E27FC236}">
                    <a16:creationId xmlns:a16="http://schemas.microsoft.com/office/drawing/2014/main" id="{17037E0B-FDF7-CE41-0CEB-931A41CA90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79745" y="5924248"/>
                <a:ext cx="431768" cy="576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Imagen 26" descr="A picture containing application&#10;&#10;Description automatically generated">
                <a:extLst>
                  <a:ext uri="{FF2B5EF4-FFF2-40B4-BE49-F238E27FC236}">
                    <a16:creationId xmlns:a16="http://schemas.microsoft.com/office/drawing/2014/main" id="{679C8F9E-C4C7-F520-D656-7FB0BC940B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96361" y="5960248"/>
                <a:ext cx="1467497" cy="504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9" name="Picture 20" descr="NDC-Transport Initiative for Asia - International Council on Clean  Transportation">
                <a:extLst>
                  <a:ext uri="{FF2B5EF4-FFF2-40B4-BE49-F238E27FC236}">
                    <a16:creationId xmlns:a16="http://schemas.microsoft.com/office/drawing/2014/main" id="{6108AC7A-48D4-129A-FBF4-21D6E33BA7C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7202" y="5960248"/>
                <a:ext cx="1667695" cy="504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Imagen 32">
                <a:extLst>
                  <a:ext uri="{FF2B5EF4-FFF2-40B4-BE49-F238E27FC236}">
                    <a16:creationId xmlns:a16="http://schemas.microsoft.com/office/drawing/2014/main" id="{43262C38-4B64-FFEE-47FC-2B9B4A7FF8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rcRect l="3294" t="31529" r="8593" b="28453"/>
              <a:stretch/>
            </p:blipFill>
            <p:spPr>
              <a:xfrm>
                <a:off x="8774548" y="5960248"/>
                <a:ext cx="1972746" cy="504000"/>
              </a:xfrm>
              <a:prstGeom prst="rect">
                <a:avLst/>
              </a:prstGeom>
            </p:spPr>
          </p:pic>
          <p:pic>
            <p:nvPicPr>
              <p:cNvPr id="21" name="Imagen 19" descr="Logotipo, nombre de la empresa&#10;&#10;Descripción generada automáticamente">
                <a:extLst>
                  <a:ext uri="{FF2B5EF4-FFF2-40B4-BE49-F238E27FC236}">
                    <a16:creationId xmlns:a16="http://schemas.microsoft.com/office/drawing/2014/main" id="{8C58ED0A-3DC7-BC7B-2065-B2B8B865993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307" b="4149"/>
              <a:stretch/>
            </p:blipFill>
            <p:spPr bwMode="auto">
              <a:xfrm>
                <a:off x="1099148" y="5960248"/>
                <a:ext cx="743206" cy="5040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  <p:pic>
          <p:nvPicPr>
            <p:cNvPr id="6" name="Picture 5" descr="A close-up of a logo&#10;&#10;Description automatically generated">
              <a:extLst>
                <a:ext uri="{FF2B5EF4-FFF2-40B4-BE49-F238E27FC236}">
                  <a16:creationId xmlns:a16="http://schemas.microsoft.com/office/drawing/2014/main" id="{5B0BBA9F-8EAB-AD71-69B9-4DE392ECE56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20890" y="5847251"/>
              <a:ext cx="1173261" cy="782174"/>
            </a:xfrm>
            <a:prstGeom prst="rect">
              <a:avLst/>
            </a:prstGeom>
          </p:spPr>
        </p:pic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B461D477-9230-4524-5E95-49F499D852C1}"/>
              </a:ext>
            </a:extLst>
          </p:cNvPr>
          <p:cNvSpPr/>
          <p:nvPr/>
        </p:nvSpPr>
        <p:spPr>
          <a:xfrm>
            <a:off x="381000" y="0"/>
            <a:ext cx="8686800" cy="819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798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8754" y="739782"/>
            <a:ext cx="8763000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</a:pPr>
            <a:r>
              <a:rPr lang="en-US" spc="-5" dirty="0"/>
              <a:t>Chapter 3 MPG: </a:t>
            </a:r>
            <a:r>
              <a:rPr spc="-5" dirty="0"/>
              <a:t>Information necessary </a:t>
            </a:r>
            <a:r>
              <a:rPr spc="-10" dirty="0"/>
              <a:t>to track progress </a:t>
            </a:r>
            <a:r>
              <a:rPr spc="-5" dirty="0"/>
              <a:t>made </a:t>
            </a:r>
            <a:r>
              <a:rPr dirty="0"/>
              <a:t>in </a:t>
            </a:r>
            <a:r>
              <a:rPr spc="-5" dirty="0"/>
              <a:t>implementing </a:t>
            </a:r>
            <a:r>
              <a:rPr dirty="0"/>
              <a:t>and</a:t>
            </a:r>
            <a:r>
              <a:rPr spc="-75" dirty="0"/>
              <a:t> </a:t>
            </a:r>
            <a:r>
              <a:rPr spc="-5" dirty="0"/>
              <a:t>achieving</a:t>
            </a:r>
            <a:r>
              <a:rPr lang="en-US" spc="-5" dirty="0"/>
              <a:t> </a:t>
            </a:r>
            <a:r>
              <a:rPr spc="-5" dirty="0"/>
              <a:t>nationally </a:t>
            </a:r>
            <a:r>
              <a:rPr spc="-10" dirty="0"/>
              <a:t>determined contributions </a:t>
            </a:r>
            <a:r>
              <a:rPr dirty="0"/>
              <a:t>under </a:t>
            </a:r>
            <a:r>
              <a:rPr spc="-5" dirty="0"/>
              <a:t>Article </a:t>
            </a:r>
            <a:r>
              <a:rPr dirty="0"/>
              <a:t>4 of the </a:t>
            </a:r>
            <a:r>
              <a:rPr spc="-10" dirty="0"/>
              <a:t>Paris</a:t>
            </a:r>
            <a:r>
              <a:rPr spc="-35" dirty="0"/>
              <a:t> </a:t>
            </a:r>
            <a:r>
              <a:rPr spc="-10" dirty="0"/>
              <a:t>Agreement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8754" y="1343405"/>
            <a:ext cx="3704590" cy="355917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80975" indent="-168910">
              <a:lnSpc>
                <a:spcPct val="100000"/>
              </a:lnSpc>
              <a:spcBef>
                <a:spcPts val="350"/>
              </a:spcBef>
              <a:buAutoNum type="alphaUcPeriod"/>
              <a:tabLst>
                <a:tab pos="181610" algn="l"/>
              </a:tabLst>
            </a:pPr>
            <a:r>
              <a:rPr sz="1200" b="1" spc="-5" dirty="0">
                <a:solidFill>
                  <a:srgbClr val="25927E"/>
                </a:solidFill>
                <a:latin typeface="Carlito"/>
                <a:cs typeface="Carlito"/>
              </a:rPr>
              <a:t>National circumstances and </a:t>
            </a:r>
            <a:r>
              <a:rPr sz="1200" b="1" dirty="0">
                <a:solidFill>
                  <a:srgbClr val="25927E"/>
                </a:solidFill>
                <a:latin typeface="Carlito"/>
                <a:cs typeface="Carlito"/>
              </a:rPr>
              <a:t>institutional</a:t>
            </a:r>
            <a:r>
              <a:rPr sz="1200" b="1" spc="-40" dirty="0">
                <a:solidFill>
                  <a:srgbClr val="25927E"/>
                </a:solidFill>
                <a:latin typeface="Carlito"/>
                <a:cs typeface="Carlito"/>
              </a:rPr>
              <a:t> </a:t>
            </a:r>
            <a:r>
              <a:rPr sz="1200" b="1" spc="-10" dirty="0">
                <a:solidFill>
                  <a:srgbClr val="25927E"/>
                </a:solidFill>
                <a:latin typeface="Carlito"/>
                <a:cs typeface="Carlito"/>
              </a:rPr>
              <a:t>arrangements</a:t>
            </a:r>
            <a:endParaRPr sz="1200">
              <a:latin typeface="Carlito"/>
              <a:cs typeface="Carlito"/>
            </a:endParaRPr>
          </a:p>
          <a:p>
            <a:pPr marL="527685" marR="89535" lvl="1" indent="-172720">
              <a:lnSpc>
                <a:spcPct val="90000"/>
              </a:lnSpc>
              <a:spcBef>
                <a:spcPts val="395"/>
              </a:spcBef>
              <a:buFont typeface="Arial"/>
              <a:buChar char="•"/>
              <a:tabLst>
                <a:tab pos="528320" algn="l"/>
              </a:tabLst>
            </a:pP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The aim is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to paint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a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comprehensive picture of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a 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country's unique situation that might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impact their 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progress towards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NDCs.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This includes 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understanding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the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institutional framework that  supports climate change</a:t>
            </a:r>
            <a:r>
              <a:rPr sz="1200" spc="-30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initiatives.</a:t>
            </a:r>
            <a:endParaRPr sz="1200">
              <a:latin typeface="Carlito"/>
              <a:cs typeface="Carlito"/>
            </a:endParaRPr>
          </a:p>
          <a:p>
            <a:pPr marL="173990" indent="-161925">
              <a:lnSpc>
                <a:spcPts val="1370"/>
              </a:lnSpc>
              <a:spcBef>
                <a:spcPts val="660"/>
              </a:spcBef>
              <a:buAutoNum type="alphaUcPeriod"/>
              <a:tabLst>
                <a:tab pos="174625" algn="l"/>
              </a:tabLst>
            </a:pPr>
            <a:r>
              <a:rPr sz="1200" b="1" dirty="0">
                <a:solidFill>
                  <a:srgbClr val="25927E"/>
                </a:solidFill>
                <a:latin typeface="Carlito"/>
                <a:cs typeface="Carlito"/>
              </a:rPr>
              <a:t>Description of a </a:t>
            </a:r>
            <a:r>
              <a:rPr sz="1200" b="1" spc="-15" dirty="0">
                <a:solidFill>
                  <a:srgbClr val="25927E"/>
                </a:solidFill>
                <a:latin typeface="Carlito"/>
                <a:cs typeface="Carlito"/>
              </a:rPr>
              <a:t>Party’s </a:t>
            </a:r>
            <a:r>
              <a:rPr sz="1200" b="1" dirty="0">
                <a:solidFill>
                  <a:srgbClr val="25927E"/>
                </a:solidFill>
                <a:latin typeface="Carlito"/>
                <a:cs typeface="Carlito"/>
              </a:rPr>
              <a:t>NDC </a:t>
            </a:r>
            <a:r>
              <a:rPr sz="1200" b="1" spc="-5" dirty="0">
                <a:solidFill>
                  <a:srgbClr val="25927E"/>
                </a:solidFill>
                <a:latin typeface="Carlito"/>
                <a:cs typeface="Carlito"/>
              </a:rPr>
              <a:t>under </a:t>
            </a:r>
            <a:r>
              <a:rPr sz="1200" b="1" dirty="0">
                <a:solidFill>
                  <a:srgbClr val="25927E"/>
                </a:solidFill>
                <a:latin typeface="Carlito"/>
                <a:cs typeface="Carlito"/>
              </a:rPr>
              <a:t>Article 4 of the</a:t>
            </a:r>
            <a:r>
              <a:rPr sz="1200" b="1" spc="-50" dirty="0">
                <a:solidFill>
                  <a:srgbClr val="25927E"/>
                </a:solidFill>
                <a:latin typeface="Carlito"/>
                <a:cs typeface="Carlito"/>
              </a:rPr>
              <a:t> </a:t>
            </a:r>
            <a:r>
              <a:rPr sz="1200" b="1" spc="-10" dirty="0">
                <a:solidFill>
                  <a:srgbClr val="25927E"/>
                </a:solidFill>
                <a:latin typeface="Carlito"/>
                <a:cs typeface="Carlito"/>
              </a:rPr>
              <a:t>Paris</a:t>
            </a:r>
            <a:endParaRPr sz="1200">
              <a:latin typeface="Carlito"/>
              <a:cs typeface="Carlito"/>
            </a:endParaRPr>
          </a:p>
          <a:p>
            <a:pPr marL="12700">
              <a:lnSpc>
                <a:spcPts val="1370"/>
              </a:lnSpc>
            </a:pPr>
            <a:r>
              <a:rPr sz="1200" b="1" spc="-5" dirty="0">
                <a:solidFill>
                  <a:srgbClr val="25927E"/>
                </a:solidFill>
                <a:latin typeface="Carlito"/>
                <a:cs typeface="Carlito"/>
              </a:rPr>
              <a:t>Agreement, </a:t>
            </a:r>
            <a:r>
              <a:rPr sz="1200" b="1" dirty="0">
                <a:solidFill>
                  <a:srgbClr val="25927E"/>
                </a:solidFill>
                <a:latin typeface="Carlito"/>
                <a:cs typeface="Carlito"/>
              </a:rPr>
              <a:t>including</a:t>
            </a:r>
            <a:r>
              <a:rPr sz="1200" b="1" spc="15" dirty="0">
                <a:solidFill>
                  <a:srgbClr val="25927E"/>
                </a:solidFill>
                <a:latin typeface="Carlito"/>
                <a:cs typeface="Carlito"/>
              </a:rPr>
              <a:t> </a:t>
            </a:r>
            <a:r>
              <a:rPr sz="1200" b="1" spc="-5" dirty="0">
                <a:solidFill>
                  <a:srgbClr val="25927E"/>
                </a:solidFill>
                <a:latin typeface="Carlito"/>
                <a:cs typeface="Carlito"/>
              </a:rPr>
              <a:t>updates</a:t>
            </a:r>
            <a:endParaRPr sz="1200">
              <a:latin typeface="Carlito"/>
              <a:cs typeface="Carlito"/>
            </a:endParaRPr>
          </a:p>
          <a:p>
            <a:pPr marL="527685" marR="5080" lvl="1" indent="-172720">
              <a:lnSpc>
                <a:spcPct val="90000"/>
              </a:lnSpc>
              <a:spcBef>
                <a:spcPts val="400"/>
              </a:spcBef>
              <a:buFont typeface="Arial"/>
              <a:buChar char="•"/>
              <a:tabLst>
                <a:tab pos="528320" algn="l"/>
              </a:tabLst>
            </a:pP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This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section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aims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to provide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a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detailed account of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a 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country's NDC,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including all its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parameters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and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any 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updates since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the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last report.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The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intent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is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to  ensure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a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clear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understanding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of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the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country's  climate commitments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and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any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changes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therein.</a:t>
            </a:r>
            <a:endParaRPr sz="1200">
              <a:latin typeface="Carlito"/>
              <a:cs typeface="Carlito"/>
            </a:endParaRPr>
          </a:p>
          <a:p>
            <a:pPr marL="168910" indent="-156845">
              <a:lnSpc>
                <a:spcPct val="100000"/>
              </a:lnSpc>
              <a:spcBef>
                <a:spcPts val="660"/>
              </a:spcBef>
              <a:buAutoNum type="alphaUcPeriod" startAt="3"/>
              <a:tabLst>
                <a:tab pos="169545" algn="l"/>
              </a:tabLst>
            </a:pPr>
            <a:r>
              <a:rPr sz="1200" b="1" spc="-5" dirty="0">
                <a:solidFill>
                  <a:srgbClr val="25927E"/>
                </a:solidFill>
                <a:latin typeface="Carlito"/>
                <a:cs typeface="Carlito"/>
              </a:rPr>
              <a:t>Information necessary to track</a:t>
            </a:r>
            <a:r>
              <a:rPr sz="1200" b="1" spc="-40" dirty="0">
                <a:solidFill>
                  <a:srgbClr val="25927E"/>
                </a:solidFill>
                <a:latin typeface="Carlito"/>
                <a:cs typeface="Carlito"/>
              </a:rPr>
              <a:t> </a:t>
            </a:r>
            <a:r>
              <a:rPr sz="1200" b="1" spc="-5" dirty="0">
                <a:solidFill>
                  <a:srgbClr val="25927E"/>
                </a:solidFill>
                <a:latin typeface="Carlito"/>
                <a:cs typeface="Carlito"/>
              </a:rPr>
              <a:t>progress</a:t>
            </a:r>
            <a:endParaRPr sz="1200">
              <a:latin typeface="Carlito"/>
              <a:cs typeface="Carlito"/>
            </a:endParaRPr>
          </a:p>
          <a:p>
            <a:pPr marL="527685" marR="51435" lvl="1" indent="-172720">
              <a:lnSpc>
                <a:spcPct val="90000"/>
              </a:lnSpc>
              <a:spcBef>
                <a:spcPts val="395"/>
              </a:spcBef>
              <a:buFont typeface="Arial"/>
              <a:buChar char="•"/>
              <a:tabLst>
                <a:tab pos="528320" algn="l"/>
              </a:tabLst>
            </a:pP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The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goal of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this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section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is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to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outline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how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a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country 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tracks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its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progress towards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meeting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its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NDCs.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It 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involves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detailing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the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specific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indicators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used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and  sharing the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most recent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data </a:t>
            </a:r>
            <a:r>
              <a:rPr sz="1200" spc="-5" dirty="0">
                <a:solidFill>
                  <a:srgbClr val="374151"/>
                </a:solidFill>
                <a:latin typeface="Carlito"/>
                <a:cs typeface="Carlito"/>
              </a:rPr>
              <a:t>related to </a:t>
            </a:r>
            <a:r>
              <a:rPr sz="1200" dirty="0">
                <a:solidFill>
                  <a:srgbClr val="374151"/>
                </a:solidFill>
                <a:latin typeface="Carlito"/>
                <a:cs typeface="Carlito"/>
              </a:rPr>
              <a:t>these  </a:t>
            </a:r>
            <a:r>
              <a:rPr sz="1200" spc="-10" dirty="0">
                <a:solidFill>
                  <a:srgbClr val="374151"/>
                </a:solidFill>
                <a:latin typeface="Carlito"/>
                <a:cs typeface="Carlito"/>
              </a:rPr>
              <a:t>indicators.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85564" y="1376933"/>
            <a:ext cx="238696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solidFill>
                  <a:srgbClr val="25927E"/>
                </a:solidFill>
                <a:latin typeface="Carlito"/>
                <a:cs typeface="Carlito"/>
              </a:rPr>
              <a:t>D. Mitigation Policies, </a:t>
            </a:r>
            <a:r>
              <a:rPr sz="1100" b="1" dirty="0">
                <a:solidFill>
                  <a:srgbClr val="25927E"/>
                </a:solidFill>
                <a:latin typeface="Carlito"/>
                <a:cs typeface="Carlito"/>
              </a:rPr>
              <a:t>Actions, </a:t>
            </a:r>
            <a:r>
              <a:rPr sz="1100" b="1" spc="-5" dirty="0">
                <a:solidFill>
                  <a:srgbClr val="25927E"/>
                </a:solidFill>
                <a:latin typeface="Carlito"/>
                <a:cs typeface="Carlito"/>
              </a:rPr>
              <a:t>and</a:t>
            </a:r>
            <a:r>
              <a:rPr sz="1100" b="1" spc="-30" dirty="0">
                <a:solidFill>
                  <a:srgbClr val="25927E"/>
                </a:solidFill>
                <a:latin typeface="Carlito"/>
                <a:cs typeface="Carlito"/>
              </a:rPr>
              <a:t> </a:t>
            </a:r>
            <a:r>
              <a:rPr sz="1100" b="1" spc="-5" dirty="0">
                <a:solidFill>
                  <a:srgbClr val="25927E"/>
                </a:solidFill>
                <a:latin typeface="Carlito"/>
                <a:cs typeface="Carlito"/>
              </a:rPr>
              <a:t>Plans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8464" y="1578101"/>
            <a:ext cx="4010660" cy="64643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84785" marR="5080" indent="-172720">
              <a:lnSpc>
                <a:spcPts val="1190"/>
              </a:lnSpc>
              <a:spcBef>
                <a:spcPts val="250"/>
              </a:spcBef>
              <a:buFont typeface="Arial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This</a:t>
            </a:r>
            <a:r>
              <a:rPr sz="1100" spc="-20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part</a:t>
            </a:r>
            <a:r>
              <a:rPr sz="1100" spc="-10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aims</a:t>
            </a:r>
            <a:r>
              <a:rPr sz="1100" spc="-25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to</a:t>
            </a:r>
            <a:r>
              <a:rPr sz="1100" spc="-25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present</a:t>
            </a:r>
            <a:r>
              <a:rPr sz="1100" spc="-15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a</a:t>
            </a:r>
            <a:r>
              <a:rPr sz="1100" spc="-10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detailed</a:t>
            </a:r>
            <a:r>
              <a:rPr sz="1100" spc="-30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account</a:t>
            </a:r>
            <a:r>
              <a:rPr sz="1100" spc="-30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of</a:t>
            </a:r>
            <a:r>
              <a:rPr sz="1100" spc="-15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the</a:t>
            </a:r>
            <a:r>
              <a:rPr sz="1100" spc="-10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country's</a:t>
            </a:r>
            <a:r>
              <a:rPr sz="1100" spc="-45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efforts  to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mitigate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climate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change, including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policies, actions, and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plans.  The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goal is to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highlight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the measures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being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taken to reduce GHG  emissions and the effectiveness of these</a:t>
            </a:r>
            <a:r>
              <a:rPr sz="1100" spc="-145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measures.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85564" y="2283968"/>
            <a:ext cx="261112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25927E"/>
                </a:solidFill>
                <a:latin typeface="Carlito"/>
                <a:cs typeface="Carlito"/>
              </a:rPr>
              <a:t>E. </a:t>
            </a:r>
            <a:r>
              <a:rPr sz="1100" b="1" spc="-5" dirty="0">
                <a:solidFill>
                  <a:srgbClr val="25927E"/>
                </a:solidFill>
                <a:latin typeface="Carlito"/>
                <a:cs typeface="Carlito"/>
              </a:rPr>
              <a:t>Summary of </a:t>
            </a:r>
            <a:r>
              <a:rPr sz="1100" b="1" dirty="0">
                <a:solidFill>
                  <a:srgbClr val="25927E"/>
                </a:solidFill>
                <a:latin typeface="Carlito"/>
                <a:cs typeface="Carlito"/>
              </a:rPr>
              <a:t>GHG Emissions </a:t>
            </a:r>
            <a:r>
              <a:rPr sz="1100" b="1" spc="-5" dirty="0">
                <a:solidFill>
                  <a:srgbClr val="25927E"/>
                </a:solidFill>
                <a:latin typeface="Carlito"/>
                <a:cs typeface="Carlito"/>
              </a:rPr>
              <a:t>and</a:t>
            </a:r>
            <a:r>
              <a:rPr sz="1100" b="1" spc="-90" dirty="0">
                <a:solidFill>
                  <a:srgbClr val="25927E"/>
                </a:solidFill>
                <a:latin typeface="Carlito"/>
                <a:cs typeface="Carlito"/>
              </a:rPr>
              <a:t> </a:t>
            </a:r>
            <a:r>
              <a:rPr sz="1100" b="1" dirty="0">
                <a:solidFill>
                  <a:srgbClr val="25927E"/>
                </a:solidFill>
                <a:latin typeface="Carlito"/>
                <a:cs typeface="Carlito"/>
              </a:rPr>
              <a:t>Removals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28464" y="2485136"/>
            <a:ext cx="4033520" cy="64643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84785" marR="5080" indent="-172720">
              <a:lnSpc>
                <a:spcPts val="1190"/>
              </a:lnSpc>
              <a:spcBef>
                <a:spcPts val="250"/>
              </a:spcBef>
              <a:buFont typeface="Arial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This section's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goal is to provide a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succinct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summary of a country's  GHG emissions and removals.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This information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is especially  important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for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countries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submitting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a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stand-alone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national</a:t>
            </a:r>
            <a:r>
              <a:rPr sz="1100" spc="-175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inventory  report.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85564" y="3190443"/>
            <a:ext cx="270446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solidFill>
                  <a:srgbClr val="25927E"/>
                </a:solidFill>
                <a:latin typeface="Carlito"/>
                <a:cs typeface="Carlito"/>
              </a:rPr>
              <a:t>F. Projections of </a:t>
            </a:r>
            <a:r>
              <a:rPr sz="1100" b="1" dirty="0">
                <a:solidFill>
                  <a:srgbClr val="25927E"/>
                </a:solidFill>
                <a:latin typeface="Carlito"/>
                <a:cs typeface="Carlito"/>
              </a:rPr>
              <a:t>GHG Emissions </a:t>
            </a:r>
            <a:r>
              <a:rPr sz="1100" b="1" spc="-5" dirty="0">
                <a:solidFill>
                  <a:srgbClr val="25927E"/>
                </a:solidFill>
                <a:latin typeface="Carlito"/>
                <a:cs typeface="Carlito"/>
              </a:rPr>
              <a:t>and</a:t>
            </a:r>
            <a:r>
              <a:rPr sz="1100" b="1" spc="-70" dirty="0">
                <a:solidFill>
                  <a:srgbClr val="25927E"/>
                </a:solidFill>
                <a:latin typeface="Carlito"/>
                <a:cs typeface="Carlito"/>
              </a:rPr>
              <a:t> </a:t>
            </a:r>
            <a:r>
              <a:rPr sz="1100" b="1" dirty="0">
                <a:solidFill>
                  <a:srgbClr val="25927E"/>
                </a:solidFill>
                <a:latin typeface="Carlito"/>
                <a:cs typeface="Carlito"/>
              </a:rPr>
              <a:t>Removals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28464" y="3392170"/>
            <a:ext cx="3970654" cy="64643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84785" marR="5080" indent="-172720">
              <a:lnSpc>
                <a:spcPts val="1190"/>
              </a:lnSpc>
              <a:spcBef>
                <a:spcPts val="250"/>
              </a:spcBef>
              <a:buFont typeface="Arial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The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goal here is to present projections of a country's future GHG  emissions and removals, based on current mitigation policies and  measures.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This helps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to identify the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potential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future trajectory of</a:t>
            </a:r>
            <a:r>
              <a:rPr sz="1100" spc="-160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a  country's GHG</a:t>
            </a:r>
            <a:r>
              <a:rPr sz="1100" spc="-40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emissions.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5564" y="4097832"/>
            <a:ext cx="12515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25927E"/>
                </a:solidFill>
                <a:latin typeface="Carlito"/>
                <a:cs typeface="Carlito"/>
              </a:rPr>
              <a:t>G. </a:t>
            </a:r>
            <a:r>
              <a:rPr sz="1100" b="1" spc="-5" dirty="0">
                <a:solidFill>
                  <a:srgbClr val="25927E"/>
                </a:solidFill>
                <a:latin typeface="Carlito"/>
                <a:cs typeface="Carlito"/>
              </a:rPr>
              <a:t>Other</a:t>
            </a:r>
            <a:r>
              <a:rPr sz="1100" b="1" spc="-45" dirty="0">
                <a:solidFill>
                  <a:srgbClr val="25927E"/>
                </a:solidFill>
                <a:latin typeface="Carlito"/>
                <a:cs typeface="Carlito"/>
              </a:rPr>
              <a:t> </a:t>
            </a:r>
            <a:r>
              <a:rPr sz="1100" b="1" spc="-5" dirty="0">
                <a:solidFill>
                  <a:srgbClr val="25927E"/>
                </a:solidFill>
                <a:latin typeface="Carlito"/>
                <a:cs typeface="Carlito"/>
              </a:rPr>
              <a:t>Information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28464" y="4299305"/>
            <a:ext cx="4013200" cy="79756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84785" marR="5080" indent="-172720">
              <a:lnSpc>
                <a:spcPts val="1190"/>
              </a:lnSpc>
              <a:spcBef>
                <a:spcPts val="250"/>
              </a:spcBef>
              <a:buFont typeface="Arial"/>
              <a:buChar char="•"/>
              <a:tabLst>
                <a:tab pos="185420" algn="l"/>
              </a:tabLst>
            </a:pP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This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section provides a platform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for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countries to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share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any  additional relevant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information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that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helps understand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their  progress in implementing and achieving their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NDCs. This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could 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include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any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unique initiatives,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challenges, or </a:t>
            </a:r>
            <a:r>
              <a:rPr sz="1100" spc="-5" dirty="0">
                <a:solidFill>
                  <a:srgbClr val="374151"/>
                </a:solidFill>
                <a:latin typeface="Carlito"/>
                <a:cs typeface="Carlito"/>
              </a:rPr>
              <a:t>plans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that are relevant  to their NDC</a:t>
            </a:r>
            <a:r>
              <a:rPr sz="1100" spc="-45" dirty="0">
                <a:solidFill>
                  <a:srgbClr val="374151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374151"/>
                </a:solidFill>
                <a:latin typeface="Carlito"/>
                <a:cs typeface="Carlito"/>
              </a:rPr>
              <a:t>progress.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6A0639-F63D-F239-AADF-2B1FA5F6D46B}"/>
              </a:ext>
            </a:extLst>
          </p:cNvPr>
          <p:cNvSpPr/>
          <p:nvPr/>
        </p:nvSpPr>
        <p:spPr>
          <a:xfrm>
            <a:off x="385064" y="-121577"/>
            <a:ext cx="8686800" cy="819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77220" y="825945"/>
            <a:ext cx="43815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006EC0"/>
                </a:solidFill>
                <a:latin typeface="Arial"/>
                <a:cs typeface="Arial"/>
              </a:rPr>
              <a:t>Reporting</a:t>
            </a:r>
            <a:r>
              <a:rPr sz="1400" spc="-10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06EC0"/>
                </a:solidFill>
                <a:latin typeface="Arial"/>
                <a:cs typeface="Arial"/>
              </a:rPr>
              <a:t>information</a:t>
            </a:r>
            <a:r>
              <a:rPr sz="1400" spc="-12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06EC0"/>
                </a:solidFill>
                <a:latin typeface="Arial"/>
                <a:cs typeface="Arial"/>
              </a:rPr>
              <a:t>on</a:t>
            </a:r>
            <a:r>
              <a:rPr sz="1400" spc="-9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6EC0"/>
                </a:solidFill>
                <a:latin typeface="Arial"/>
                <a:cs typeface="Arial"/>
              </a:rPr>
              <a:t>tracking</a:t>
            </a:r>
            <a:r>
              <a:rPr sz="1400" spc="-12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06EC0"/>
                </a:solidFill>
                <a:latin typeface="Arial"/>
                <a:cs typeface="Arial"/>
              </a:rPr>
              <a:t>progress</a:t>
            </a:r>
            <a:r>
              <a:rPr sz="1400" spc="-8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06EC0"/>
                </a:solidFill>
                <a:latin typeface="Arial"/>
                <a:cs typeface="Arial"/>
              </a:rPr>
              <a:t>of</a:t>
            </a:r>
            <a:r>
              <a:rPr sz="1400" spc="-7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006EC0"/>
                </a:solidFill>
                <a:latin typeface="Arial"/>
                <a:cs typeface="Arial"/>
              </a:rPr>
              <a:t>NDCs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1037" y="1162050"/>
            <a:ext cx="77774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marR="5080" indent="-215265">
              <a:lnSpc>
                <a:spcPct val="100000"/>
              </a:lnSpc>
              <a:spcBef>
                <a:spcPts val="100"/>
              </a:spcBef>
              <a:buChar char="•"/>
              <a:tabLst>
                <a:tab pos="227329" algn="l"/>
                <a:tab pos="227965" algn="l"/>
              </a:tabLst>
            </a:pPr>
            <a:r>
              <a:rPr sz="1200" spc="-5" dirty="0">
                <a:latin typeface="Arial"/>
                <a:cs typeface="Arial"/>
              </a:rPr>
              <a:t>Each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Party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shall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describe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its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national</a:t>
            </a:r>
            <a:r>
              <a:rPr sz="1200" b="1" spc="1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006EC0"/>
                </a:solidFill>
                <a:latin typeface="Arial"/>
                <a:cs typeface="Arial"/>
              </a:rPr>
              <a:t>circumstances</a:t>
            </a:r>
            <a:r>
              <a:rPr sz="1200" b="1" spc="-2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relevant</a:t>
            </a:r>
            <a:r>
              <a:rPr sz="1200" b="1" spc="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progress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made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implementing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achieving  </a:t>
            </a:r>
            <a:r>
              <a:rPr sz="1200" dirty="0">
                <a:latin typeface="Arial"/>
                <a:cs typeface="Arial"/>
              </a:rPr>
              <a:t>its </a:t>
            </a:r>
            <a:r>
              <a:rPr sz="1200" spc="-5" dirty="0">
                <a:latin typeface="Arial"/>
                <a:cs typeface="Arial"/>
              </a:rPr>
              <a:t>NDC,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including: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9412" y="865632"/>
            <a:ext cx="4212590" cy="180340"/>
          </a:xfrm>
          <a:prstGeom prst="rect">
            <a:avLst/>
          </a:prstGeom>
          <a:solidFill>
            <a:srgbClr val="1F477B"/>
          </a:solidFill>
          <a:ln w="9525">
            <a:solidFill>
              <a:srgbClr val="487CB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145">
              <a:lnSpc>
                <a:spcPts val="1370"/>
              </a:lnSpc>
            </a:pP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A.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National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circumstances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institutional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arrangements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2727" y="1700783"/>
            <a:ext cx="1021080" cy="612775"/>
          </a:xfrm>
          <a:prstGeom prst="rect">
            <a:avLst/>
          </a:prstGeom>
          <a:solidFill>
            <a:srgbClr val="357B91"/>
          </a:solidFill>
        </p:spPr>
        <p:txBody>
          <a:bodyPr vert="horz" wrap="square" lIns="0" tIns="144145" rIns="0" bIns="0" rtlCol="0">
            <a:spAutoFit/>
          </a:bodyPr>
          <a:lstStyle/>
          <a:p>
            <a:pPr marL="214629" marR="94615" indent="-123825">
              <a:lnSpc>
                <a:spcPts val="1200"/>
              </a:lnSpc>
              <a:spcBef>
                <a:spcPts val="1135"/>
              </a:spcBef>
            </a:pP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  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structure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75916" y="1700783"/>
            <a:ext cx="1022985" cy="612775"/>
          </a:xfrm>
          <a:prstGeom prst="rect">
            <a:avLst/>
          </a:prstGeom>
          <a:solidFill>
            <a:srgbClr val="50A1BA"/>
          </a:solidFill>
        </p:spPr>
        <p:txBody>
          <a:bodyPr vert="horz" wrap="square" lIns="0" tIns="144145" rIns="0" bIns="0" rtlCol="0">
            <a:spAutoFit/>
          </a:bodyPr>
          <a:lstStyle/>
          <a:p>
            <a:pPr marL="302895" marR="153670" indent="-152400">
              <a:lnSpc>
                <a:spcPts val="1200"/>
              </a:lnSpc>
              <a:spcBef>
                <a:spcPts val="1135"/>
              </a:spcBef>
            </a:pP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opu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n  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profile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99103" y="1700783"/>
            <a:ext cx="1022985" cy="612775"/>
          </a:xfrm>
          <a:prstGeom prst="rect">
            <a:avLst/>
          </a:prstGeom>
          <a:solidFill>
            <a:srgbClr val="85BACF"/>
          </a:solidFill>
        </p:spPr>
        <p:txBody>
          <a:bodyPr vert="horz" wrap="square" lIns="0" tIns="144145" rIns="0" bIns="0" rtlCol="0">
            <a:spAutoFit/>
          </a:bodyPr>
          <a:lstStyle/>
          <a:p>
            <a:pPr marL="304165" marR="64135" indent="-245745">
              <a:lnSpc>
                <a:spcPts val="1200"/>
              </a:lnSpc>
              <a:spcBef>
                <a:spcPts val="1135"/>
              </a:spcBef>
            </a:pPr>
            <a:r>
              <a:rPr sz="1200" spc="-10" dirty="0">
                <a:latin typeface="Arial"/>
                <a:cs typeface="Arial"/>
              </a:rPr>
              <a:t>G</a:t>
            </a:r>
            <a:r>
              <a:rPr sz="1200" spc="-15" dirty="0">
                <a:latin typeface="Arial"/>
                <a:cs typeface="Arial"/>
              </a:rPr>
              <a:t>eo</a:t>
            </a:r>
            <a:r>
              <a:rPr sz="1200" spc="-25" dirty="0">
                <a:latin typeface="Arial"/>
                <a:cs typeface="Arial"/>
              </a:rPr>
              <a:t>g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aph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ca</a:t>
            </a:r>
            <a:r>
              <a:rPr sz="1200" spc="-5" dirty="0">
                <a:latin typeface="Arial"/>
                <a:cs typeface="Arial"/>
              </a:rPr>
              <a:t>l  </a:t>
            </a:r>
            <a:r>
              <a:rPr sz="1200" spc="-15" dirty="0">
                <a:latin typeface="Arial"/>
                <a:cs typeface="Arial"/>
              </a:rPr>
              <a:t>profile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23815" y="1700783"/>
            <a:ext cx="1022985" cy="612775"/>
          </a:xfrm>
          <a:prstGeom prst="rect">
            <a:avLst/>
          </a:prstGeom>
          <a:solidFill>
            <a:srgbClr val="B8D5E0"/>
          </a:solidFill>
        </p:spPr>
        <p:txBody>
          <a:bodyPr vert="horz" wrap="square" lIns="0" tIns="144145" rIns="0" bIns="0" rtlCol="0">
            <a:spAutoFit/>
          </a:bodyPr>
          <a:lstStyle/>
          <a:p>
            <a:pPr marL="302260" marR="177165" indent="-127000">
              <a:lnSpc>
                <a:spcPts val="1200"/>
              </a:lnSpc>
              <a:spcBef>
                <a:spcPts val="1135"/>
              </a:spcBef>
            </a:pP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cono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  </a:t>
            </a:r>
            <a:r>
              <a:rPr sz="1200" spc="-15" dirty="0">
                <a:latin typeface="Arial"/>
                <a:cs typeface="Arial"/>
              </a:rPr>
              <a:t>profile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47003" y="1700783"/>
            <a:ext cx="1022985" cy="612775"/>
          </a:xfrm>
          <a:prstGeom prst="rect">
            <a:avLst/>
          </a:prstGeom>
          <a:solidFill>
            <a:srgbClr val="85BACF"/>
          </a:solidFill>
        </p:spPr>
        <p:txBody>
          <a:bodyPr vert="horz" wrap="square" lIns="0" tIns="144145" rIns="0" bIns="0" rtlCol="0">
            <a:spAutoFit/>
          </a:bodyPr>
          <a:lstStyle/>
          <a:p>
            <a:pPr marL="304800" marR="253365" indent="-52069">
              <a:lnSpc>
                <a:spcPts val="1200"/>
              </a:lnSpc>
              <a:spcBef>
                <a:spcPts val="1135"/>
              </a:spcBef>
            </a:pPr>
            <a:r>
              <a:rPr sz="1200" spc="-20" dirty="0">
                <a:latin typeface="Arial"/>
                <a:cs typeface="Arial"/>
              </a:rPr>
              <a:t>Cli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e  </a:t>
            </a:r>
            <a:r>
              <a:rPr sz="1200" spc="-15" dirty="0">
                <a:latin typeface="Arial"/>
                <a:cs typeface="Arial"/>
              </a:rPr>
              <a:t>profile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71716" y="1700783"/>
            <a:ext cx="1021080" cy="612775"/>
          </a:xfrm>
          <a:prstGeom prst="rect">
            <a:avLst/>
          </a:prstGeom>
          <a:solidFill>
            <a:srgbClr val="50A1BA"/>
          </a:solidFill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Sector</a:t>
            </a:r>
            <a:r>
              <a:rPr sz="1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details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4481" y="2496922"/>
            <a:ext cx="7568565" cy="166243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805"/>
              </a:spcBef>
              <a:buChar char="•"/>
              <a:tabLst>
                <a:tab pos="227329" algn="l"/>
                <a:tab pos="227965" algn="l"/>
              </a:tabLst>
            </a:pPr>
            <a:r>
              <a:rPr sz="1200" spc="-5" dirty="0">
                <a:latin typeface="Arial"/>
                <a:cs typeface="Arial"/>
              </a:rPr>
              <a:t>Each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Party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shall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provide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information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on:</a:t>
            </a:r>
            <a:endParaRPr sz="1200">
              <a:latin typeface="Arial"/>
              <a:cs typeface="Arial"/>
            </a:endParaRPr>
          </a:p>
          <a:p>
            <a:pPr marL="570230" lvl="1" indent="-215265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570230" algn="l"/>
                <a:tab pos="570865" algn="l"/>
              </a:tabLst>
            </a:pP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how</a:t>
            </a:r>
            <a:r>
              <a:rPr sz="1200" b="1" spc="-2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its</a:t>
            </a:r>
            <a:r>
              <a:rPr sz="1200" b="1" spc="-3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national</a:t>
            </a:r>
            <a:r>
              <a:rPr sz="1200" b="1" spc="-2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006EC0"/>
                </a:solidFill>
                <a:latin typeface="Arial"/>
                <a:cs typeface="Arial"/>
              </a:rPr>
              <a:t>circumstances</a:t>
            </a:r>
            <a:r>
              <a:rPr sz="1200" b="1" spc="-4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affect</a:t>
            </a:r>
            <a:r>
              <a:rPr sz="1200" b="1" spc="-4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GHG</a:t>
            </a:r>
            <a:r>
              <a:rPr sz="1200" b="1" spc="-2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emissions</a:t>
            </a:r>
            <a:r>
              <a:rPr sz="1200" b="1" spc="-6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and</a:t>
            </a:r>
            <a:r>
              <a:rPr sz="1200" b="1" spc="-5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removals</a:t>
            </a:r>
            <a:r>
              <a:rPr sz="1200" b="1" spc="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over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time.</a:t>
            </a:r>
            <a:endParaRPr sz="1200">
              <a:latin typeface="Arial"/>
              <a:cs typeface="Arial"/>
            </a:endParaRPr>
          </a:p>
          <a:p>
            <a:pPr marL="570230" marR="462915" lvl="1" indent="-215265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570230" algn="l"/>
                <a:tab pos="570865" algn="l"/>
              </a:tabLst>
            </a:pP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the institutional </a:t>
            </a:r>
            <a:r>
              <a:rPr sz="1200" b="1" spc="-15" dirty="0">
                <a:solidFill>
                  <a:srgbClr val="006EC0"/>
                </a:solidFill>
                <a:latin typeface="Arial"/>
                <a:cs typeface="Arial"/>
              </a:rPr>
              <a:t>arrangements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in place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to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track progress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of NDCs,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including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those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used</a:t>
            </a:r>
            <a:r>
              <a:rPr sz="1200" b="1" spc="-21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006EC0"/>
                </a:solidFill>
                <a:latin typeface="Arial"/>
                <a:cs typeface="Arial"/>
              </a:rPr>
              <a:t>for 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tracking ITMOs*, if</a:t>
            </a:r>
            <a:r>
              <a:rPr sz="1200" b="1" spc="-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006EC0"/>
                </a:solidFill>
                <a:latin typeface="Arial"/>
                <a:cs typeface="Arial"/>
              </a:rPr>
              <a:t>applicable.</a:t>
            </a:r>
            <a:endParaRPr sz="1200">
              <a:latin typeface="Arial"/>
              <a:cs typeface="Arial"/>
            </a:endParaRPr>
          </a:p>
          <a:p>
            <a:pPr marL="570230" marR="5080" lvl="1" indent="-215265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570230" algn="l"/>
                <a:tab pos="570865" algn="l"/>
              </a:tabLst>
            </a:pP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legal,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institutional, administrative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and procedural </a:t>
            </a:r>
            <a:r>
              <a:rPr sz="1200" b="1" spc="-15" dirty="0">
                <a:solidFill>
                  <a:srgbClr val="006EC0"/>
                </a:solidFill>
                <a:latin typeface="Arial"/>
                <a:cs typeface="Arial"/>
              </a:rPr>
              <a:t>arrangements </a:t>
            </a:r>
            <a:r>
              <a:rPr sz="1200" dirty="0">
                <a:latin typeface="Arial"/>
                <a:cs typeface="Arial"/>
              </a:rPr>
              <a:t>for domestic </a:t>
            </a:r>
            <a:r>
              <a:rPr sz="1200" spc="-10" dirty="0">
                <a:latin typeface="Arial"/>
                <a:cs typeface="Arial"/>
              </a:rPr>
              <a:t>implementation,  </a:t>
            </a:r>
            <a:r>
              <a:rPr sz="1200" spc="-5" dirty="0">
                <a:latin typeface="Arial"/>
                <a:cs typeface="Arial"/>
              </a:rPr>
              <a:t>monitoring,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reporting,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archiving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information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stakeholder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engagement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related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implementation 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15" dirty="0">
                <a:latin typeface="Arial"/>
                <a:cs typeface="Arial"/>
              </a:rPr>
              <a:t>achievement </a:t>
            </a:r>
            <a:r>
              <a:rPr sz="1200" dirty="0">
                <a:latin typeface="Arial"/>
                <a:cs typeface="Arial"/>
              </a:rPr>
              <a:t>of its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NDC.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65216" y="4586122"/>
            <a:ext cx="3537585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spc="10" dirty="0">
                <a:latin typeface="Arial"/>
                <a:cs typeface="Arial"/>
              </a:rPr>
              <a:t>* ITMOs: </a:t>
            </a:r>
            <a:r>
              <a:rPr sz="1100" spc="5" dirty="0">
                <a:latin typeface="Arial"/>
                <a:cs typeface="Arial"/>
              </a:rPr>
              <a:t>Internationally transferred </a:t>
            </a:r>
            <a:r>
              <a:rPr sz="1100" spc="10" dirty="0">
                <a:latin typeface="Arial"/>
                <a:cs typeface="Arial"/>
              </a:rPr>
              <a:t>mitigation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outcomes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9E929B-9C4A-4DD5-DAB9-3CD4197EAF7A}"/>
              </a:ext>
            </a:extLst>
          </p:cNvPr>
          <p:cNvSpPr/>
          <p:nvPr/>
        </p:nvSpPr>
        <p:spPr>
          <a:xfrm>
            <a:off x="381000" y="9125"/>
            <a:ext cx="8662823" cy="633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5505" y="474979"/>
            <a:ext cx="5662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Reporting</a:t>
            </a:r>
            <a:r>
              <a:rPr spc="-8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information</a:t>
            </a:r>
            <a:r>
              <a:rPr spc="-8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on</a:t>
            </a:r>
            <a:r>
              <a:rPr spc="-9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tracking</a:t>
            </a:r>
            <a:r>
              <a:rPr spc="-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progress</a:t>
            </a:r>
            <a:r>
              <a:rPr spc="-6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of</a:t>
            </a:r>
            <a:r>
              <a:rPr spc="-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25" dirty="0">
                <a:solidFill>
                  <a:srgbClr val="006EC0"/>
                </a:solidFill>
                <a:latin typeface="Arial"/>
                <a:cs typeface="Arial"/>
              </a:rPr>
              <a:t>NDCs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06220" y="1163192"/>
            <a:ext cx="690689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Each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Party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b="1" dirty="0">
                <a:latin typeface="Arial"/>
                <a:cs typeface="Arial"/>
              </a:rPr>
              <a:t>shall</a:t>
            </a:r>
            <a:r>
              <a:rPr sz="1350" b="1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provide</a:t>
            </a:r>
            <a:r>
              <a:rPr sz="1350" spc="-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06EC0"/>
                </a:solidFill>
                <a:latin typeface="Arial"/>
                <a:cs typeface="Arial"/>
              </a:rPr>
              <a:t>description</a:t>
            </a:r>
            <a:r>
              <a:rPr sz="1350" b="1" spc="-5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06EC0"/>
                </a:solidFill>
                <a:latin typeface="Arial"/>
                <a:cs typeface="Arial"/>
              </a:rPr>
              <a:t>of</a:t>
            </a:r>
            <a:r>
              <a:rPr sz="135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350" b="1" spc="-5" dirty="0">
                <a:solidFill>
                  <a:srgbClr val="006EC0"/>
                </a:solidFill>
                <a:latin typeface="Arial"/>
                <a:cs typeface="Arial"/>
              </a:rPr>
              <a:t>its</a:t>
            </a:r>
            <a:r>
              <a:rPr sz="1350" b="1" spc="-2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006EC0"/>
                </a:solidFill>
                <a:latin typeface="Arial"/>
                <a:cs typeface="Arial"/>
              </a:rPr>
              <a:t>NDC</a:t>
            </a:r>
            <a:r>
              <a:rPr sz="1350" spc="5" dirty="0">
                <a:latin typeface="Arial"/>
                <a:cs typeface="Arial"/>
              </a:rPr>
              <a:t>,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against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which</a:t>
            </a:r>
            <a:r>
              <a:rPr sz="1350" spc="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progress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spc="-5" dirty="0">
                <a:latin typeface="Arial"/>
                <a:cs typeface="Arial"/>
              </a:rPr>
              <a:t>will</a:t>
            </a:r>
            <a:r>
              <a:rPr sz="1350" spc="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tracked:</a:t>
            </a:r>
            <a:endParaRPr sz="1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9412" y="867155"/>
            <a:ext cx="3942715" cy="207645"/>
          </a:xfrm>
          <a:prstGeom prst="rect">
            <a:avLst/>
          </a:prstGeom>
          <a:solidFill>
            <a:srgbClr val="1F477B"/>
          </a:solidFill>
          <a:ln w="9525">
            <a:solidFill>
              <a:srgbClr val="487CB9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14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B.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Description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of a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Party’s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NDC,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including</a:t>
            </a:r>
            <a:r>
              <a:rPr sz="12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updates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50816" y="4668418"/>
            <a:ext cx="4691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* </a:t>
            </a:r>
            <a:r>
              <a:rPr sz="900" i="1" spc="-5" dirty="0">
                <a:latin typeface="Arial"/>
                <a:cs typeface="Arial"/>
              </a:rPr>
              <a:t>Examples </a:t>
            </a:r>
            <a:r>
              <a:rPr sz="900" i="1" dirty="0">
                <a:latin typeface="Arial"/>
                <a:cs typeface="Arial"/>
              </a:rPr>
              <a:t>of target types</a:t>
            </a:r>
            <a:r>
              <a:rPr sz="900" dirty="0">
                <a:latin typeface="Arial"/>
                <a:cs typeface="Arial"/>
              </a:rPr>
              <a:t>: </a:t>
            </a:r>
            <a:r>
              <a:rPr sz="900" spc="-10" dirty="0">
                <a:latin typeface="Arial"/>
                <a:cs typeface="Arial"/>
              </a:rPr>
              <a:t>economy-wide </a:t>
            </a:r>
            <a:r>
              <a:rPr sz="900" dirty="0">
                <a:latin typeface="Arial"/>
                <a:cs typeface="Arial"/>
              </a:rPr>
              <a:t>absolute emission reduction, emission </a:t>
            </a:r>
            <a:r>
              <a:rPr sz="900" spc="-10" dirty="0">
                <a:latin typeface="Arial"/>
                <a:cs typeface="Arial"/>
              </a:rPr>
              <a:t>intensity  </a:t>
            </a:r>
            <a:r>
              <a:rPr sz="900" dirty="0">
                <a:latin typeface="Arial"/>
                <a:cs typeface="Arial"/>
              </a:rPr>
              <a:t>reduction,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emission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reduction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below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projected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baseline,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mitigation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co-benefits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adaptation  </a:t>
            </a:r>
            <a:r>
              <a:rPr sz="900" dirty="0">
                <a:latin typeface="Arial"/>
                <a:cs typeface="Arial"/>
              </a:rPr>
              <a:t>actions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economic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diversification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plans,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policies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measures,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etc.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33261" y="2058670"/>
            <a:ext cx="2553970" cy="2033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marR="60960" indent="-21526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Wingdings"/>
                <a:cs typeface="Wingdings"/>
              </a:rPr>
              <a:t></a:t>
            </a: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i="1" dirty="0">
                <a:solidFill>
                  <a:srgbClr val="FF0000"/>
                </a:solidFill>
                <a:latin typeface="Arial"/>
                <a:cs typeface="Arial"/>
              </a:rPr>
              <a:t>This table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is </a:t>
            </a:r>
            <a:r>
              <a:rPr sz="1200" i="1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be used by</a:t>
            </a:r>
            <a:r>
              <a:rPr sz="1200" i="1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15" dirty="0">
                <a:solidFill>
                  <a:srgbClr val="FF0000"/>
                </a:solidFill>
                <a:latin typeface="Arial"/>
                <a:cs typeface="Arial"/>
              </a:rPr>
              <a:t>Parties 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on a voluntary basis, </a:t>
            </a:r>
            <a:r>
              <a:rPr sz="1200" i="1" spc="-10" dirty="0">
                <a:solidFill>
                  <a:srgbClr val="FF0000"/>
                </a:solidFill>
                <a:latin typeface="Arial"/>
                <a:cs typeface="Arial"/>
              </a:rPr>
              <a:t>however  </a:t>
            </a:r>
            <a:r>
              <a:rPr sz="1200" i="1" spc="-5" dirty="0">
                <a:solidFill>
                  <a:srgbClr val="FF0000"/>
                </a:solidFill>
                <a:latin typeface="Arial"/>
                <a:cs typeface="Arial"/>
              </a:rPr>
              <a:t>information items are</a:t>
            </a:r>
            <a:r>
              <a:rPr sz="1200" i="1" spc="-1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i="1" spc="-15" dirty="0">
                <a:solidFill>
                  <a:srgbClr val="FF0000"/>
                </a:solidFill>
                <a:latin typeface="Arial"/>
                <a:cs typeface="Arial"/>
              </a:rPr>
              <a:t>shall</a:t>
            </a:r>
            <a:endParaRPr sz="1200">
              <a:latin typeface="Arial"/>
              <a:cs typeface="Arial"/>
            </a:endParaRPr>
          </a:p>
          <a:p>
            <a:pPr marL="227329" marR="5080" indent="-215265">
              <a:lnSpc>
                <a:spcPct val="100299"/>
              </a:lnSpc>
              <a:spcBef>
                <a:spcPts val="690"/>
              </a:spcBef>
            </a:pPr>
            <a:r>
              <a:rPr sz="1200" dirty="0">
                <a:latin typeface="Wingdings"/>
                <a:cs typeface="Wingdings"/>
              </a:rPr>
              <a:t>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"/>
                <a:cs typeface="Arial"/>
              </a:rPr>
              <a:t>Parties with both </a:t>
            </a:r>
            <a:r>
              <a:rPr sz="1200" spc="-15" dirty="0">
                <a:latin typeface="Arial"/>
                <a:cs typeface="Arial"/>
              </a:rPr>
              <a:t>unconditional 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10" dirty="0">
                <a:latin typeface="Arial"/>
                <a:cs typeface="Arial"/>
              </a:rPr>
              <a:t>conditional </a:t>
            </a:r>
            <a:r>
              <a:rPr sz="1200" spc="-5" dirty="0">
                <a:latin typeface="Arial"/>
                <a:cs typeface="Arial"/>
              </a:rPr>
              <a:t>targets in </a:t>
            </a:r>
            <a:r>
              <a:rPr sz="1200" spc="-10" dirty="0">
                <a:latin typeface="Arial"/>
                <a:cs typeface="Arial"/>
              </a:rPr>
              <a:t>their  </a:t>
            </a:r>
            <a:r>
              <a:rPr sz="1200" spc="-5" dirty="0">
                <a:latin typeface="Arial"/>
                <a:cs typeface="Arial"/>
              </a:rPr>
              <a:t>NDC </a:t>
            </a:r>
            <a:r>
              <a:rPr sz="1200" dirty="0">
                <a:latin typeface="Arial"/>
                <a:cs typeface="Arial"/>
              </a:rPr>
              <a:t>may </a:t>
            </a:r>
            <a:r>
              <a:rPr sz="1200" spc="-5" dirty="0">
                <a:latin typeface="Arial"/>
                <a:cs typeface="Arial"/>
              </a:rPr>
              <a:t>add a row </a:t>
            </a:r>
            <a:r>
              <a:rPr sz="1200" dirty="0">
                <a:latin typeface="Arial"/>
                <a:cs typeface="Arial"/>
              </a:rPr>
              <a:t>to the table</a:t>
            </a:r>
            <a:r>
              <a:rPr sz="1200" spc="-25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to  </a:t>
            </a:r>
            <a:r>
              <a:rPr sz="1200" spc="-5" dirty="0">
                <a:latin typeface="Arial"/>
                <a:cs typeface="Arial"/>
              </a:rPr>
              <a:t>describe </a:t>
            </a:r>
            <a:r>
              <a:rPr sz="1200" spc="-15" dirty="0">
                <a:latin typeface="Arial"/>
                <a:cs typeface="Arial"/>
              </a:rPr>
              <a:t>conditional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targets</a:t>
            </a:r>
            <a:endParaRPr sz="1200">
              <a:latin typeface="Arial"/>
              <a:cs typeface="Arial"/>
            </a:endParaRPr>
          </a:p>
          <a:p>
            <a:pPr marL="227329" marR="53975" indent="-215265">
              <a:lnSpc>
                <a:spcPct val="100400"/>
              </a:lnSpc>
              <a:spcBef>
                <a:spcPts val="680"/>
              </a:spcBef>
            </a:pPr>
            <a:r>
              <a:rPr sz="1200" dirty="0">
                <a:latin typeface="Wingdings"/>
                <a:cs typeface="Wingdings"/>
              </a:rPr>
              <a:t>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"/>
                <a:cs typeface="Arial"/>
              </a:rPr>
              <a:t>This </a:t>
            </a:r>
            <a:r>
              <a:rPr sz="1200" spc="-10" dirty="0">
                <a:latin typeface="Arial"/>
                <a:cs typeface="Arial"/>
              </a:rPr>
              <a:t>information </a:t>
            </a:r>
            <a:r>
              <a:rPr sz="1200" spc="-5" dirty="0">
                <a:latin typeface="Arial"/>
                <a:cs typeface="Arial"/>
              </a:rPr>
              <a:t>overlaps </a:t>
            </a:r>
            <a:r>
              <a:rPr sz="1200" spc="-15" dirty="0">
                <a:latin typeface="Arial"/>
                <a:cs typeface="Arial"/>
              </a:rPr>
              <a:t>with  </a:t>
            </a:r>
            <a:r>
              <a:rPr sz="1200" dirty="0">
                <a:latin typeface="Arial"/>
                <a:cs typeface="Arial"/>
              </a:rPr>
              <a:t>NDC/ICTU, </a:t>
            </a:r>
            <a:r>
              <a:rPr sz="1200" spc="-5" dirty="0">
                <a:latin typeface="Arial"/>
                <a:cs typeface="Arial"/>
              </a:rPr>
              <a:t>ensure consistency</a:t>
            </a:r>
            <a:r>
              <a:rPr sz="1200" spc="-26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or  </a:t>
            </a:r>
            <a:r>
              <a:rPr sz="1200" spc="-5" dirty="0">
                <a:latin typeface="Arial"/>
                <a:cs typeface="Arial"/>
              </a:rPr>
              <a:t>explain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changes/updates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29564" y="1631060"/>
          <a:ext cx="5147310" cy="29332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4F81BB"/>
                      </a:solidFill>
                      <a:prstDash val="solid"/>
                    </a:lnT>
                    <a:lnB w="12700">
                      <a:solidFill>
                        <a:srgbClr val="4F81B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b="1" spc="-15" dirty="0">
                          <a:latin typeface="Arial"/>
                          <a:cs typeface="Arial"/>
                        </a:rPr>
                        <a:t>Description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4F81BB"/>
                      </a:solidFill>
                      <a:prstDash val="solid"/>
                    </a:lnT>
                    <a:lnB w="12700">
                      <a:solidFill>
                        <a:srgbClr val="4F81B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spc="-25" dirty="0">
                          <a:latin typeface="Arial"/>
                          <a:cs typeface="Arial"/>
                        </a:rPr>
                        <a:t>Target(s)</a:t>
                      </a:r>
                      <a:r>
                        <a:rPr sz="11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description,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target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type(s)*,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applicable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4F81BB"/>
                      </a:solidFill>
                      <a:prstDash val="solid"/>
                    </a:lnT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4F81BB"/>
                      </a:solidFill>
                      <a:prstDash val="solid"/>
                    </a:lnT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8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spc="-20" dirty="0">
                          <a:latin typeface="Arial"/>
                          <a:cs typeface="Arial"/>
                        </a:rPr>
                        <a:t>Target</a:t>
                      </a:r>
                      <a:r>
                        <a:rPr sz="11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year(s)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period(s),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whether</a:t>
                      </a:r>
                      <a:r>
                        <a:rPr sz="11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they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single-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year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multi-year</a:t>
                      </a:r>
                      <a:r>
                        <a:rPr sz="11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target(s),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applicable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150">
                <a:tc>
                  <a:txBody>
                    <a:bodyPr/>
                    <a:lstStyle/>
                    <a:p>
                      <a:pPr marL="91440" marR="2006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Reference</a:t>
                      </a:r>
                      <a:r>
                        <a:rPr sz="11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point(s),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level(s),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baseline(s),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base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year(s)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starting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point(s),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their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respective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value(s),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applicable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R w="3175">
                      <a:solidFill>
                        <a:srgbClr val="000000"/>
                      </a:solidFill>
                      <a:prstDash val="solid"/>
                    </a:ln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3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frame(s)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and/or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periods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implementation,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applicable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869">
                <a:tc>
                  <a:txBody>
                    <a:bodyPr/>
                    <a:lstStyle/>
                    <a:p>
                      <a:pPr marL="91440" marR="53975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Scope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coverage,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including, as relevant,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sectors, 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categories,</a:t>
                      </a:r>
                      <a:r>
                        <a:rPr sz="11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activities,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sources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sinks,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pools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gases,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applicable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R w="3175">
                      <a:solidFill>
                        <a:srgbClr val="000000"/>
                      </a:solidFill>
                      <a:prstDash val="solid"/>
                    </a:ln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195">
                <a:tc>
                  <a:txBody>
                    <a:bodyPr/>
                    <a:lstStyle/>
                    <a:p>
                      <a:pPr marL="91440" marR="50101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Intention to use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cooperative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approaches that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involve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 use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ITMOs</a:t>
                      </a:r>
                      <a:r>
                        <a:rPr sz="11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under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Article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towards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NDCs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under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Article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4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Paris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Agreement,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applicable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Any updates or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clarifications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previously</a:t>
                      </a:r>
                      <a:r>
                        <a:rPr sz="1100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reported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spc="-15" dirty="0">
                          <a:latin typeface="Arial"/>
                          <a:cs typeface="Arial"/>
                        </a:rPr>
                        <a:t>information, as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applicable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4F81BB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4F81BB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24DA47B9-41CB-8634-2D52-29F99182E2A0}"/>
              </a:ext>
            </a:extLst>
          </p:cNvPr>
          <p:cNvSpPr/>
          <p:nvPr/>
        </p:nvSpPr>
        <p:spPr>
          <a:xfrm>
            <a:off x="381000" y="0"/>
            <a:ext cx="8686800" cy="819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962" y="1347596"/>
            <a:ext cx="7687945" cy="34086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marR="5080" indent="-215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27329" algn="l"/>
                <a:tab pos="227965" algn="l"/>
              </a:tabLst>
            </a:pPr>
            <a:r>
              <a:rPr sz="1200" spc="-5" dirty="0">
                <a:latin typeface="Arial"/>
                <a:cs typeface="Arial"/>
              </a:rPr>
              <a:t>Each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Party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shall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identify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indicator(s) </a:t>
            </a:r>
            <a:r>
              <a:rPr sz="1200" spc="-15" dirty="0">
                <a:latin typeface="Arial"/>
                <a:cs typeface="Arial"/>
              </a:rPr>
              <a:t>(</a:t>
            </a:r>
            <a:r>
              <a:rPr sz="1200" i="1" spc="-15" dirty="0">
                <a:latin typeface="Arial"/>
                <a:cs typeface="Arial"/>
              </a:rPr>
              <a:t>quantitative</a:t>
            </a:r>
            <a:r>
              <a:rPr sz="1200" i="1" spc="-4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or</a:t>
            </a:r>
            <a:r>
              <a:rPr sz="1200" i="1" spc="-3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qualitative;</a:t>
            </a:r>
            <a:r>
              <a:rPr sz="1200" i="1" spc="-7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relevant</a:t>
            </a:r>
            <a:r>
              <a:rPr sz="1200" i="1" spc="-5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to</a:t>
            </a:r>
            <a:r>
              <a:rPr sz="1200" i="1" spc="-2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the</a:t>
            </a:r>
            <a:r>
              <a:rPr sz="1200" i="1" spc="-3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NDC</a:t>
            </a:r>
            <a:r>
              <a:rPr sz="1200" spc="-5" dirty="0">
                <a:latin typeface="Arial"/>
                <a:cs typeface="Arial"/>
              </a:rPr>
              <a:t>)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track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progress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towards  </a:t>
            </a:r>
            <a:r>
              <a:rPr sz="1200" spc="-10" dirty="0">
                <a:latin typeface="Arial"/>
                <a:cs typeface="Arial"/>
              </a:rPr>
              <a:t>implementation </a:t>
            </a:r>
            <a:r>
              <a:rPr sz="1200" spc="-5" dirty="0">
                <a:latin typeface="Arial"/>
                <a:cs typeface="Arial"/>
              </a:rPr>
              <a:t>and </a:t>
            </a:r>
            <a:r>
              <a:rPr sz="1200" spc="-15" dirty="0">
                <a:latin typeface="Arial"/>
                <a:cs typeface="Arial"/>
              </a:rPr>
              <a:t>achievement </a:t>
            </a:r>
            <a:r>
              <a:rPr sz="1200" dirty="0">
                <a:latin typeface="Arial"/>
                <a:cs typeface="Arial"/>
              </a:rPr>
              <a:t>of its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NDC</a:t>
            </a:r>
            <a:endParaRPr sz="1200">
              <a:latin typeface="Arial"/>
              <a:cs typeface="Arial"/>
            </a:endParaRPr>
          </a:p>
          <a:p>
            <a:pPr marL="227329" indent="-215265">
              <a:lnSpc>
                <a:spcPct val="100000"/>
              </a:lnSpc>
              <a:spcBef>
                <a:spcPts val="705"/>
              </a:spcBef>
              <a:buChar char="•"/>
              <a:tabLst>
                <a:tab pos="227329" algn="l"/>
                <a:tab pos="227965" algn="l"/>
              </a:tabLst>
            </a:pPr>
            <a:r>
              <a:rPr sz="1200" spc="-5" dirty="0">
                <a:latin typeface="Arial"/>
                <a:cs typeface="Arial"/>
              </a:rPr>
              <a:t>Each </a:t>
            </a:r>
            <a:r>
              <a:rPr sz="1200" dirty="0">
                <a:latin typeface="Arial"/>
                <a:cs typeface="Arial"/>
              </a:rPr>
              <a:t>Party </a:t>
            </a:r>
            <a:r>
              <a:rPr sz="1200" b="1" dirty="0">
                <a:latin typeface="Arial"/>
                <a:cs typeface="Arial"/>
              </a:rPr>
              <a:t>shall</a:t>
            </a:r>
            <a:r>
              <a:rPr sz="1200" b="1" spc="-10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provide:</a:t>
            </a:r>
            <a:endParaRPr sz="1200">
              <a:latin typeface="Arial"/>
              <a:cs typeface="Arial"/>
            </a:endParaRPr>
          </a:p>
          <a:p>
            <a:pPr marL="570230" lvl="1" indent="-215265">
              <a:lnSpc>
                <a:spcPct val="100000"/>
              </a:lnSpc>
              <a:spcBef>
                <a:spcPts val="700"/>
              </a:spcBef>
              <a:buChar char="•"/>
              <a:tabLst>
                <a:tab pos="570230" algn="l"/>
                <a:tab pos="570865" algn="l"/>
              </a:tabLst>
            </a:pPr>
            <a:r>
              <a:rPr sz="1200" dirty="0">
                <a:latin typeface="Arial"/>
                <a:cs typeface="Arial"/>
              </a:rPr>
              <a:t>the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information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each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selected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indicator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reference</a:t>
            </a:r>
            <a:r>
              <a:rPr sz="1200" b="1" spc="-5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point(s),</a:t>
            </a:r>
            <a:r>
              <a:rPr sz="1200" b="1" spc="3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level(s),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baseline(s),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base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year(s);</a:t>
            </a:r>
            <a:endParaRPr sz="1200">
              <a:latin typeface="Arial"/>
              <a:cs typeface="Arial"/>
            </a:endParaRPr>
          </a:p>
          <a:p>
            <a:pPr marL="57023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and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most</a:t>
            </a:r>
            <a:r>
              <a:rPr sz="120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recent</a:t>
            </a:r>
            <a:r>
              <a:rPr sz="1200" b="1" spc="-7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information </a:t>
            </a:r>
            <a:r>
              <a:rPr sz="1200" dirty="0">
                <a:latin typeface="Arial"/>
                <a:cs typeface="Arial"/>
              </a:rPr>
              <a:t>for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each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reporting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year;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compare</a:t>
            </a:r>
            <a:r>
              <a:rPr sz="1200" b="1" spc="-5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these</a:t>
            </a:r>
            <a:endParaRPr sz="1200">
              <a:latin typeface="Arial"/>
              <a:cs typeface="Arial"/>
            </a:endParaRPr>
          </a:p>
          <a:p>
            <a:pPr marL="570230" marR="201930" lvl="1" indent="-215265">
              <a:lnSpc>
                <a:spcPct val="100000"/>
              </a:lnSpc>
              <a:spcBef>
                <a:spcPts val="695"/>
              </a:spcBef>
              <a:buChar char="•"/>
              <a:tabLst>
                <a:tab pos="570230" algn="l"/>
                <a:tab pos="570865" algn="l"/>
              </a:tabLst>
            </a:pPr>
            <a:r>
              <a:rPr sz="1200" spc="-5" dirty="0">
                <a:latin typeface="Arial"/>
                <a:cs typeface="Arial"/>
              </a:rPr>
              <a:t>description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5" dirty="0">
                <a:latin typeface="Arial"/>
                <a:cs typeface="Arial"/>
              </a:rPr>
              <a:t>each </a:t>
            </a:r>
            <a:r>
              <a:rPr sz="1200" b="1" spc="-5" dirty="0">
                <a:solidFill>
                  <a:srgbClr val="226CB8"/>
                </a:solidFill>
                <a:latin typeface="Arial"/>
                <a:cs typeface="Arial"/>
              </a:rPr>
              <a:t>methodology </a:t>
            </a:r>
            <a:r>
              <a:rPr sz="1200" b="1" dirty="0">
                <a:solidFill>
                  <a:srgbClr val="226CB8"/>
                </a:solidFill>
                <a:latin typeface="Arial"/>
                <a:cs typeface="Arial"/>
              </a:rPr>
              <a:t>and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accounting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approach </a:t>
            </a:r>
            <a:r>
              <a:rPr sz="1200" spc="-5" dirty="0">
                <a:latin typeface="Arial"/>
                <a:cs typeface="Arial"/>
              </a:rPr>
              <a:t>used </a:t>
            </a:r>
            <a:r>
              <a:rPr sz="1200" dirty="0">
                <a:latin typeface="Arial"/>
                <a:cs typeface="Arial"/>
              </a:rPr>
              <a:t>for its </a:t>
            </a:r>
            <a:r>
              <a:rPr sz="1200" spc="-5" dirty="0">
                <a:latin typeface="Arial"/>
                <a:cs typeface="Arial"/>
              </a:rPr>
              <a:t>NDC target, </a:t>
            </a:r>
            <a:r>
              <a:rPr sz="1200" dirty="0">
                <a:latin typeface="Arial"/>
                <a:cs typeface="Arial"/>
              </a:rPr>
              <a:t>construction </a:t>
            </a:r>
            <a:r>
              <a:rPr sz="1200" spc="-10" dirty="0">
                <a:latin typeface="Arial"/>
                <a:cs typeface="Arial"/>
              </a:rPr>
              <a:t>of  </a:t>
            </a:r>
            <a:r>
              <a:rPr sz="1200" spc="-5" dirty="0">
                <a:latin typeface="Arial"/>
                <a:cs typeface="Arial"/>
              </a:rPr>
              <a:t>baseline,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each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indicator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identified;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[key</a:t>
            </a:r>
            <a:r>
              <a:rPr sz="1200" i="1" spc="-4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parameters,</a:t>
            </a:r>
            <a:r>
              <a:rPr sz="1200" i="1" spc="-15" dirty="0">
                <a:latin typeface="Arial"/>
                <a:cs typeface="Arial"/>
              </a:rPr>
              <a:t> assumptions,</a:t>
            </a:r>
            <a:r>
              <a:rPr sz="1200" i="1" spc="-25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definitions,</a:t>
            </a:r>
            <a:r>
              <a:rPr sz="1200" i="1" spc="-65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data</a:t>
            </a:r>
            <a:r>
              <a:rPr sz="1200" i="1" spc="-4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sources,</a:t>
            </a:r>
            <a:r>
              <a:rPr sz="1200" i="1" spc="-50" dirty="0">
                <a:latin typeface="Arial"/>
                <a:cs typeface="Arial"/>
              </a:rPr>
              <a:t> </a:t>
            </a:r>
            <a:r>
              <a:rPr sz="1200" i="1" spc="-15" dirty="0">
                <a:latin typeface="Arial"/>
                <a:cs typeface="Arial"/>
              </a:rPr>
              <a:t>models,  </a:t>
            </a:r>
            <a:r>
              <a:rPr sz="1200" i="1" dirty="0">
                <a:latin typeface="Arial"/>
                <a:cs typeface="Arial"/>
              </a:rPr>
              <a:t>IPPC </a:t>
            </a:r>
            <a:r>
              <a:rPr sz="1200" i="1" spc="-15" dirty="0">
                <a:latin typeface="Arial"/>
                <a:cs typeface="Arial"/>
              </a:rPr>
              <a:t>guidelines, </a:t>
            </a:r>
            <a:r>
              <a:rPr sz="1200" i="1" spc="-5" dirty="0">
                <a:latin typeface="Arial"/>
                <a:cs typeface="Arial"/>
              </a:rPr>
              <a:t>metrics,</a:t>
            </a:r>
            <a:r>
              <a:rPr sz="1200" i="1" spc="-90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etc]</a:t>
            </a:r>
            <a:endParaRPr sz="1200">
              <a:latin typeface="Arial"/>
              <a:cs typeface="Arial"/>
            </a:endParaRPr>
          </a:p>
          <a:p>
            <a:pPr marL="570230" lvl="1" indent="-215265">
              <a:lnSpc>
                <a:spcPct val="100000"/>
              </a:lnSpc>
              <a:spcBef>
                <a:spcPts val="710"/>
              </a:spcBef>
              <a:buChar char="•"/>
              <a:tabLst>
                <a:tab pos="570230" algn="l"/>
                <a:tab pos="570865" algn="l"/>
              </a:tabLst>
            </a:pPr>
            <a:r>
              <a:rPr sz="1200" spc="-5" dirty="0">
                <a:latin typeface="Arial"/>
                <a:cs typeface="Arial"/>
              </a:rPr>
              <a:t>all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this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information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structured</a:t>
            </a:r>
            <a:r>
              <a:rPr sz="12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summary</a:t>
            </a:r>
            <a:r>
              <a:rPr sz="12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track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progress:</a:t>
            </a:r>
            <a:endParaRPr sz="1200">
              <a:latin typeface="Arial"/>
              <a:cs typeface="Arial"/>
            </a:endParaRPr>
          </a:p>
          <a:p>
            <a:pPr marL="913130" lvl="2" indent="-215900">
              <a:lnSpc>
                <a:spcPct val="100000"/>
              </a:lnSpc>
              <a:spcBef>
                <a:spcPts val="200"/>
              </a:spcBef>
              <a:buFont typeface="Wingdings"/>
              <a:buChar char=""/>
              <a:tabLst>
                <a:tab pos="913765" algn="l"/>
              </a:tabLst>
            </a:pPr>
            <a:r>
              <a:rPr sz="1050" dirty="0">
                <a:latin typeface="Arial"/>
                <a:cs typeface="Arial"/>
              </a:rPr>
              <a:t>Information</a:t>
            </a:r>
            <a:r>
              <a:rPr sz="1050" spc="-8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on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indicators</a:t>
            </a:r>
            <a:r>
              <a:rPr sz="1050" spc="-6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[reference</a:t>
            </a:r>
            <a:r>
              <a:rPr sz="1050" i="1" spc="-6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level;</a:t>
            </a:r>
            <a:r>
              <a:rPr sz="1050" i="1" spc="-40" dirty="0">
                <a:latin typeface="Arial"/>
                <a:cs typeface="Arial"/>
              </a:rPr>
              <a:t> </a:t>
            </a:r>
            <a:r>
              <a:rPr sz="1050" i="1" spc="-5" dirty="0">
                <a:latin typeface="Arial"/>
                <a:cs typeface="Arial"/>
              </a:rPr>
              <a:t>most</a:t>
            </a:r>
            <a:r>
              <a:rPr sz="1050" i="1" spc="-2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recent;</a:t>
            </a:r>
            <a:r>
              <a:rPr sz="1050" i="1" spc="-7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at</a:t>
            </a:r>
            <a:r>
              <a:rPr sz="1050" i="1" spc="-25" dirty="0">
                <a:latin typeface="Arial"/>
                <a:cs typeface="Arial"/>
              </a:rPr>
              <a:t> </a:t>
            </a:r>
            <a:r>
              <a:rPr sz="1050" i="1" spc="-5" dirty="0">
                <a:latin typeface="Arial"/>
                <a:cs typeface="Arial"/>
              </a:rPr>
              <a:t>the</a:t>
            </a:r>
            <a:r>
              <a:rPr sz="1050" i="1" spc="-3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reporting</a:t>
            </a:r>
            <a:r>
              <a:rPr sz="1050" i="1" spc="-5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years</a:t>
            </a:r>
            <a:r>
              <a:rPr sz="1050" i="1" spc="-5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in</a:t>
            </a:r>
            <a:r>
              <a:rPr sz="1050" i="1" spc="-25" dirty="0">
                <a:latin typeface="Arial"/>
                <a:cs typeface="Arial"/>
              </a:rPr>
              <a:t> </a:t>
            </a:r>
            <a:r>
              <a:rPr sz="1050" i="1" spc="-15" dirty="0">
                <a:latin typeface="Arial"/>
                <a:cs typeface="Arial"/>
              </a:rPr>
              <a:t>between]</a:t>
            </a:r>
            <a:endParaRPr sz="1050">
              <a:latin typeface="Arial"/>
              <a:cs typeface="Arial"/>
            </a:endParaRPr>
          </a:p>
          <a:p>
            <a:pPr marL="913130" lvl="2" indent="-215900">
              <a:lnSpc>
                <a:spcPct val="100000"/>
              </a:lnSpc>
              <a:spcBef>
                <a:spcPts val="204"/>
              </a:spcBef>
              <a:buFont typeface="Wingdings"/>
              <a:buChar char=""/>
              <a:tabLst>
                <a:tab pos="913765" algn="l"/>
              </a:tabLst>
            </a:pPr>
            <a:r>
              <a:rPr sz="1050" dirty="0">
                <a:latin typeface="Arial"/>
                <a:cs typeface="Arial"/>
              </a:rPr>
              <a:t>GHG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emissions</a:t>
            </a:r>
            <a:r>
              <a:rPr sz="1050" spc="-7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and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removals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consistent</a:t>
            </a:r>
            <a:r>
              <a:rPr sz="1050" spc="-7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with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the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scope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of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its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NDC,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where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applicable;</a:t>
            </a:r>
            <a:endParaRPr sz="1050">
              <a:latin typeface="Arial"/>
              <a:cs typeface="Arial"/>
            </a:endParaRPr>
          </a:p>
          <a:p>
            <a:pPr marL="913130" lvl="2" indent="-215900">
              <a:lnSpc>
                <a:spcPct val="100000"/>
              </a:lnSpc>
              <a:spcBef>
                <a:spcPts val="190"/>
              </a:spcBef>
              <a:buFont typeface="Wingdings"/>
              <a:buChar char=""/>
              <a:tabLst>
                <a:tab pos="913765" algn="l"/>
              </a:tabLst>
            </a:pPr>
            <a:r>
              <a:rPr sz="1050" dirty="0">
                <a:latin typeface="Arial"/>
                <a:cs typeface="Arial"/>
              </a:rPr>
              <a:t>Contribution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from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the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LULUCF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sector</a:t>
            </a:r>
            <a:r>
              <a:rPr sz="1050" spc="-7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for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each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year </a:t>
            </a:r>
            <a:r>
              <a:rPr sz="1050" dirty="0">
                <a:latin typeface="Arial"/>
                <a:cs typeface="Arial"/>
              </a:rPr>
              <a:t>of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the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target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period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or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target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spc="-15" dirty="0">
                <a:latin typeface="Arial"/>
                <a:cs typeface="Arial"/>
              </a:rPr>
              <a:t>year,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as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applicable;</a:t>
            </a:r>
            <a:endParaRPr sz="1050">
              <a:latin typeface="Arial"/>
              <a:cs typeface="Arial"/>
            </a:endParaRPr>
          </a:p>
          <a:p>
            <a:pPr marL="913130" lvl="2" indent="-215900">
              <a:lnSpc>
                <a:spcPct val="100000"/>
              </a:lnSpc>
              <a:spcBef>
                <a:spcPts val="204"/>
              </a:spcBef>
              <a:buFont typeface="Wingdings"/>
              <a:buChar char=""/>
              <a:tabLst>
                <a:tab pos="913765" algn="l"/>
              </a:tabLst>
            </a:pPr>
            <a:r>
              <a:rPr sz="1050" dirty="0">
                <a:latin typeface="Arial"/>
                <a:cs typeface="Arial"/>
              </a:rPr>
              <a:t>Information</a:t>
            </a:r>
            <a:r>
              <a:rPr sz="1050" spc="-9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on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use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of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ITMOs,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as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applicable;</a:t>
            </a:r>
            <a:endParaRPr sz="1050">
              <a:latin typeface="Arial"/>
              <a:cs typeface="Arial"/>
            </a:endParaRPr>
          </a:p>
          <a:p>
            <a:pPr marL="227329" marR="365760" indent="-215265">
              <a:lnSpc>
                <a:spcPct val="100000"/>
              </a:lnSpc>
              <a:spcBef>
                <a:spcPts val="700"/>
              </a:spcBef>
              <a:buChar char="•"/>
              <a:tabLst>
                <a:tab pos="227329" algn="l"/>
                <a:tab pos="227965" algn="l"/>
              </a:tabLst>
            </a:pPr>
            <a:r>
              <a:rPr sz="1200" spc="-5" dirty="0">
                <a:latin typeface="Arial"/>
                <a:cs typeface="Arial"/>
              </a:rPr>
              <a:t>Each </a:t>
            </a:r>
            <a:r>
              <a:rPr sz="1200" dirty="0">
                <a:latin typeface="Arial"/>
                <a:cs typeface="Arial"/>
              </a:rPr>
              <a:t>Party </a:t>
            </a:r>
            <a:r>
              <a:rPr sz="1200" b="1" spc="5" dirty="0">
                <a:latin typeface="Arial"/>
                <a:cs typeface="Arial"/>
              </a:rPr>
              <a:t>with </a:t>
            </a:r>
            <a:r>
              <a:rPr sz="1200" b="1" dirty="0">
                <a:latin typeface="Arial"/>
                <a:cs typeface="Arial"/>
              </a:rPr>
              <a:t>an </a:t>
            </a:r>
            <a:r>
              <a:rPr sz="1200" b="1" spc="-5" dirty="0">
                <a:latin typeface="Arial"/>
                <a:cs typeface="Arial"/>
              </a:rPr>
              <a:t>NDC that </a:t>
            </a:r>
            <a:r>
              <a:rPr sz="1200" b="1" dirty="0">
                <a:latin typeface="Arial"/>
                <a:cs typeface="Arial"/>
              </a:rPr>
              <a:t>consists mitigation </a:t>
            </a:r>
            <a:r>
              <a:rPr sz="1200" b="1" spc="-5" dirty="0">
                <a:latin typeface="Arial"/>
                <a:cs typeface="Arial"/>
              </a:rPr>
              <a:t>co-benefits </a:t>
            </a:r>
            <a:r>
              <a:rPr sz="1200" dirty="0">
                <a:latin typeface="Arial"/>
                <a:cs typeface="Arial"/>
              </a:rPr>
              <a:t>from </a:t>
            </a:r>
            <a:r>
              <a:rPr sz="1200" spc="-5" dirty="0">
                <a:latin typeface="Arial"/>
                <a:cs typeface="Arial"/>
              </a:rPr>
              <a:t>adaptation actions and </a:t>
            </a:r>
            <a:r>
              <a:rPr sz="1200" spc="-10" dirty="0">
                <a:latin typeface="Arial"/>
                <a:cs typeface="Arial"/>
              </a:rPr>
              <a:t>economic  </a:t>
            </a:r>
            <a:r>
              <a:rPr sz="1200" spc="-15" dirty="0">
                <a:latin typeface="Arial"/>
                <a:cs typeface="Arial"/>
              </a:rPr>
              <a:t>diversification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plans,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shall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provide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information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on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domestic</a:t>
            </a:r>
            <a:r>
              <a:rPr sz="12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policies</a:t>
            </a:r>
            <a:r>
              <a:rPr sz="1200" u="sng" spc="-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r>
              <a:rPr sz="12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measures</a:t>
            </a:r>
            <a:r>
              <a:rPr sz="12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implemented</a:t>
            </a:r>
            <a:r>
              <a:rPr sz="1200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</a:t>
            </a:r>
            <a:r>
              <a:rPr sz="12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address 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social</a:t>
            </a:r>
            <a:r>
              <a:rPr sz="1200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r>
              <a:rPr sz="1200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economic</a:t>
            </a:r>
            <a:r>
              <a:rPr sz="12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consequences</a:t>
            </a:r>
            <a:r>
              <a:rPr sz="1200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sz="12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response</a:t>
            </a:r>
            <a:r>
              <a:rPr sz="1200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measures</a:t>
            </a:r>
            <a:r>
              <a:rPr sz="1200" spc="-15" dirty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5505" y="474979"/>
            <a:ext cx="5662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Reporting</a:t>
            </a:r>
            <a:r>
              <a:rPr spc="-8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information</a:t>
            </a:r>
            <a:r>
              <a:rPr spc="-8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on</a:t>
            </a:r>
            <a:r>
              <a:rPr spc="-9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tracking</a:t>
            </a:r>
            <a:r>
              <a:rPr spc="-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progress</a:t>
            </a:r>
            <a:r>
              <a:rPr spc="-6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of</a:t>
            </a:r>
            <a:r>
              <a:rPr spc="-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25" dirty="0">
                <a:solidFill>
                  <a:srgbClr val="006EC0"/>
                </a:solidFill>
                <a:latin typeface="Arial"/>
                <a:cs typeface="Arial"/>
              </a:rPr>
              <a:t>NDCs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9412" y="815339"/>
            <a:ext cx="6482080" cy="219710"/>
          </a:xfrm>
          <a:prstGeom prst="rect">
            <a:avLst/>
          </a:prstGeom>
          <a:solidFill>
            <a:srgbClr val="1F477B"/>
          </a:solidFill>
          <a:ln w="9525">
            <a:solidFill>
              <a:srgbClr val="487CB9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24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C.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Information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necessary</a:t>
            </a:r>
            <a:r>
              <a:rPr sz="12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track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progress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made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implementing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achieving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NDCs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9DFFEE-7448-D3E1-5FFD-06B47333B0B5}"/>
              </a:ext>
            </a:extLst>
          </p:cNvPr>
          <p:cNvSpPr/>
          <p:nvPr/>
        </p:nvSpPr>
        <p:spPr>
          <a:xfrm>
            <a:off x="381000" y="0"/>
            <a:ext cx="8686800" cy="819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5505" y="474979"/>
            <a:ext cx="5662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Reporting</a:t>
            </a:r>
            <a:r>
              <a:rPr spc="-8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information</a:t>
            </a:r>
            <a:r>
              <a:rPr spc="-8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on</a:t>
            </a:r>
            <a:r>
              <a:rPr spc="-9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tracking</a:t>
            </a:r>
            <a:r>
              <a:rPr spc="-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progress</a:t>
            </a:r>
            <a:r>
              <a:rPr spc="-6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of</a:t>
            </a:r>
            <a:r>
              <a:rPr spc="-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25" dirty="0">
                <a:solidFill>
                  <a:srgbClr val="006EC0"/>
                </a:solidFill>
                <a:latin typeface="Arial"/>
                <a:cs typeface="Arial"/>
              </a:rPr>
              <a:t>NDCs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291" y="1144015"/>
            <a:ext cx="49942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Arial"/>
                <a:cs typeface="Arial"/>
              </a:rPr>
              <a:t>Overview</a:t>
            </a:r>
            <a:r>
              <a:rPr sz="1200" i="1" spc="-3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of</a:t>
            </a:r>
            <a:r>
              <a:rPr sz="1200" i="1" spc="-3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steps</a:t>
            </a:r>
            <a:r>
              <a:rPr sz="1200" i="1" spc="-4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for</a:t>
            </a:r>
            <a:r>
              <a:rPr sz="1200" i="1" spc="-1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Parties</a:t>
            </a:r>
            <a:r>
              <a:rPr sz="1200" i="1" spc="-3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to</a:t>
            </a:r>
            <a:r>
              <a:rPr sz="1200" i="1" spc="-1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track</a:t>
            </a:r>
            <a:r>
              <a:rPr sz="1200" i="1" spc="-2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progress</a:t>
            </a:r>
            <a:r>
              <a:rPr sz="1200" i="1" spc="-4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of</a:t>
            </a:r>
            <a:r>
              <a:rPr sz="1200" i="1" spc="-3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their</a:t>
            </a:r>
            <a:r>
              <a:rPr sz="1200" i="1" spc="-3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NDCs</a:t>
            </a:r>
            <a:r>
              <a:rPr sz="1200" i="1" spc="-3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by</a:t>
            </a:r>
            <a:r>
              <a:rPr sz="1200" i="1" spc="-30" dirty="0">
                <a:latin typeface="Arial"/>
                <a:cs typeface="Arial"/>
              </a:rPr>
              <a:t> </a:t>
            </a:r>
            <a:r>
              <a:rPr sz="1200" i="1" spc="-15" dirty="0">
                <a:latin typeface="Arial"/>
                <a:cs typeface="Arial"/>
              </a:rPr>
              <a:t>indicators: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32941" y="1458278"/>
            <a:ext cx="7538719" cy="2610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1052" y="2302002"/>
            <a:ext cx="863600" cy="422909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>
              <a:lnSpc>
                <a:spcPts val="1500"/>
              </a:lnSpc>
              <a:spcBef>
                <a:spcPts val="254"/>
              </a:spcBef>
            </a:pPr>
            <a:r>
              <a:rPr sz="1350" spc="-5" dirty="0">
                <a:latin typeface="Arial"/>
                <a:cs typeface="Arial"/>
              </a:rPr>
              <a:t>Identify </a:t>
            </a:r>
            <a:r>
              <a:rPr sz="1350" spc="-20" dirty="0">
                <a:latin typeface="Arial"/>
                <a:cs typeface="Arial"/>
              </a:rPr>
              <a:t>the  </a:t>
            </a:r>
            <a:r>
              <a:rPr sz="1350" spc="-15" dirty="0">
                <a:latin typeface="Arial"/>
                <a:cs typeface="Arial"/>
              </a:rPr>
              <a:t>i</a:t>
            </a:r>
            <a:r>
              <a:rPr sz="1350" spc="-10" dirty="0">
                <a:latin typeface="Arial"/>
                <a:cs typeface="Arial"/>
              </a:rPr>
              <a:t>nd</a:t>
            </a:r>
            <a:r>
              <a:rPr sz="1350" spc="-15" dirty="0">
                <a:latin typeface="Arial"/>
                <a:cs typeface="Arial"/>
              </a:rPr>
              <a:t>i</a:t>
            </a:r>
            <a:r>
              <a:rPr sz="1350" spc="-10" dirty="0">
                <a:latin typeface="Arial"/>
                <a:cs typeface="Arial"/>
              </a:rPr>
              <a:t>ca</a:t>
            </a:r>
            <a:r>
              <a:rPr sz="1350" spc="-20" dirty="0">
                <a:latin typeface="Arial"/>
                <a:cs typeface="Arial"/>
              </a:rPr>
              <a:t>t</a:t>
            </a:r>
            <a:r>
              <a:rPr sz="1350" spc="-10" dirty="0">
                <a:latin typeface="Arial"/>
                <a:cs typeface="Arial"/>
              </a:rPr>
              <a:t>or(s</a:t>
            </a:r>
            <a:r>
              <a:rPr sz="1350" dirty="0">
                <a:latin typeface="Arial"/>
                <a:cs typeface="Arial"/>
              </a:rPr>
              <a:t>)</a:t>
            </a:r>
            <a:endParaRPr sz="1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60702" y="3223336"/>
            <a:ext cx="6864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Step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67989" y="2382773"/>
            <a:ext cx="1445260" cy="114998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101600">
              <a:lnSpc>
                <a:spcPct val="86200"/>
              </a:lnSpc>
              <a:spcBef>
                <a:spcPts val="280"/>
              </a:spcBef>
            </a:pPr>
            <a:r>
              <a:rPr sz="1050" dirty="0">
                <a:latin typeface="Arial"/>
                <a:cs typeface="Arial"/>
              </a:rPr>
              <a:t>Provide information</a:t>
            </a:r>
            <a:r>
              <a:rPr sz="1050" spc="-170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on  </a:t>
            </a:r>
            <a:r>
              <a:rPr sz="1050" b="1" dirty="0">
                <a:solidFill>
                  <a:srgbClr val="FF0000"/>
                </a:solidFill>
                <a:latin typeface="Arial"/>
                <a:cs typeface="Arial"/>
              </a:rPr>
              <a:t>reference </a:t>
            </a:r>
            <a:r>
              <a:rPr sz="1050" spc="-15" dirty="0">
                <a:latin typeface="Arial"/>
                <a:cs typeface="Arial"/>
              </a:rPr>
              <a:t>point(s),  </a:t>
            </a:r>
            <a:r>
              <a:rPr sz="1050" dirty="0">
                <a:latin typeface="Arial"/>
                <a:cs typeface="Arial"/>
              </a:rPr>
              <a:t>level(s), </a:t>
            </a:r>
            <a:r>
              <a:rPr sz="1050" spc="-15" dirty="0">
                <a:latin typeface="Arial"/>
                <a:cs typeface="Arial"/>
              </a:rPr>
              <a:t>baseline(s),  </a:t>
            </a:r>
            <a:r>
              <a:rPr sz="1050" dirty="0">
                <a:latin typeface="Arial"/>
                <a:cs typeface="Arial"/>
              </a:rPr>
              <a:t>base </a:t>
            </a:r>
            <a:r>
              <a:rPr sz="1050" spc="-5" dirty="0">
                <a:latin typeface="Arial"/>
                <a:cs typeface="Arial"/>
              </a:rPr>
              <a:t>year(s) </a:t>
            </a:r>
            <a:r>
              <a:rPr sz="1050" dirty="0">
                <a:latin typeface="Arial"/>
                <a:cs typeface="Arial"/>
              </a:rPr>
              <a:t>for </a:t>
            </a:r>
            <a:r>
              <a:rPr sz="1050" spc="-15" dirty="0">
                <a:latin typeface="Arial"/>
                <a:cs typeface="Arial"/>
              </a:rPr>
              <a:t>each  indicator</a:t>
            </a:r>
            <a:endParaRPr sz="1050">
              <a:latin typeface="Arial"/>
              <a:cs typeface="Arial"/>
            </a:endParaRPr>
          </a:p>
          <a:p>
            <a:pPr marL="12700" marR="5080">
              <a:lnSpc>
                <a:spcPts val="1080"/>
              </a:lnSpc>
              <a:spcBef>
                <a:spcPts val="5"/>
              </a:spcBef>
            </a:pPr>
            <a:r>
              <a:rPr sz="1050" i="1" spc="-5" dirty="0">
                <a:latin typeface="Arial"/>
                <a:cs typeface="Arial"/>
              </a:rPr>
              <a:t>(must </a:t>
            </a:r>
            <a:r>
              <a:rPr sz="1050" i="1" dirty="0">
                <a:latin typeface="Arial"/>
                <a:cs typeface="Arial"/>
              </a:rPr>
              <a:t>be updated </a:t>
            </a:r>
            <a:r>
              <a:rPr sz="1050" i="1" spc="-10" dirty="0">
                <a:latin typeface="Arial"/>
                <a:cs typeface="Arial"/>
              </a:rPr>
              <a:t>in  </a:t>
            </a:r>
            <a:r>
              <a:rPr sz="1050" i="1" dirty="0">
                <a:latin typeface="Arial"/>
                <a:cs typeface="Arial"/>
              </a:rPr>
              <a:t>case of recalculations</a:t>
            </a:r>
            <a:r>
              <a:rPr sz="1050" i="1" spc="-185" dirty="0">
                <a:latin typeface="Arial"/>
                <a:cs typeface="Arial"/>
              </a:rPr>
              <a:t> </a:t>
            </a:r>
            <a:r>
              <a:rPr sz="1050" i="1" spc="-10" dirty="0">
                <a:latin typeface="Arial"/>
                <a:cs typeface="Arial"/>
              </a:rPr>
              <a:t>of  </a:t>
            </a:r>
            <a:r>
              <a:rPr sz="1050" i="1" spc="-5" dirty="0">
                <a:latin typeface="Arial"/>
                <a:cs typeface="Arial"/>
              </a:rPr>
              <a:t>the </a:t>
            </a:r>
            <a:r>
              <a:rPr sz="1050" i="1" dirty="0">
                <a:latin typeface="Arial"/>
                <a:cs typeface="Arial"/>
              </a:rPr>
              <a:t>GHG</a:t>
            </a:r>
            <a:r>
              <a:rPr sz="1050" i="1" spc="-70" dirty="0">
                <a:latin typeface="Arial"/>
                <a:cs typeface="Arial"/>
              </a:rPr>
              <a:t> </a:t>
            </a:r>
            <a:r>
              <a:rPr sz="1050" i="1" spc="-15" dirty="0">
                <a:latin typeface="Arial"/>
                <a:cs typeface="Arial"/>
              </a:rPr>
              <a:t>inventory)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96461" y="1859407"/>
            <a:ext cx="686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Step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06085" y="2198877"/>
            <a:ext cx="1276350" cy="87566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ct val="86100"/>
              </a:lnSpc>
              <a:spcBef>
                <a:spcPts val="280"/>
              </a:spcBef>
            </a:pPr>
            <a:r>
              <a:rPr sz="1050" dirty="0">
                <a:latin typeface="Arial"/>
                <a:cs typeface="Arial"/>
              </a:rPr>
              <a:t>Provide </a:t>
            </a:r>
            <a:r>
              <a:rPr sz="1050" b="1" dirty="0">
                <a:solidFill>
                  <a:srgbClr val="FF0000"/>
                </a:solidFill>
                <a:latin typeface="Arial"/>
                <a:cs typeface="Arial"/>
              </a:rPr>
              <a:t>most </a:t>
            </a:r>
            <a:r>
              <a:rPr sz="1050" b="1" spc="-10" dirty="0">
                <a:solidFill>
                  <a:srgbClr val="FF0000"/>
                </a:solidFill>
                <a:latin typeface="Arial"/>
                <a:cs typeface="Arial"/>
              </a:rPr>
              <a:t>recent  </a:t>
            </a:r>
            <a:r>
              <a:rPr sz="1050" dirty="0">
                <a:latin typeface="Arial"/>
                <a:cs typeface="Arial"/>
              </a:rPr>
              <a:t>information for </a:t>
            </a:r>
            <a:r>
              <a:rPr sz="1050" spc="-15" dirty="0">
                <a:latin typeface="Arial"/>
                <a:cs typeface="Arial"/>
              </a:rPr>
              <a:t>each  indicator, </a:t>
            </a:r>
            <a:r>
              <a:rPr sz="1050" dirty="0">
                <a:latin typeface="Arial"/>
                <a:cs typeface="Arial"/>
              </a:rPr>
              <a:t>for </a:t>
            </a:r>
            <a:r>
              <a:rPr sz="1050" spc="-15" dirty="0">
                <a:latin typeface="Arial"/>
                <a:cs typeface="Arial"/>
              </a:rPr>
              <a:t>each  </a:t>
            </a:r>
            <a:r>
              <a:rPr sz="1050" dirty="0">
                <a:latin typeface="Arial"/>
                <a:cs typeface="Arial"/>
              </a:rPr>
              <a:t>reporting </a:t>
            </a:r>
            <a:r>
              <a:rPr sz="1050" spc="-15" dirty="0">
                <a:latin typeface="Arial"/>
                <a:cs typeface="Arial"/>
              </a:rPr>
              <a:t>year,</a:t>
            </a:r>
            <a:r>
              <a:rPr sz="1050" spc="-13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during  </a:t>
            </a:r>
            <a:r>
              <a:rPr sz="1050" spc="-5" dirty="0">
                <a:latin typeface="Arial"/>
                <a:cs typeface="Arial"/>
              </a:rPr>
              <a:t>the </a:t>
            </a:r>
            <a:r>
              <a:rPr sz="1050" spc="-10" dirty="0">
                <a:latin typeface="Arial"/>
                <a:cs typeface="Arial"/>
              </a:rPr>
              <a:t>implementation  </a:t>
            </a:r>
            <a:r>
              <a:rPr sz="1050" dirty="0">
                <a:latin typeface="Arial"/>
                <a:cs typeface="Arial"/>
              </a:rPr>
              <a:t>period of</a:t>
            </a:r>
            <a:r>
              <a:rPr sz="1050" spc="-70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NDC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65140" y="3224022"/>
            <a:ext cx="686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Step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66584" y="2542158"/>
            <a:ext cx="1209040" cy="83820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ct val="86000"/>
              </a:lnSpc>
              <a:spcBef>
                <a:spcPts val="300"/>
              </a:spcBef>
            </a:pP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Compare </a:t>
            </a:r>
            <a:r>
              <a:rPr sz="1200" dirty="0">
                <a:latin typeface="Arial"/>
                <a:cs typeface="Arial"/>
              </a:rPr>
              <a:t>steps</a:t>
            </a:r>
            <a:r>
              <a:rPr sz="1200" spc="-1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  and </a:t>
            </a:r>
            <a:r>
              <a:rPr sz="1200" dirty="0">
                <a:latin typeface="Arial"/>
                <a:cs typeface="Arial"/>
              </a:rPr>
              <a:t>3, to </a:t>
            </a:r>
            <a:r>
              <a:rPr sz="1200" spc="-15" dirty="0">
                <a:latin typeface="Arial"/>
                <a:cs typeface="Arial"/>
              </a:rPr>
              <a:t>track  </a:t>
            </a:r>
            <a:r>
              <a:rPr sz="1200" spc="-5" dirty="0">
                <a:latin typeface="Arial"/>
                <a:cs typeface="Arial"/>
              </a:rPr>
              <a:t>progress </a:t>
            </a:r>
            <a:r>
              <a:rPr sz="1200" dirty="0">
                <a:latin typeface="Arial"/>
                <a:cs typeface="Arial"/>
              </a:rPr>
              <a:t>made </a:t>
            </a:r>
            <a:r>
              <a:rPr sz="1200" spc="-20" dirty="0">
                <a:latin typeface="Arial"/>
                <a:cs typeface="Arial"/>
              </a:rPr>
              <a:t>in  </a:t>
            </a:r>
            <a:r>
              <a:rPr sz="1200" spc="-10" dirty="0">
                <a:latin typeface="Arial"/>
                <a:cs typeface="Arial"/>
              </a:rPr>
              <a:t>implementing  </a:t>
            </a:r>
            <a:r>
              <a:rPr sz="1200" spc="-35" dirty="0">
                <a:latin typeface="Arial"/>
                <a:cs typeface="Arial"/>
              </a:rPr>
              <a:t>NDC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90841" y="2041017"/>
            <a:ext cx="656590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spc="10" dirty="0">
                <a:latin typeface="Arial"/>
                <a:cs typeface="Arial"/>
              </a:rPr>
              <a:t>Step</a:t>
            </a:r>
            <a:r>
              <a:rPr sz="1700" spc="-100" dirty="0">
                <a:latin typeface="Arial"/>
                <a:cs typeface="Arial"/>
              </a:rPr>
              <a:t> </a:t>
            </a:r>
            <a:r>
              <a:rPr sz="1700" spc="15" dirty="0">
                <a:latin typeface="Arial"/>
                <a:cs typeface="Arial"/>
              </a:rPr>
              <a:t>4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4068" y="864108"/>
            <a:ext cx="6482080" cy="219710"/>
          </a:xfrm>
          <a:prstGeom prst="rect">
            <a:avLst/>
          </a:prstGeom>
          <a:solidFill>
            <a:srgbClr val="1F477B"/>
          </a:solidFill>
          <a:ln w="9525">
            <a:solidFill>
              <a:srgbClr val="487CB9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24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C.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necessary</a:t>
            </a:r>
            <a:r>
              <a:rPr sz="12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track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progress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made</a:t>
            </a:r>
            <a:r>
              <a:rPr sz="12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implementing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achieving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NDCs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3443" y="4264863"/>
            <a:ext cx="8086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27965" algn="l"/>
              </a:tabLst>
            </a:pPr>
            <a:r>
              <a:rPr sz="1200" dirty="0">
                <a:latin typeface="Arial"/>
                <a:cs typeface="Arial"/>
              </a:rPr>
              <a:t>For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first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BTR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that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contains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information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on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end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year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NDC,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provide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assessment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whether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target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is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achieved.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432B1F1-94AB-8077-ABEC-B9ACF728B320}"/>
              </a:ext>
            </a:extLst>
          </p:cNvPr>
          <p:cNvSpPr/>
          <p:nvPr/>
        </p:nvSpPr>
        <p:spPr>
          <a:xfrm>
            <a:off x="381000" y="0"/>
            <a:ext cx="8686800" cy="819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6220" marR="90170" indent="-215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36220" algn="l"/>
                <a:tab pos="236854" algn="l"/>
              </a:tabLst>
            </a:pPr>
            <a:r>
              <a:rPr spc="-5" dirty="0"/>
              <a:t>Each </a:t>
            </a:r>
            <a:r>
              <a:rPr dirty="0"/>
              <a:t>Party </a:t>
            </a:r>
            <a:r>
              <a:rPr b="1" dirty="0">
                <a:latin typeface="Arial"/>
                <a:cs typeface="Arial"/>
              </a:rPr>
              <a:t>shall </a:t>
            </a:r>
            <a:r>
              <a:rPr spc="-5" dirty="0"/>
              <a:t>provide </a:t>
            </a:r>
            <a:r>
              <a:rPr spc="-10" dirty="0"/>
              <a:t>information </a:t>
            </a:r>
            <a:r>
              <a:rPr spc="-5" dirty="0"/>
              <a:t>on </a:t>
            </a:r>
            <a:r>
              <a:rPr b="1" dirty="0">
                <a:solidFill>
                  <a:srgbClr val="006EC0"/>
                </a:solidFill>
                <a:latin typeface="Arial"/>
                <a:cs typeface="Arial"/>
              </a:rPr>
              <a:t>policies, actions and </a:t>
            </a:r>
            <a:r>
              <a:rPr b="1" spc="-5" dirty="0">
                <a:solidFill>
                  <a:srgbClr val="006EC0"/>
                </a:solidFill>
                <a:latin typeface="Arial"/>
                <a:cs typeface="Arial"/>
              </a:rPr>
              <a:t>measures that support implementation of </a:t>
            </a:r>
            <a:r>
              <a:rPr b="1" spc="-20" dirty="0">
                <a:solidFill>
                  <a:srgbClr val="006EC0"/>
                </a:solidFill>
                <a:latin typeface="Arial"/>
                <a:cs typeface="Arial"/>
              </a:rPr>
              <a:t>its  </a:t>
            </a:r>
            <a:r>
              <a:rPr b="1" spc="-5" dirty="0">
                <a:solidFill>
                  <a:srgbClr val="006EC0"/>
                </a:solidFill>
                <a:latin typeface="Arial"/>
                <a:cs typeface="Arial"/>
              </a:rPr>
              <a:t>NDC</a:t>
            </a:r>
            <a:r>
              <a:rPr spc="-5" dirty="0"/>
              <a:t>,</a:t>
            </a:r>
            <a:r>
              <a:rPr spc="-25" dirty="0"/>
              <a:t> </a:t>
            </a:r>
            <a:r>
              <a:rPr dirty="0"/>
              <a:t>focusing</a:t>
            </a:r>
            <a:r>
              <a:rPr spc="-70" dirty="0"/>
              <a:t> </a:t>
            </a:r>
            <a:r>
              <a:rPr spc="-5" dirty="0"/>
              <a:t>on</a:t>
            </a:r>
            <a:r>
              <a:rPr spc="-15" dirty="0"/>
              <a:t> </a:t>
            </a:r>
            <a:r>
              <a:rPr dirty="0"/>
              <a:t>those</a:t>
            </a:r>
            <a:r>
              <a:rPr spc="-30" dirty="0"/>
              <a:t> </a:t>
            </a:r>
            <a:r>
              <a:rPr dirty="0"/>
              <a:t>that</a:t>
            </a:r>
            <a:r>
              <a:rPr spc="-20" dirty="0"/>
              <a:t> </a:t>
            </a:r>
            <a:r>
              <a:rPr spc="-5" dirty="0"/>
              <a:t>have</a:t>
            </a:r>
            <a:r>
              <a:rPr spc="-3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most</a:t>
            </a:r>
            <a:r>
              <a:rPr spc="-20" dirty="0"/>
              <a:t> </a:t>
            </a:r>
            <a:r>
              <a:rPr spc="-15" dirty="0"/>
              <a:t>significant</a:t>
            </a:r>
            <a:r>
              <a:rPr spc="-35" dirty="0"/>
              <a:t> </a:t>
            </a:r>
            <a:r>
              <a:rPr spc="-5" dirty="0"/>
              <a:t>impact</a:t>
            </a:r>
            <a:r>
              <a:rPr spc="-30" dirty="0"/>
              <a:t> </a:t>
            </a:r>
            <a:r>
              <a:rPr spc="-5" dirty="0"/>
              <a:t>on</a:t>
            </a:r>
            <a:r>
              <a:rPr spc="-35" dirty="0"/>
              <a:t> </a:t>
            </a:r>
            <a:r>
              <a:rPr dirty="0"/>
              <a:t>GHG </a:t>
            </a:r>
            <a:r>
              <a:rPr spc="-5" dirty="0"/>
              <a:t>emissions</a:t>
            </a:r>
            <a:r>
              <a:rPr spc="-70" dirty="0"/>
              <a:t> </a:t>
            </a:r>
            <a:r>
              <a:rPr spc="-5" dirty="0"/>
              <a:t>or</a:t>
            </a:r>
            <a:r>
              <a:rPr spc="-15" dirty="0"/>
              <a:t> </a:t>
            </a:r>
            <a:r>
              <a:rPr spc="-5" dirty="0"/>
              <a:t>removals</a:t>
            </a:r>
            <a:r>
              <a:rPr spc="-35" dirty="0"/>
              <a:t> </a:t>
            </a:r>
            <a:r>
              <a:rPr spc="-5" dirty="0"/>
              <a:t>and</a:t>
            </a:r>
            <a:r>
              <a:rPr spc="-35" dirty="0"/>
              <a:t> </a:t>
            </a:r>
            <a:r>
              <a:rPr dirty="0"/>
              <a:t>those</a:t>
            </a:r>
            <a:r>
              <a:rPr spc="-25" dirty="0"/>
              <a:t> </a:t>
            </a:r>
            <a:r>
              <a:rPr spc="-15" dirty="0"/>
              <a:t>impacting  </a:t>
            </a:r>
            <a:r>
              <a:rPr dirty="0"/>
              <a:t>key</a:t>
            </a:r>
            <a:r>
              <a:rPr spc="-50" dirty="0"/>
              <a:t> </a:t>
            </a:r>
            <a:r>
              <a:rPr dirty="0"/>
              <a:t>categories</a:t>
            </a:r>
            <a:r>
              <a:rPr spc="-70" dirty="0"/>
              <a:t> </a:t>
            </a:r>
            <a:r>
              <a:rPr spc="-5" dirty="0"/>
              <a:t>in</a:t>
            </a:r>
            <a:r>
              <a:rPr spc="-45" dirty="0"/>
              <a:t> </a:t>
            </a:r>
            <a:r>
              <a:rPr dirty="0"/>
              <a:t>the</a:t>
            </a:r>
            <a:r>
              <a:rPr spc="-45" dirty="0"/>
              <a:t> </a:t>
            </a:r>
            <a:r>
              <a:rPr dirty="0"/>
              <a:t>national</a:t>
            </a:r>
            <a:r>
              <a:rPr spc="-45" dirty="0"/>
              <a:t> </a:t>
            </a:r>
            <a:r>
              <a:rPr dirty="0"/>
              <a:t>GHG</a:t>
            </a:r>
            <a:r>
              <a:rPr spc="-50" dirty="0"/>
              <a:t> </a:t>
            </a:r>
            <a:r>
              <a:rPr spc="-15" dirty="0"/>
              <a:t>inventory</a:t>
            </a:r>
          </a:p>
          <a:p>
            <a:pPr marL="370840" marR="5080" lvl="1" indent="-215265">
              <a:lnSpc>
                <a:spcPct val="100000"/>
              </a:lnSpc>
              <a:spcBef>
                <a:spcPts val="710"/>
              </a:spcBef>
              <a:buChar char="•"/>
              <a:tabLst>
                <a:tab pos="370205" algn="l"/>
                <a:tab pos="371475" algn="l"/>
              </a:tabLst>
            </a:pPr>
            <a:r>
              <a:rPr sz="1200" spc="-100" dirty="0">
                <a:latin typeface="Arial"/>
                <a:cs typeface="Arial"/>
              </a:rPr>
              <a:t>To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extend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possible,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Parties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shall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organize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reporting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actions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by</a:t>
            </a:r>
            <a:r>
              <a:rPr sz="12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sector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spc="-30" dirty="0">
                <a:latin typeface="Arial"/>
                <a:cs typeface="Arial"/>
              </a:rPr>
              <a:t>(energy,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transport,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IPPU,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agriculture,  </a:t>
            </a:r>
            <a:r>
              <a:rPr sz="1200" spc="-45" dirty="0">
                <a:latin typeface="Arial"/>
                <a:cs typeface="Arial"/>
              </a:rPr>
              <a:t>LULUCF,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waste,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other),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tabular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format,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including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relevant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information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on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mitigation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co-benefits,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as</a:t>
            </a:r>
            <a:r>
              <a:rPr sz="1200" spc="-15" dirty="0">
                <a:latin typeface="Arial"/>
                <a:cs typeface="Arial"/>
              </a:rPr>
              <a:t> applicable: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5505" y="474979"/>
            <a:ext cx="5662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Reporting</a:t>
            </a:r>
            <a:r>
              <a:rPr spc="-8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information</a:t>
            </a:r>
            <a:r>
              <a:rPr spc="-8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on</a:t>
            </a:r>
            <a:r>
              <a:rPr spc="-9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tracking</a:t>
            </a:r>
            <a:r>
              <a:rPr spc="-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progress</a:t>
            </a:r>
            <a:r>
              <a:rPr spc="-6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of</a:t>
            </a:r>
            <a:r>
              <a:rPr spc="-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25" dirty="0">
                <a:solidFill>
                  <a:srgbClr val="006EC0"/>
                </a:solidFill>
                <a:latin typeface="Arial"/>
                <a:cs typeface="Arial"/>
              </a:rPr>
              <a:t>NDCs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9683" y="871727"/>
            <a:ext cx="8031480" cy="381000"/>
          </a:xfrm>
          <a:prstGeom prst="rect">
            <a:avLst/>
          </a:prstGeom>
          <a:solidFill>
            <a:srgbClr val="1F477B"/>
          </a:solidFill>
          <a:ln w="9525">
            <a:solidFill>
              <a:srgbClr val="487CB9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123825">
              <a:lnSpc>
                <a:spcPts val="1420"/>
              </a:lnSpc>
              <a:spcBef>
                <a:spcPts val="10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D.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Mitigation</a:t>
            </a:r>
            <a:r>
              <a:rPr sz="12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policies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measures,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actions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plans,</a:t>
            </a: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including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those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 with</a:t>
            </a:r>
            <a:r>
              <a:rPr sz="12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mitigation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co-benefits</a:t>
            </a: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resulting</a:t>
            </a:r>
            <a:endParaRPr sz="1200">
              <a:latin typeface="Arial"/>
              <a:cs typeface="Arial"/>
            </a:endParaRPr>
          </a:p>
          <a:p>
            <a:pPr marL="167640">
              <a:lnSpc>
                <a:spcPts val="1420"/>
              </a:lnSpc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adaptation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actions</a:t>
            </a:r>
            <a:r>
              <a:rPr sz="12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economic</a:t>
            </a:r>
            <a:r>
              <a:rPr sz="12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diversification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plans,</a:t>
            </a:r>
            <a:r>
              <a:rPr sz="12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related</a:t>
            </a:r>
            <a:r>
              <a:rPr sz="12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implementing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achieving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2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NDC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508" y="2514600"/>
            <a:ext cx="518159" cy="539750"/>
          </a:xfrm>
          <a:prstGeom prst="rect">
            <a:avLst/>
          </a:prstGeom>
          <a:solidFill>
            <a:srgbClr val="357B91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Name</a:t>
            </a:r>
            <a:endParaRPr sz="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7300" y="2514600"/>
            <a:ext cx="784860" cy="539750"/>
          </a:xfrm>
          <a:prstGeom prst="rect">
            <a:avLst/>
          </a:prstGeom>
          <a:solidFill>
            <a:srgbClr val="4399B0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Times New Roman"/>
              <a:cs typeface="Times New Roman"/>
            </a:endParaRPr>
          </a:p>
          <a:p>
            <a:pPr marL="83185">
              <a:lnSpc>
                <a:spcPct val="100000"/>
              </a:lnSpc>
              <a:spcBef>
                <a:spcPts val="5"/>
              </a:spcBef>
            </a:pP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Description</a:t>
            </a:r>
            <a:endParaRPr sz="9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44267" y="2514600"/>
            <a:ext cx="731520" cy="539750"/>
          </a:xfrm>
          <a:prstGeom prst="rect">
            <a:avLst/>
          </a:prstGeom>
          <a:solidFill>
            <a:srgbClr val="60ABC2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Times New Roman"/>
              <a:cs typeface="Times New Roman"/>
            </a:endParaRPr>
          </a:p>
          <a:p>
            <a:pPr marL="76835">
              <a:lnSpc>
                <a:spcPct val="100000"/>
              </a:lnSpc>
              <a:spcBef>
                <a:spcPts val="5"/>
              </a:spcBef>
            </a:pP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Objectives</a:t>
            </a:r>
            <a:endParaRPr sz="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77895" y="2514600"/>
            <a:ext cx="1112520" cy="539750"/>
          </a:xfrm>
          <a:prstGeom prst="rect">
            <a:avLst/>
          </a:prstGeom>
          <a:solidFill>
            <a:srgbClr val="85BACF"/>
          </a:solidFill>
        </p:spPr>
        <p:txBody>
          <a:bodyPr vert="horz" wrap="square" lIns="0" tIns="110490" rIns="0" bIns="0" rtlCol="0">
            <a:spAutoFit/>
          </a:bodyPr>
          <a:lstStyle/>
          <a:p>
            <a:pPr marL="59055" marR="46355" algn="ctr">
              <a:lnSpc>
                <a:spcPct val="87900"/>
              </a:lnSpc>
              <a:spcBef>
                <a:spcPts val="870"/>
              </a:spcBef>
            </a:pPr>
            <a:r>
              <a:rPr sz="950" spc="-5" dirty="0">
                <a:latin typeface="Arial"/>
                <a:cs typeface="Arial"/>
              </a:rPr>
              <a:t>Type </a:t>
            </a:r>
            <a:r>
              <a:rPr sz="950" spc="5" dirty="0">
                <a:latin typeface="Arial"/>
                <a:cs typeface="Arial"/>
              </a:rPr>
              <a:t>of</a:t>
            </a:r>
            <a:r>
              <a:rPr sz="950" spc="-8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instrument  </a:t>
            </a:r>
            <a:r>
              <a:rPr sz="950" spc="-10" dirty="0">
                <a:latin typeface="Arial"/>
                <a:cs typeface="Arial"/>
              </a:rPr>
              <a:t>(regulatory,  </a:t>
            </a:r>
            <a:r>
              <a:rPr sz="950" spc="10" dirty="0">
                <a:latin typeface="Arial"/>
                <a:cs typeface="Arial"/>
              </a:rPr>
              <a:t>economic,</a:t>
            </a:r>
            <a:r>
              <a:rPr sz="950" spc="-9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other)</a:t>
            </a:r>
            <a:endParaRPr sz="9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92523" y="2514600"/>
            <a:ext cx="1024255" cy="539750"/>
          </a:xfrm>
          <a:prstGeom prst="rect">
            <a:avLst/>
          </a:prstGeom>
          <a:solidFill>
            <a:srgbClr val="A8CDDB"/>
          </a:solidFill>
        </p:spPr>
        <p:txBody>
          <a:bodyPr vert="horz" wrap="square" lIns="0" tIns="110490" rIns="0" bIns="0" rtlCol="0">
            <a:spAutoFit/>
          </a:bodyPr>
          <a:lstStyle/>
          <a:p>
            <a:pPr marL="73025" marR="59055" algn="ctr">
              <a:lnSpc>
                <a:spcPct val="87900"/>
              </a:lnSpc>
              <a:spcBef>
                <a:spcPts val="870"/>
              </a:spcBef>
            </a:pPr>
            <a:r>
              <a:rPr sz="950" spc="10" dirty="0">
                <a:latin typeface="Arial"/>
                <a:cs typeface="Arial"/>
              </a:rPr>
              <a:t>Status</a:t>
            </a:r>
            <a:r>
              <a:rPr sz="950" spc="-10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(planned,  adopted,  implemented)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18759" y="2514600"/>
            <a:ext cx="716280" cy="539750"/>
          </a:xfrm>
          <a:prstGeom prst="rect">
            <a:avLst/>
          </a:prstGeom>
          <a:solidFill>
            <a:srgbClr val="A8CDDB"/>
          </a:solidFill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140970" marR="135255" indent="8890">
              <a:lnSpc>
                <a:spcPts val="1000"/>
              </a:lnSpc>
            </a:pPr>
            <a:r>
              <a:rPr sz="950" spc="-5" dirty="0">
                <a:latin typeface="Arial"/>
                <a:cs typeface="Arial"/>
              </a:rPr>
              <a:t>Sectors  affe</a:t>
            </a:r>
            <a:r>
              <a:rPr sz="950" dirty="0">
                <a:latin typeface="Arial"/>
                <a:cs typeface="Arial"/>
              </a:rPr>
              <a:t>c</a:t>
            </a:r>
            <a:r>
              <a:rPr sz="950" spc="-5" dirty="0">
                <a:latin typeface="Arial"/>
                <a:cs typeface="Arial"/>
              </a:rPr>
              <a:t>te</a:t>
            </a:r>
            <a:r>
              <a:rPr sz="950" spc="10" dirty="0">
                <a:latin typeface="Arial"/>
                <a:cs typeface="Arial"/>
              </a:rPr>
              <a:t>d</a:t>
            </a:r>
            <a:endParaRPr sz="9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38671" y="2514600"/>
            <a:ext cx="815340" cy="539750"/>
          </a:xfrm>
          <a:prstGeom prst="rect">
            <a:avLst/>
          </a:prstGeom>
          <a:solidFill>
            <a:srgbClr val="85BACF"/>
          </a:solidFill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189230" marR="186055" indent="8890">
              <a:lnSpc>
                <a:spcPts val="1000"/>
              </a:lnSpc>
            </a:pP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ss</a:t>
            </a: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950" spc="5" dirty="0">
                <a:solidFill>
                  <a:srgbClr val="FFFFFF"/>
                </a:solidFill>
                <a:latin typeface="Arial"/>
                <a:cs typeface="Arial"/>
              </a:rPr>
              <a:t>s  </a:t>
            </a: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affe</a:t>
            </a: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950" spc="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9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54595" y="2514600"/>
            <a:ext cx="980440" cy="539750"/>
          </a:xfrm>
          <a:prstGeom prst="rect">
            <a:avLst/>
          </a:prstGeom>
          <a:solidFill>
            <a:srgbClr val="60ABC2"/>
          </a:solidFill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71755" marR="83185" indent="81915">
              <a:lnSpc>
                <a:spcPts val="1000"/>
              </a:lnSpc>
            </a:pPr>
            <a:r>
              <a:rPr sz="950" spc="5" dirty="0">
                <a:solidFill>
                  <a:srgbClr val="FFFFFF"/>
                </a:solidFill>
                <a:latin typeface="Arial"/>
                <a:cs typeface="Arial"/>
              </a:rPr>
              <a:t>Start year </a:t>
            </a: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950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mp</a:t>
            </a:r>
            <a:r>
              <a:rPr sz="950" spc="-1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ementat</a:t>
            </a:r>
            <a:r>
              <a:rPr sz="950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950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9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36635" y="2514600"/>
            <a:ext cx="830580" cy="539750"/>
          </a:xfrm>
          <a:prstGeom prst="rect">
            <a:avLst/>
          </a:prstGeom>
          <a:solidFill>
            <a:srgbClr val="4399B0"/>
          </a:solidFill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269240" marR="53340" indent="-224154">
              <a:lnSpc>
                <a:spcPts val="1000"/>
              </a:lnSpc>
            </a:pP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Imp</a:t>
            </a:r>
            <a:r>
              <a:rPr sz="950" spc="-1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ement</a:t>
            </a:r>
            <a:r>
              <a:rPr sz="950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950" spc="5" dirty="0">
                <a:solidFill>
                  <a:srgbClr val="FFFFFF"/>
                </a:solidFill>
                <a:latin typeface="Arial"/>
                <a:cs typeface="Arial"/>
              </a:rPr>
              <a:t>g  </a:t>
            </a: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entity</a:t>
            </a:r>
            <a:endParaRPr sz="9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1037" y="3236798"/>
            <a:ext cx="7731125" cy="1301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100"/>
              </a:spcBef>
              <a:buChar char="•"/>
              <a:tabLst>
                <a:tab pos="227329" algn="l"/>
                <a:tab pos="227965" algn="l"/>
              </a:tabLst>
            </a:pPr>
            <a:r>
              <a:rPr sz="1200" dirty="0">
                <a:latin typeface="Arial"/>
                <a:cs typeface="Arial"/>
              </a:rPr>
              <a:t>Each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Party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may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also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provide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information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related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costs,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non-GHG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mitigation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benefits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how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these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actions</a:t>
            </a:r>
            <a:endParaRPr sz="1200">
              <a:latin typeface="Arial"/>
              <a:cs typeface="Arial"/>
            </a:endParaRPr>
          </a:p>
          <a:p>
            <a:pPr marL="227329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Arial"/>
                <a:cs typeface="Arial"/>
              </a:rPr>
              <a:t>interact </a:t>
            </a:r>
            <a:r>
              <a:rPr sz="1200" spc="-5" dirty="0">
                <a:latin typeface="Arial"/>
                <a:cs typeface="Arial"/>
              </a:rPr>
              <a:t>with each </a:t>
            </a:r>
            <a:r>
              <a:rPr sz="1200" spc="-20" dirty="0">
                <a:latin typeface="Arial"/>
                <a:cs typeface="Arial"/>
              </a:rPr>
              <a:t>other, </a:t>
            </a:r>
            <a:r>
              <a:rPr sz="1200" spc="-5" dirty="0">
                <a:latin typeface="Arial"/>
                <a:cs typeface="Arial"/>
              </a:rPr>
              <a:t>as</a:t>
            </a:r>
            <a:r>
              <a:rPr sz="1200" spc="-204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appropriate</a:t>
            </a:r>
            <a:endParaRPr sz="1200">
              <a:latin typeface="Arial"/>
              <a:cs typeface="Arial"/>
            </a:endParaRPr>
          </a:p>
          <a:p>
            <a:pPr marL="227329" marR="5080" indent="-215265">
              <a:lnSpc>
                <a:spcPct val="100000"/>
              </a:lnSpc>
              <a:spcBef>
                <a:spcPts val="705"/>
              </a:spcBef>
              <a:buChar char="•"/>
              <a:tabLst>
                <a:tab pos="227329" algn="l"/>
                <a:tab pos="227965" algn="l"/>
              </a:tabLst>
            </a:pPr>
            <a:r>
              <a:rPr sz="1200" spc="-5" dirty="0">
                <a:latin typeface="Arial"/>
                <a:cs typeface="Arial"/>
              </a:rPr>
              <a:t>Each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Party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shall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provide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information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on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estimates</a:t>
            </a:r>
            <a:r>
              <a:rPr sz="1200" b="1" spc="-5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of</a:t>
            </a:r>
            <a:r>
              <a:rPr sz="1200" b="1" spc="-3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expected</a:t>
            </a:r>
            <a:r>
              <a:rPr sz="1200" b="1" spc="-6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and</a:t>
            </a:r>
            <a:r>
              <a:rPr sz="1200" b="1" spc="-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achieved</a:t>
            </a:r>
            <a:r>
              <a:rPr sz="1200" b="1" spc="-2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GHG</a:t>
            </a:r>
            <a:r>
              <a:rPr sz="1200" b="1" spc="-1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emission</a:t>
            </a:r>
            <a:r>
              <a:rPr sz="1200" b="1" spc="-5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reductions</a:t>
            </a:r>
            <a:r>
              <a:rPr sz="1200" b="1" spc="-2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006EC0"/>
                </a:solidFill>
                <a:latin typeface="Arial"/>
                <a:cs typeface="Arial"/>
              </a:rPr>
              <a:t>[FX: 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encouraged]; </a:t>
            </a:r>
            <a:r>
              <a:rPr sz="1200" spc="-5" dirty="0">
                <a:latin typeface="Arial"/>
                <a:cs typeface="Arial"/>
              </a:rPr>
              <a:t>and </a:t>
            </a:r>
            <a:r>
              <a:rPr sz="1200" b="1" spc="-15" dirty="0">
                <a:solidFill>
                  <a:srgbClr val="006EC0"/>
                </a:solidFill>
                <a:latin typeface="Arial"/>
                <a:cs typeface="Arial"/>
              </a:rPr>
              <a:t>methodologies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and </a:t>
            </a:r>
            <a:r>
              <a:rPr sz="1200" b="1" spc="-15" dirty="0">
                <a:solidFill>
                  <a:srgbClr val="006EC0"/>
                </a:solidFill>
                <a:latin typeface="Arial"/>
                <a:cs typeface="Arial"/>
              </a:rPr>
              <a:t>assumptions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used</a:t>
            </a:r>
            <a:r>
              <a:rPr sz="1200" dirty="0">
                <a:latin typeface="Arial"/>
                <a:cs typeface="Arial"/>
              </a:rPr>
              <a:t>, to the </a:t>
            </a:r>
            <a:r>
              <a:rPr sz="1200" spc="-5" dirty="0">
                <a:latin typeface="Arial"/>
                <a:cs typeface="Arial"/>
              </a:rPr>
              <a:t>extent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possible</a:t>
            </a:r>
            <a:endParaRPr sz="1200">
              <a:latin typeface="Arial"/>
              <a:cs typeface="Arial"/>
            </a:endParaRPr>
          </a:p>
          <a:p>
            <a:pPr marL="227329" indent="-215265">
              <a:lnSpc>
                <a:spcPct val="100000"/>
              </a:lnSpc>
              <a:spcBef>
                <a:spcPts val="695"/>
              </a:spcBef>
              <a:buChar char="•"/>
              <a:tabLst>
                <a:tab pos="227329" algn="l"/>
                <a:tab pos="227965" algn="l"/>
              </a:tabLst>
            </a:pPr>
            <a:r>
              <a:rPr sz="1200" spc="-5" dirty="0">
                <a:latin typeface="Arial"/>
                <a:cs typeface="Arial"/>
              </a:rPr>
              <a:t>Each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Party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should</a:t>
            </a:r>
            <a:r>
              <a:rPr sz="1200" dirty="0">
                <a:latin typeface="Arial"/>
                <a:cs typeface="Arial"/>
              </a:rPr>
              <a:t>: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identify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40" dirty="0">
                <a:latin typeface="Arial"/>
                <a:cs typeface="Arial"/>
              </a:rPr>
              <a:t>PAMs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no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longer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in-place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and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explain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why;</a:t>
            </a:r>
            <a:r>
              <a:rPr sz="1200" spc="-5" dirty="0">
                <a:latin typeface="Arial"/>
                <a:cs typeface="Arial"/>
              </a:rPr>
              <a:t> provide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information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on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how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its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PAMs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are</a:t>
            </a:r>
            <a:endParaRPr sz="1200">
              <a:latin typeface="Arial"/>
              <a:cs typeface="Arial"/>
            </a:endParaRPr>
          </a:p>
          <a:p>
            <a:pPr marL="227329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modifying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longer-terms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trends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GHG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emissions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removals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0B090D-3BF0-5BF7-9AB7-E9DBF24A995A}"/>
              </a:ext>
            </a:extLst>
          </p:cNvPr>
          <p:cNvSpPr/>
          <p:nvPr/>
        </p:nvSpPr>
        <p:spPr>
          <a:xfrm>
            <a:off x="381000" y="0"/>
            <a:ext cx="8686800" cy="819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79497" y="2453601"/>
            <a:ext cx="384810" cy="701040"/>
          </a:xfrm>
          <a:custGeom>
            <a:avLst/>
            <a:gdLst/>
            <a:ahLst/>
            <a:cxnLst/>
            <a:rect l="l" t="t" r="r" b="b"/>
            <a:pathLst>
              <a:path w="384810" h="701039">
                <a:moveTo>
                  <a:pt x="384327" y="0"/>
                </a:moveTo>
                <a:lnTo>
                  <a:pt x="0" y="0"/>
                </a:lnTo>
                <a:lnTo>
                  <a:pt x="0" y="700570"/>
                </a:lnTo>
                <a:lnTo>
                  <a:pt x="384327" y="700570"/>
                </a:lnTo>
                <a:lnTo>
                  <a:pt x="384327" y="0"/>
                </a:lnTo>
                <a:close/>
              </a:path>
            </a:pathLst>
          </a:custGeom>
          <a:solidFill>
            <a:srgbClr val="E9EB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17213" y="2453601"/>
            <a:ext cx="384810" cy="701040"/>
          </a:xfrm>
          <a:custGeom>
            <a:avLst/>
            <a:gdLst/>
            <a:ahLst/>
            <a:cxnLst/>
            <a:rect l="l" t="t" r="r" b="b"/>
            <a:pathLst>
              <a:path w="384810" h="701039">
                <a:moveTo>
                  <a:pt x="384340" y="0"/>
                </a:moveTo>
                <a:lnTo>
                  <a:pt x="0" y="0"/>
                </a:lnTo>
                <a:lnTo>
                  <a:pt x="0" y="700570"/>
                </a:lnTo>
                <a:lnTo>
                  <a:pt x="384340" y="700570"/>
                </a:lnTo>
                <a:lnTo>
                  <a:pt x="384340" y="0"/>
                </a:lnTo>
                <a:close/>
              </a:path>
            </a:pathLst>
          </a:custGeom>
          <a:solidFill>
            <a:srgbClr val="E9EB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34504" y="3154236"/>
            <a:ext cx="1261110" cy="92710"/>
          </a:xfrm>
          <a:custGeom>
            <a:avLst/>
            <a:gdLst/>
            <a:ahLst/>
            <a:cxnLst/>
            <a:rect l="l" t="t" r="r" b="b"/>
            <a:pathLst>
              <a:path w="1261110" h="92710">
                <a:moveTo>
                  <a:pt x="1260640" y="0"/>
                </a:moveTo>
                <a:lnTo>
                  <a:pt x="0" y="0"/>
                </a:lnTo>
                <a:lnTo>
                  <a:pt x="0" y="92391"/>
                </a:lnTo>
                <a:lnTo>
                  <a:pt x="1260640" y="92391"/>
                </a:lnTo>
                <a:lnTo>
                  <a:pt x="1260640" y="0"/>
                </a:lnTo>
                <a:close/>
              </a:path>
            </a:pathLst>
          </a:custGeom>
          <a:solidFill>
            <a:srgbClr val="E9EB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32403" y="3154248"/>
            <a:ext cx="2279650" cy="92710"/>
          </a:xfrm>
          <a:custGeom>
            <a:avLst/>
            <a:gdLst/>
            <a:ahLst/>
            <a:cxnLst/>
            <a:rect l="l" t="t" r="r" b="b"/>
            <a:pathLst>
              <a:path w="2279650" h="92710">
                <a:moveTo>
                  <a:pt x="769150" y="0"/>
                </a:moveTo>
                <a:lnTo>
                  <a:pt x="384810" y="0"/>
                </a:lnTo>
                <a:lnTo>
                  <a:pt x="0" y="0"/>
                </a:lnTo>
                <a:lnTo>
                  <a:pt x="0" y="92379"/>
                </a:lnTo>
                <a:lnTo>
                  <a:pt x="384810" y="92379"/>
                </a:lnTo>
                <a:lnTo>
                  <a:pt x="769150" y="92379"/>
                </a:lnTo>
                <a:lnTo>
                  <a:pt x="769150" y="0"/>
                </a:lnTo>
                <a:close/>
              </a:path>
              <a:path w="2279650" h="92710">
                <a:moveTo>
                  <a:pt x="1921192" y="0"/>
                </a:moveTo>
                <a:lnTo>
                  <a:pt x="1921192" y="0"/>
                </a:lnTo>
                <a:lnTo>
                  <a:pt x="769239" y="0"/>
                </a:lnTo>
                <a:lnTo>
                  <a:pt x="769239" y="92379"/>
                </a:lnTo>
                <a:lnTo>
                  <a:pt x="1921192" y="92379"/>
                </a:lnTo>
                <a:lnTo>
                  <a:pt x="1921192" y="0"/>
                </a:lnTo>
                <a:close/>
              </a:path>
              <a:path w="2279650" h="92710">
                <a:moveTo>
                  <a:pt x="2279396" y="0"/>
                </a:moveTo>
                <a:lnTo>
                  <a:pt x="1921256" y="0"/>
                </a:lnTo>
                <a:lnTo>
                  <a:pt x="1921256" y="92379"/>
                </a:lnTo>
                <a:lnTo>
                  <a:pt x="2279396" y="92379"/>
                </a:lnTo>
                <a:lnTo>
                  <a:pt x="2279396" y="0"/>
                </a:lnTo>
                <a:close/>
              </a:path>
            </a:pathLst>
          </a:custGeom>
          <a:solidFill>
            <a:srgbClr val="E9EB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95195" y="3246564"/>
            <a:ext cx="1586865" cy="74930"/>
          </a:xfrm>
          <a:custGeom>
            <a:avLst/>
            <a:gdLst/>
            <a:ahLst/>
            <a:cxnLst/>
            <a:rect l="l" t="t" r="r" b="b"/>
            <a:pathLst>
              <a:path w="1586864" h="74929">
                <a:moveTo>
                  <a:pt x="1586725" y="0"/>
                </a:moveTo>
                <a:lnTo>
                  <a:pt x="1586725" y="0"/>
                </a:lnTo>
                <a:lnTo>
                  <a:pt x="0" y="0"/>
                </a:lnTo>
                <a:lnTo>
                  <a:pt x="0" y="74485"/>
                </a:lnTo>
                <a:lnTo>
                  <a:pt x="1586725" y="74485"/>
                </a:lnTo>
                <a:lnTo>
                  <a:pt x="1586725" y="0"/>
                </a:lnTo>
                <a:close/>
              </a:path>
            </a:pathLst>
          </a:custGeom>
          <a:solidFill>
            <a:srgbClr val="E9EB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27447" y="3246589"/>
            <a:ext cx="1012190" cy="771525"/>
          </a:xfrm>
          <a:custGeom>
            <a:avLst/>
            <a:gdLst/>
            <a:ahLst/>
            <a:cxnLst/>
            <a:rect l="l" t="t" r="r" b="b"/>
            <a:pathLst>
              <a:path w="1012189" h="771525">
                <a:moveTo>
                  <a:pt x="1012012" y="0"/>
                </a:moveTo>
                <a:lnTo>
                  <a:pt x="674370" y="0"/>
                </a:lnTo>
                <a:lnTo>
                  <a:pt x="337185" y="0"/>
                </a:lnTo>
                <a:lnTo>
                  <a:pt x="0" y="0"/>
                </a:lnTo>
                <a:lnTo>
                  <a:pt x="0" y="771525"/>
                </a:lnTo>
                <a:lnTo>
                  <a:pt x="337185" y="771525"/>
                </a:lnTo>
                <a:lnTo>
                  <a:pt x="674370" y="771525"/>
                </a:lnTo>
                <a:lnTo>
                  <a:pt x="1012012" y="771525"/>
                </a:lnTo>
                <a:lnTo>
                  <a:pt x="1012012" y="0"/>
                </a:lnTo>
                <a:close/>
              </a:path>
            </a:pathLst>
          </a:custGeom>
          <a:solidFill>
            <a:srgbClr val="E9EB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77076" y="3246589"/>
            <a:ext cx="337820" cy="771525"/>
          </a:xfrm>
          <a:custGeom>
            <a:avLst/>
            <a:gdLst/>
            <a:ahLst/>
            <a:cxnLst/>
            <a:rect l="l" t="t" r="r" b="b"/>
            <a:pathLst>
              <a:path w="337820" h="771525">
                <a:moveTo>
                  <a:pt x="337654" y="0"/>
                </a:moveTo>
                <a:lnTo>
                  <a:pt x="0" y="0"/>
                </a:lnTo>
                <a:lnTo>
                  <a:pt x="0" y="771525"/>
                </a:lnTo>
                <a:lnTo>
                  <a:pt x="337654" y="771525"/>
                </a:lnTo>
                <a:lnTo>
                  <a:pt x="337654" y="0"/>
                </a:lnTo>
                <a:close/>
              </a:path>
            </a:pathLst>
          </a:custGeom>
          <a:solidFill>
            <a:srgbClr val="E9EBF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617791" y="2440939"/>
            <a:ext cx="7905750" cy="2702560"/>
            <a:chOff x="617791" y="2440939"/>
            <a:chExt cx="7905750" cy="2702560"/>
          </a:xfrm>
        </p:grpSpPr>
        <p:sp>
          <p:nvSpPr>
            <p:cNvPr id="10" name="object 10"/>
            <p:cNvSpPr/>
            <p:nvPr/>
          </p:nvSpPr>
          <p:spPr>
            <a:xfrm>
              <a:off x="934504" y="3321087"/>
              <a:ext cx="7308215" cy="1123315"/>
            </a:xfrm>
            <a:custGeom>
              <a:avLst/>
              <a:gdLst/>
              <a:ahLst/>
              <a:cxnLst/>
              <a:rect l="l" t="t" r="r" b="b"/>
              <a:pathLst>
                <a:path w="7308215" h="1123314">
                  <a:moveTo>
                    <a:pt x="1260640" y="505955"/>
                  </a:moveTo>
                  <a:lnTo>
                    <a:pt x="0" y="505955"/>
                  </a:lnTo>
                  <a:lnTo>
                    <a:pt x="0" y="697026"/>
                  </a:lnTo>
                  <a:lnTo>
                    <a:pt x="1260640" y="697026"/>
                  </a:lnTo>
                  <a:lnTo>
                    <a:pt x="1260640" y="505955"/>
                  </a:lnTo>
                  <a:close/>
                </a:path>
                <a:path w="7308215" h="1123314">
                  <a:moveTo>
                    <a:pt x="2797937" y="801814"/>
                  </a:moveTo>
                  <a:lnTo>
                    <a:pt x="2797937" y="801814"/>
                  </a:lnTo>
                  <a:lnTo>
                    <a:pt x="1260690" y="801814"/>
                  </a:lnTo>
                  <a:lnTo>
                    <a:pt x="1260690" y="878674"/>
                  </a:lnTo>
                  <a:lnTo>
                    <a:pt x="1260690" y="955509"/>
                  </a:lnTo>
                  <a:lnTo>
                    <a:pt x="1260690" y="1123149"/>
                  </a:lnTo>
                  <a:lnTo>
                    <a:pt x="1644992" y="1123149"/>
                  </a:lnTo>
                  <a:lnTo>
                    <a:pt x="2797937" y="1123149"/>
                  </a:lnTo>
                  <a:lnTo>
                    <a:pt x="2797937" y="955509"/>
                  </a:lnTo>
                  <a:lnTo>
                    <a:pt x="2797937" y="878674"/>
                  </a:lnTo>
                  <a:lnTo>
                    <a:pt x="2797937" y="801814"/>
                  </a:lnTo>
                  <a:close/>
                </a:path>
                <a:path w="7308215" h="1123314">
                  <a:moveTo>
                    <a:pt x="2797937" y="505955"/>
                  </a:moveTo>
                  <a:lnTo>
                    <a:pt x="2797937" y="505955"/>
                  </a:lnTo>
                  <a:lnTo>
                    <a:pt x="1260690" y="505955"/>
                  </a:lnTo>
                  <a:lnTo>
                    <a:pt x="1260690" y="697026"/>
                  </a:lnTo>
                  <a:lnTo>
                    <a:pt x="1260690" y="801801"/>
                  </a:lnTo>
                  <a:lnTo>
                    <a:pt x="1644992" y="801801"/>
                  </a:lnTo>
                  <a:lnTo>
                    <a:pt x="1645018" y="801801"/>
                  </a:lnTo>
                  <a:lnTo>
                    <a:pt x="2797937" y="801801"/>
                  </a:lnTo>
                  <a:lnTo>
                    <a:pt x="2797937" y="697026"/>
                  </a:lnTo>
                  <a:lnTo>
                    <a:pt x="2797937" y="505955"/>
                  </a:lnTo>
                  <a:close/>
                </a:path>
                <a:path w="7308215" h="1123314">
                  <a:moveTo>
                    <a:pt x="2797937" y="334670"/>
                  </a:moveTo>
                  <a:lnTo>
                    <a:pt x="2797937" y="334670"/>
                  </a:lnTo>
                  <a:lnTo>
                    <a:pt x="1260690" y="334670"/>
                  </a:lnTo>
                  <a:lnTo>
                    <a:pt x="1260690" y="418592"/>
                  </a:lnTo>
                  <a:lnTo>
                    <a:pt x="1260690" y="505929"/>
                  </a:lnTo>
                  <a:lnTo>
                    <a:pt x="1644992" y="505929"/>
                  </a:lnTo>
                  <a:lnTo>
                    <a:pt x="2797937" y="505929"/>
                  </a:lnTo>
                  <a:lnTo>
                    <a:pt x="2797937" y="418680"/>
                  </a:lnTo>
                  <a:lnTo>
                    <a:pt x="2797937" y="334670"/>
                  </a:lnTo>
                  <a:close/>
                </a:path>
                <a:path w="7308215" h="1123314">
                  <a:moveTo>
                    <a:pt x="2847416" y="251079"/>
                  </a:moveTo>
                  <a:lnTo>
                    <a:pt x="2847416" y="251079"/>
                  </a:lnTo>
                  <a:lnTo>
                    <a:pt x="1260690" y="251079"/>
                  </a:lnTo>
                  <a:lnTo>
                    <a:pt x="1260690" y="334606"/>
                  </a:lnTo>
                  <a:lnTo>
                    <a:pt x="2847416" y="334606"/>
                  </a:lnTo>
                  <a:lnTo>
                    <a:pt x="2847416" y="251079"/>
                  </a:lnTo>
                  <a:close/>
                </a:path>
                <a:path w="7308215" h="1123314">
                  <a:moveTo>
                    <a:pt x="2847416" y="83566"/>
                  </a:moveTo>
                  <a:lnTo>
                    <a:pt x="2847416" y="83566"/>
                  </a:lnTo>
                  <a:lnTo>
                    <a:pt x="1260690" y="83566"/>
                  </a:lnTo>
                  <a:lnTo>
                    <a:pt x="1260690" y="167030"/>
                  </a:lnTo>
                  <a:lnTo>
                    <a:pt x="1260690" y="251040"/>
                  </a:lnTo>
                  <a:lnTo>
                    <a:pt x="1644992" y="251040"/>
                  </a:lnTo>
                  <a:lnTo>
                    <a:pt x="2847416" y="251040"/>
                  </a:lnTo>
                  <a:lnTo>
                    <a:pt x="2847416" y="167093"/>
                  </a:lnTo>
                  <a:lnTo>
                    <a:pt x="2847416" y="83566"/>
                  </a:lnTo>
                  <a:close/>
                </a:path>
                <a:path w="7308215" h="1123314">
                  <a:moveTo>
                    <a:pt x="2847416" y="0"/>
                  </a:moveTo>
                  <a:lnTo>
                    <a:pt x="2847416" y="0"/>
                  </a:lnTo>
                  <a:lnTo>
                    <a:pt x="1260690" y="0"/>
                  </a:lnTo>
                  <a:lnTo>
                    <a:pt x="1260690" y="83527"/>
                  </a:lnTo>
                  <a:lnTo>
                    <a:pt x="2847416" y="83527"/>
                  </a:lnTo>
                  <a:lnTo>
                    <a:pt x="2847416" y="0"/>
                  </a:lnTo>
                  <a:close/>
                </a:path>
                <a:path w="7308215" h="1123314">
                  <a:moveTo>
                    <a:pt x="3953281" y="697026"/>
                  </a:moveTo>
                  <a:lnTo>
                    <a:pt x="2847429" y="697026"/>
                  </a:lnTo>
                  <a:lnTo>
                    <a:pt x="2847429" y="801801"/>
                  </a:lnTo>
                  <a:lnTo>
                    <a:pt x="2847429" y="955509"/>
                  </a:lnTo>
                  <a:lnTo>
                    <a:pt x="2847429" y="1123149"/>
                  </a:lnTo>
                  <a:lnTo>
                    <a:pt x="3953281" y="1123149"/>
                  </a:lnTo>
                  <a:lnTo>
                    <a:pt x="3953281" y="955509"/>
                  </a:lnTo>
                  <a:lnTo>
                    <a:pt x="3953281" y="801801"/>
                  </a:lnTo>
                  <a:lnTo>
                    <a:pt x="3953281" y="697026"/>
                  </a:lnTo>
                  <a:close/>
                </a:path>
                <a:path w="7308215" h="1123314">
                  <a:moveTo>
                    <a:pt x="5642534" y="697026"/>
                  </a:moveTo>
                  <a:lnTo>
                    <a:pt x="5304879" y="697026"/>
                  </a:lnTo>
                  <a:lnTo>
                    <a:pt x="3953345" y="697026"/>
                  </a:lnTo>
                  <a:lnTo>
                    <a:pt x="3953345" y="801801"/>
                  </a:lnTo>
                  <a:lnTo>
                    <a:pt x="3953345" y="955509"/>
                  </a:lnTo>
                  <a:lnTo>
                    <a:pt x="3953345" y="1123149"/>
                  </a:lnTo>
                  <a:lnTo>
                    <a:pt x="4292905" y="1123149"/>
                  </a:lnTo>
                  <a:lnTo>
                    <a:pt x="4292905" y="955509"/>
                  </a:lnTo>
                  <a:lnTo>
                    <a:pt x="4292905" y="801801"/>
                  </a:lnTo>
                  <a:lnTo>
                    <a:pt x="4292943" y="955509"/>
                  </a:lnTo>
                  <a:lnTo>
                    <a:pt x="4292943" y="1123149"/>
                  </a:lnTo>
                  <a:lnTo>
                    <a:pt x="4630128" y="1123149"/>
                  </a:lnTo>
                  <a:lnTo>
                    <a:pt x="4967313" y="1123149"/>
                  </a:lnTo>
                  <a:lnTo>
                    <a:pt x="4967313" y="955509"/>
                  </a:lnTo>
                  <a:lnTo>
                    <a:pt x="5304879" y="955509"/>
                  </a:lnTo>
                  <a:lnTo>
                    <a:pt x="5642534" y="955509"/>
                  </a:lnTo>
                  <a:lnTo>
                    <a:pt x="5642534" y="801801"/>
                  </a:lnTo>
                  <a:lnTo>
                    <a:pt x="5642534" y="697026"/>
                  </a:lnTo>
                  <a:close/>
                </a:path>
                <a:path w="7308215" h="1123314">
                  <a:moveTo>
                    <a:pt x="5980227" y="697026"/>
                  </a:moveTo>
                  <a:lnTo>
                    <a:pt x="5642572" y="697026"/>
                  </a:lnTo>
                  <a:lnTo>
                    <a:pt x="5642572" y="801801"/>
                  </a:lnTo>
                  <a:lnTo>
                    <a:pt x="5642572" y="955509"/>
                  </a:lnTo>
                  <a:lnTo>
                    <a:pt x="5980227" y="955509"/>
                  </a:lnTo>
                  <a:lnTo>
                    <a:pt x="5980227" y="801801"/>
                  </a:lnTo>
                  <a:lnTo>
                    <a:pt x="5980227" y="697026"/>
                  </a:lnTo>
                  <a:close/>
                </a:path>
                <a:path w="7308215" h="1123314">
                  <a:moveTo>
                    <a:pt x="6317932" y="697026"/>
                  </a:moveTo>
                  <a:lnTo>
                    <a:pt x="5980265" y="697026"/>
                  </a:lnTo>
                  <a:lnTo>
                    <a:pt x="5980265" y="801801"/>
                  </a:lnTo>
                  <a:lnTo>
                    <a:pt x="5980265" y="955509"/>
                  </a:lnTo>
                  <a:lnTo>
                    <a:pt x="6317932" y="955509"/>
                  </a:lnTo>
                  <a:lnTo>
                    <a:pt x="6317932" y="801801"/>
                  </a:lnTo>
                  <a:lnTo>
                    <a:pt x="6317932" y="697026"/>
                  </a:lnTo>
                  <a:close/>
                </a:path>
                <a:path w="7308215" h="1123314">
                  <a:moveTo>
                    <a:pt x="6993179" y="697026"/>
                  </a:moveTo>
                  <a:lnTo>
                    <a:pt x="6655600" y="697026"/>
                  </a:lnTo>
                  <a:lnTo>
                    <a:pt x="6317958" y="697026"/>
                  </a:lnTo>
                  <a:lnTo>
                    <a:pt x="6317958" y="801801"/>
                  </a:lnTo>
                  <a:lnTo>
                    <a:pt x="6317958" y="955509"/>
                  </a:lnTo>
                  <a:lnTo>
                    <a:pt x="6655524" y="955509"/>
                  </a:lnTo>
                  <a:lnTo>
                    <a:pt x="6993179" y="955509"/>
                  </a:lnTo>
                  <a:lnTo>
                    <a:pt x="6993179" y="801801"/>
                  </a:lnTo>
                  <a:lnTo>
                    <a:pt x="6993179" y="697026"/>
                  </a:lnTo>
                  <a:close/>
                </a:path>
                <a:path w="7308215" h="1123314">
                  <a:moveTo>
                    <a:pt x="7308012" y="801801"/>
                  </a:moveTo>
                  <a:lnTo>
                    <a:pt x="6993217" y="801801"/>
                  </a:lnTo>
                  <a:lnTo>
                    <a:pt x="6993217" y="955509"/>
                  </a:lnTo>
                  <a:lnTo>
                    <a:pt x="7308012" y="955509"/>
                  </a:lnTo>
                  <a:lnTo>
                    <a:pt x="7308012" y="801801"/>
                  </a:lnTo>
                  <a:close/>
                </a:path>
              </a:pathLst>
            </a:custGeom>
            <a:solidFill>
              <a:srgbClr val="E9EB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4504" y="3655758"/>
              <a:ext cx="7308215" cy="1487805"/>
            </a:xfrm>
            <a:custGeom>
              <a:avLst/>
              <a:gdLst/>
              <a:ahLst/>
              <a:cxnLst/>
              <a:rect l="l" t="t" r="r" b="b"/>
              <a:pathLst>
                <a:path w="7308215" h="1487804">
                  <a:moveTo>
                    <a:pt x="1260640" y="952512"/>
                  </a:moveTo>
                  <a:lnTo>
                    <a:pt x="0" y="952512"/>
                  </a:lnTo>
                  <a:lnTo>
                    <a:pt x="0" y="1161161"/>
                  </a:lnTo>
                  <a:lnTo>
                    <a:pt x="1260640" y="1161161"/>
                  </a:lnTo>
                  <a:lnTo>
                    <a:pt x="1260640" y="952512"/>
                  </a:lnTo>
                  <a:close/>
                </a:path>
                <a:path w="7308215" h="1487804">
                  <a:moveTo>
                    <a:pt x="2847416" y="0"/>
                  </a:moveTo>
                  <a:lnTo>
                    <a:pt x="2797899" y="0"/>
                  </a:lnTo>
                  <a:lnTo>
                    <a:pt x="2797899" y="788479"/>
                  </a:lnTo>
                  <a:lnTo>
                    <a:pt x="2413622" y="788479"/>
                  </a:lnTo>
                  <a:lnTo>
                    <a:pt x="1260690" y="788479"/>
                  </a:lnTo>
                  <a:lnTo>
                    <a:pt x="1260690" y="869632"/>
                  </a:lnTo>
                  <a:lnTo>
                    <a:pt x="1260690" y="952500"/>
                  </a:lnTo>
                  <a:lnTo>
                    <a:pt x="1644992" y="952500"/>
                  </a:lnTo>
                  <a:lnTo>
                    <a:pt x="1645018" y="952500"/>
                  </a:lnTo>
                  <a:lnTo>
                    <a:pt x="2797899" y="952500"/>
                  </a:lnTo>
                  <a:lnTo>
                    <a:pt x="2797899" y="952512"/>
                  </a:lnTo>
                  <a:lnTo>
                    <a:pt x="1260690" y="952512"/>
                  </a:lnTo>
                  <a:lnTo>
                    <a:pt x="1260690" y="1161161"/>
                  </a:lnTo>
                  <a:lnTo>
                    <a:pt x="2847416" y="1161161"/>
                  </a:lnTo>
                  <a:lnTo>
                    <a:pt x="2847416" y="0"/>
                  </a:lnTo>
                  <a:close/>
                </a:path>
                <a:path w="7308215" h="1487804">
                  <a:moveTo>
                    <a:pt x="3953281" y="1448828"/>
                  </a:moveTo>
                  <a:lnTo>
                    <a:pt x="2847429" y="1448828"/>
                  </a:lnTo>
                  <a:lnTo>
                    <a:pt x="2847429" y="1487741"/>
                  </a:lnTo>
                  <a:lnTo>
                    <a:pt x="3953281" y="1487741"/>
                  </a:lnTo>
                  <a:lnTo>
                    <a:pt x="3953281" y="1448828"/>
                  </a:lnTo>
                  <a:close/>
                </a:path>
                <a:path w="7308215" h="1487804">
                  <a:moveTo>
                    <a:pt x="3953281" y="788479"/>
                  </a:moveTo>
                  <a:lnTo>
                    <a:pt x="2847429" y="788479"/>
                  </a:lnTo>
                  <a:lnTo>
                    <a:pt x="2847429" y="952500"/>
                  </a:lnTo>
                  <a:lnTo>
                    <a:pt x="3953281" y="952500"/>
                  </a:lnTo>
                  <a:lnTo>
                    <a:pt x="3953281" y="788479"/>
                  </a:lnTo>
                  <a:close/>
                </a:path>
                <a:path w="7308215" h="1487804">
                  <a:moveTo>
                    <a:pt x="4292905" y="1305001"/>
                  </a:moveTo>
                  <a:lnTo>
                    <a:pt x="3953345" y="1305001"/>
                  </a:lnTo>
                  <a:lnTo>
                    <a:pt x="3953345" y="1448828"/>
                  </a:lnTo>
                  <a:lnTo>
                    <a:pt x="3953345" y="1487741"/>
                  </a:lnTo>
                  <a:lnTo>
                    <a:pt x="4292905" y="1487741"/>
                  </a:lnTo>
                  <a:lnTo>
                    <a:pt x="4292905" y="1448828"/>
                  </a:lnTo>
                  <a:lnTo>
                    <a:pt x="4292905" y="1305001"/>
                  </a:lnTo>
                  <a:close/>
                </a:path>
                <a:path w="7308215" h="1487804">
                  <a:moveTo>
                    <a:pt x="4292905" y="952512"/>
                  </a:moveTo>
                  <a:lnTo>
                    <a:pt x="3953345" y="952512"/>
                  </a:lnTo>
                  <a:lnTo>
                    <a:pt x="3953345" y="1161161"/>
                  </a:lnTo>
                  <a:lnTo>
                    <a:pt x="3953345" y="1304988"/>
                  </a:lnTo>
                  <a:lnTo>
                    <a:pt x="4292905" y="1304988"/>
                  </a:lnTo>
                  <a:lnTo>
                    <a:pt x="4292905" y="1161161"/>
                  </a:lnTo>
                  <a:lnTo>
                    <a:pt x="4292905" y="952512"/>
                  </a:lnTo>
                  <a:close/>
                </a:path>
                <a:path w="7308215" h="1487804">
                  <a:moveTo>
                    <a:pt x="4292905" y="788479"/>
                  </a:moveTo>
                  <a:lnTo>
                    <a:pt x="3953345" y="788479"/>
                  </a:lnTo>
                  <a:lnTo>
                    <a:pt x="3953345" y="952500"/>
                  </a:lnTo>
                  <a:lnTo>
                    <a:pt x="4292905" y="952500"/>
                  </a:lnTo>
                  <a:lnTo>
                    <a:pt x="4292905" y="788479"/>
                  </a:lnTo>
                  <a:close/>
                </a:path>
                <a:path w="7308215" h="1487804">
                  <a:moveTo>
                    <a:pt x="5642534" y="1305001"/>
                  </a:moveTo>
                  <a:lnTo>
                    <a:pt x="5642534" y="1305001"/>
                  </a:lnTo>
                  <a:lnTo>
                    <a:pt x="4292943" y="1305001"/>
                  </a:lnTo>
                  <a:lnTo>
                    <a:pt x="4292943" y="1448828"/>
                  </a:lnTo>
                  <a:lnTo>
                    <a:pt x="4292943" y="1487741"/>
                  </a:lnTo>
                  <a:lnTo>
                    <a:pt x="4630128" y="1487741"/>
                  </a:lnTo>
                  <a:lnTo>
                    <a:pt x="4967313" y="1487741"/>
                  </a:lnTo>
                  <a:lnTo>
                    <a:pt x="5304879" y="1487741"/>
                  </a:lnTo>
                  <a:lnTo>
                    <a:pt x="5642534" y="1487741"/>
                  </a:lnTo>
                  <a:lnTo>
                    <a:pt x="5642534" y="1448828"/>
                  </a:lnTo>
                  <a:lnTo>
                    <a:pt x="5642534" y="1305001"/>
                  </a:lnTo>
                  <a:close/>
                </a:path>
                <a:path w="7308215" h="1487804">
                  <a:moveTo>
                    <a:pt x="5642534" y="952512"/>
                  </a:moveTo>
                  <a:lnTo>
                    <a:pt x="5642534" y="952512"/>
                  </a:lnTo>
                  <a:lnTo>
                    <a:pt x="4292943" y="952512"/>
                  </a:lnTo>
                  <a:lnTo>
                    <a:pt x="4292943" y="1161161"/>
                  </a:lnTo>
                  <a:lnTo>
                    <a:pt x="4292943" y="1304988"/>
                  </a:lnTo>
                  <a:lnTo>
                    <a:pt x="4630128" y="1304988"/>
                  </a:lnTo>
                  <a:lnTo>
                    <a:pt x="4967313" y="1304988"/>
                  </a:lnTo>
                  <a:lnTo>
                    <a:pt x="5304879" y="1304988"/>
                  </a:lnTo>
                  <a:lnTo>
                    <a:pt x="5642534" y="1304988"/>
                  </a:lnTo>
                  <a:lnTo>
                    <a:pt x="5642534" y="1161161"/>
                  </a:lnTo>
                  <a:lnTo>
                    <a:pt x="5642534" y="952512"/>
                  </a:lnTo>
                  <a:close/>
                </a:path>
                <a:path w="7308215" h="1487804">
                  <a:moveTo>
                    <a:pt x="5642534" y="620839"/>
                  </a:moveTo>
                  <a:lnTo>
                    <a:pt x="5304955" y="620839"/>
                  </a:lnTo>
                  <a:lnTo>
                    <a:pt x="4967313" y="620839"/>
                  </a:lnTo>
                  <a:lnTo>
                    <a:pt x="4630128" y="620839"/>
                  </a:lnTo>
                  <a:lnTo>
                    <a:pt x="4630128" y="788479"/>
                  </a:lnTo>
                  <a:lnTo>
                    <a:pt x="4292943" y="788479"/>
                  </a:lnTo>
                  <a:lnTo>
                    <a:pt x="4292943" y="952500"/>
                  </a:lnTo>
                  <a:lnTo>
                    <a:pt x="4630128" y="952500"/>
                  </a:lnTo>
                  <a:lnTo>
                    <a:pt x="4967313" y="952500"/>
                  </a:lnTo>
                  <a:lnTo>
                    <a:pt x="5304879" y="952500"/>
                  </a:lnTo>
                  <a:lnTo>
                    <a:pt x="5642534" y="952500"/>
                  </a:lnTo>
                  <a:lnTo>
                    <a:pt x="5642534" y="788479"/>
                  </a:lnTo>
                  <a:lnTo>
                    <a:pt x="5642534" y="620839"/>
                  </a:lnTo>
                  <a:close/>
                </a:path>
                <a:path w="7308215" h="1487804">
                  <a:moveTo>
                    <a:pt x="5980227" y="1305001"/>
                  </a:moveTo>
                  <a:lnTo>
                    <a:pt x="5642572" y="1305001"/>
                  </a:lnTo>
                  <a:lnTo>
                    <a:pt x="5642572" y="1448828"/>
                  </a:lnTo>
                  <a:lnTo>
                    <a:pt x="5642572" y="1487741"/>
                  </a:lnTo>
                  <a:lnTo>
                    <a:pt x="5980227" y="1487741"/>
                  </a:lnTo>
                  <a:lnTo>
                    <a:pt x="5980227" y="1448828"/>
                  </a:lnTo>
                  <a:lnTo>
                    <a:pt x="5980227" y="1305001"/>
                  </a:lnTo>
                  <a:close/>
                </a:path>
                <a:path w="7308215" h="1487804">
                  <a:moveTo>
                    <a:pt x="5980227" y="952512"/>
                  </a:moveTo>
                  <a:lnTo>
                    <a:pt x="5642572" y="952512"/>
                  </a:lnTo>
                  <a:lnTo>
                    <a:pt x="5642572" y="1161161"/>
                  </a:lnTo>
                  <a:lnTo>
                    <a:pt x="5642572" y="1304988"/>
                  </a:lnTo>
                  <a:lnTo>
                    <a:pt x="5980227" y="1304988"/>
                  </a:lnTo>
                  <a:lnTo>
                    <a:pt x="5980227" y="1161161"/>
                  </a:lnTo>
                  <a:lnTo>
                    <a:pt x="5980227" y="952512"/>
                  </a:lnTo>
                  <a:close/>
                </a:path>
                <a:path w="7308215" h="1487804">
                  <a:moveTo>
                    <a:pt x="5980227" y="620839"/>
                  </a:moveTo>
                  <a:lnTo>
                    <a:pt x="5642572" y="620839"/>
                  </a:lnTo>
                  <a:lnTo>
                    <a:pt x="5642572" y="788479"/>
                  </a:lnTo>
                  <a:lnTo>
                    <a:pt x="5642572" y="952500"/>
                  </a:lnTo>
                  <a:lnTo>
                    <a:pt x="5980227" y="952500"/>
                  </a:lnTo>
                  <a:lnTo>
                    <a:pt x="5980227" y="788479"/>
                  </a:lnTo>
                  <a:lnTo>
                    <a:pt x="5980227" y="620839"/>
                  </a:lnTo>
                  <a:close/>
                </a:path>
                <a:path w="7308215" h="1487804">
                  <a:moveTo>
                    <a:pt x="6317932" y="1305001"/>
                  </a:moveTo>
                  <a:lnTo>
                    <a:pt x="5980265" y="1305001"/>
                  </a:lnTo>
                  <a:lnTo>
                    <a:pt x="5980265" y="1448828"/>
                  </a:lnTo>
                  <a:lnTo>
                    <a:pt x="5980265" y="1487741"/>
                  </a:lnTo>
                  <a:lnTo>
                    <a:pt x="6317932" y="1487741"/>
                  </a:lnTo>
                  <a:lnTo>
                    <a:pt x="6317932" y="1448828"/>
                  </a:lnTo>
                  <a:lnTo>
                    <a:pt x="6317932" y="1305001"/>
                  </a:lnTo>
                  <a:close/>
                </a:path>
                <a:path w="7308215" h="1487804">
                  <a:moveTo>
                    <a:pt x="6317932" y="952512"/>
                  </a:moveTo>
                  <a:lnTo>
                    <a:pt x="5980265" y="952512"/>
                  </a:lnTo>
                  <a:lnTo>
                    <a:pt x="5980265" y="1161161"/>
                  </a:lnTo>
                  <a:lnTo>
                    <a:pt x="5980265" y="1304988"/>
                  </a:lnTo>
                  <a:lnTo>
                    <a:pt x="6317932" y="1304988"/>
                  </a:lnTo>
                  <a:lnTo>
                    <a:pt x="6317932" y="1161161"/>
                  </a:lnTo>
                  <a:lnTo>
                    <a:pt x="6317932" y="952512"/>
                  </a:lnTo>
                  <a:close/>
                </a:path>
                <a:path w="7308215" h="1487804">
                  <a:moveTo>
                    <a:pt x="6317932" y="620839"/>
                  </a:moveTo>
                  <a:lnTo>
                    <a:pt x="5980265" y="620839"/>
                  </a:lnTo>
                  <a:lnTo>
                    <a:pt x="5980265" y="788479"/>
                  </a:lnTo>
                  <a:lnTo>
                    <a:pt x="5980265" y="952500"/>
                  </a:lnTo>
                  <a:lnTo>
                    <a:pt x="6317932" y="952500"/>
                  </a:lnTo>
                  <a:lnTo>
                    <a:pt x="6317932" y="788479"/>
                  </a:lnTo>
                  <a:lnTo>
                    <a:pt x="6317932" y="620839"/>
                  </a:lnTo>
                  <a:close/>
                </a:path>
                <a:path w="7308215" h="1487804">
                  <a:moveTo>
                    <a:pt x="6993179" y="1305001"/>
                  </a:moveTo>
                  <a:lnTo>
                    <a:pt x="6655600" y="1305001"/>
                  </a:lnTo>
                  <a:lnTo>
                    <a:pt x="6317958" y="1305001"/>
                  </a:lnTo>
                  <a:lnTo>
                    <a:pt x="6317958" y="1448828"/>
                  </a:lnTo>
                  <a:lnTo>
                    <a:pt x="6655524" y="1448828"/>
                  </a:lnTo>
                  <a:lnTo>
                    <a:pt x="6993179" y="1448828"/>
                  </a:lnTo>
                  <a:lnTo>
                    <a:pt x="6993179" y="1305001"/>
                  </a:lnTo>
                  <a:close/>
                </a:path>
                <a:path w="7308215" h="1487804">
                  <a:moveTo>
                    <a:pt x="6993179" y="952512"/>
                  </a:moveTo>
                  <a:lnTo>
                    <a:pt x="6655600" y="952512"/>
                  </a:lnTo>
                  <a:lnTo>
                    <a:pt x="6317958" y="952512"/>
                  </a:lnTo>
                  <a:lnTo>
                    <a:pt x="6317958" y="1161161"/>
                  </a:lnTo>
                  <a:lnTo>
                    <a:pt x="6317958" y="1304988"/>
                  </a:lnTo>
                  <a:lnTo>
                    <a:pt x="6655524" y="1304988"/>
                  </a:lnTo>
                  <a:lnTo>
                    <a:pt x="6993179" y="1304988"/>
                  </a:lnTo>
                  <a:lnTo>
                    <a:pt x="6993179" y="1161161"/>
                  </a:lnTo>
                  <a:lnTo>
                    <a:pt x="6993179" y="952512"/>
                  </a:lnTo>
                  <a:close/>
                </a:path>
                <a:path w="7308215" h="1487804">
                  <a:moveTo>
                    <a:pt x="6993179" y="620839"/>
                  </a:moveTo>
                  <a:lnTo>
                    <a:pt x="6655600" y="620839"/>
                  </a:lnTo>
                  <a:lnTo>
                    <a:pt x="6317958" y="620839"/>
                  </a:lnTo>
                  <a:lnTo>
                    <a:pt x="6317958" y="788479"/>
                  </a:lnTo>
                  <a:lnTo>
                    <a:pt x="6317958" y="952500"/>
                  </a:lnTo>
                  <a:lnTo>
                    <a:pt x="6655524" y="952500"/>
                  </a:lnTo>
                  <a:lnTo>
                    <a:pt x="6993179" y="952500"/>
                  </a:lnTo>
                  <a:lnTo>
                    <a:pt x="6993179" y="788479"/>
                  </a:lnTo>
                  <a:lnTo>
                    <a:pt x="6993179" y="620839"/>
                  </a:lnTo>
                  <a:close/>
                </a:path>
                <a:path w="7308215" h="1487804">
                  <a:moveTo>
                    <a:pt x="7308012" y="1305001"/>
                  </a:moveTo>
                  <a:lnTo>
                    <a:pt x="6993217" y="1305001"/>
                  </a:lnTo>
                  <a:lnTo>
                    <a:pt x="6993217" y="1448828"/>
                  </a:lnTo>
                  <a:lnTo>
                    <a:pt x="7308012" y="1448828"/>
                  </a:lnTo>
                  <a:lnTo>
                    <a:pt x="7308012" y="1305001"/>
                  </a:lnTo>
                  <a:close/>
                </a:path>
                <a:path w="7308215" h="1487804">
                  <a:moveTo>
                    <a:pt x="7308012" y="952512"/>
                  </a:moveTo>
                  <a:lnTo>
                    <a:pt x="6993217" y="952512"/>
                  </a:lnTo>
                  <a:lnTo>
                    <a:pt x="6993217" y="1161161"/>
                  </a:lnTo>
                  <a:lnTo>
                    <a:pt x="6993217" y="1304988"/>
                  </a:lnTo>
                  <a:lnTo>
                    <a:pt x="7308012" y="1304988"/>
                  </a:lnTo>
                  <a:lnTo>
                    <a:pt x="7308012" y="1161161"/>
                  </a:lnTo>
                  <a:lnTo>
                    <a:pt x="7308012" y="952512"/>
                  </a:lnTo>
                  <a:close/>
                </a:path>
                <a:path w="7308215" h="1487804">
                  <a:moveTo>
                    <a:pt x="7308012" y="620839"/>
                  </a:moveTo>
                  <a:lnTo>
                    <a:pt x="6993217" y="620839"/>
                  </a:lnTo>
                  <a:lnTo>
                    <a:pt x="6993217" y="788479"/>
                  </a:lnTo>
                  <a:lnTo>
                    <a:pt x="6993217" y="952500"/>
                  </a:lnTo>
                  <a:lnTo>
                    <a:pt x="7308012" y="952500"/>
                  </a:lnTo>
                  <a:lnTo>
                    <a:pt x="7308012" y="788479"/>
                  </a:lnTo>
                  <a:lnTo>
                    <a:pt x="7308012" y="620839"/>
                  </a:lnTo>
                  <a:close/>
                </a:path>
              </a:pathLst>
            </a:custGeom>
            <a:solidFill>
              <a:srgbClr val="E9EB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914769" y="5104587"/>
              <a:ext cx="1327785" cy="39370"/>
            </a:xfrm>
            <a:custGeom>
              <a:avLst/>
              <a:gdLst/>
              <a:ahLst/>
              <a:cxnLst/>
              <a:rect l="l" t="t" r="r" b="b"/>
              <a:pathLst>
                <a:path w="1327784" h="39370">
                  <a:moveTo>
                    <a:pt x="337667" y="0"/>
                  </a:moveTo>
                  <a:lnTo>
                    <a:pt x="0" y="0"/>
                  </a:lnTo>
                  <a:lnTo>
                    <a:pt x="0" y="38912"/>
                  </a:lnTo>
                  <a:lnTo>
                    <a:pt x="337667" y="38912"/>
                  </a:lnTo>
                  <a:lnTo>
                    <a:pt x="337667" y="0"/>
                  </a:lnTo>
                  <a:close/>
                </a:path>
                <a:path w="1327784" h="39370">
                  <a:moveTo>
                    <a:pt x="1012913" y="0"/>
                  </a:moveTo>
                  <a:lnTo>
                    <a:pt x="675335" y="0"/>
                  </a:lnTo>
                  <a:lnTo>
                    <a:pt x="337693" y="0"/>
                  </a:lnTo>
                  <a:lnTo>
                    <a:pt x="337693" y="38912"/>
                  </a:lnTo>
                  <a:lnTo>
                    <a:pt x="675259" y="38912"/>
                  </a:lnTo>
                  <a:lnTo>
                    <a:pt x="1012913" y="38912"/>
                  </a:lnTo>
                  <a:lnTo>
                    <a:pt x="1012913" y="0"/>
                  </a:lnTo>
                  <a:close/>
                </a:path>
                <a:path w="1327784" h="39370">
                  <a:moveTo>
                    <a:pt x="1327746" y="0"/>
                  </a:moveTo>
                  <a:lnTo>
                    <a:pt x="1012952" y="0"/>
                  </a:lnTo>
                  <a:lnTo>
                    <a:pt x="1012952" y="38912"/>
                  </a:lnTo>
                  <a:lnTo>
                    <a:pt x="1327746" y="38912"/>
                  </a:lnTo>
                  <a:lnTo>
                    <a:pt x="1327746" y="0"/>
                  </a:lnTo>
                  <a:close/>
                </a:path>
              </a:pathLst>
            </a:custGeom>
            <a:solidFill>
              <a:srgbClr val="E9EB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4504" y="2447289"/>
              <a:ext cx="2798445" cy="2376170"/>
            </a:xfrm>
            <a:custGeom>
              <a:avLst/>
              <a:gdLst/>
              <a:ahLst/>
              <a:cxnLst/>
              <a:rect l="l" t="t" r="r" b="b"/>
              <a:pathLst>
                <a:path w="2798445" h="2376170">
                  <a:moveTo>
                    <a:pt x="0" y="700532"/>
                  </a:moveTo>
                  <a:lnTo>
                    <a:pt x="0" y="2375979"/>
                  </a:lnTo>
                </a:path>
                <a:path w="2798445" h="2376170">
                  <a:moveTo>
                    <a:pt x="1260690" y="0"/>
                  </a:moveTo>
                  <a:lnTo>
                    <a:pt x="1260690" y="2375979"/>
                  </a:lnTo>
                </a:path>
                <a:path w="2798445" h="2376170">
                  <a:moveTo>
                    <a:pt x="1644992" y="0"/>
                  </a:moveTo>
                  <a:lnTo>
                    <a:pt x="1644992" y="713232"/>
                  </a:lnTo>
                </a:path>
                <a:path w="2798445" h="2376170">
                  <a:moveTo>
                    <a:pt x="1644992" y="792988"/>
                  </a:moveTo>
                  <a:lnTo>
                    <a:pt x="1644992" y="2375979"/>
                  </a:lnTo>
                </a:path>
                <a:path w="2798445" h="2376170">
                  <a:moveTo>
                    <a:pt x="2029294" y="792988"/>
                  </a:moveTo>
                  <a:lnTo>
                    <a:pt x="2029294" y="2375979"/>
                  </a:lnTo>
                </a:path>
                <a:path w="2798445" h="2376170">
                  <a:moveTo>
                    <a:pt x="2413596" y="792988"/>
                  </a:moveTo>
                  <a:lnTo>
                    <a:pt x="2413596" y="2375979"/>
                  </a:lnTo>
                </a:path>
                <a:path w="2798445" h="2376170">
                  <a:moveTo>
                    <a:pt x="2797898" y="0"/>
                  </a:moveTo>
                  <a:lnTo>
                    <a:pt x="2797898" y="237597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75583" y="3240277"/>
              <a:ext cx="12700" cy="1903730"/>
            </a:xfrm>
            <a:custGeom>
              <a:avLst/>
              <a:gdLst/>
              <a:ahLst/>
              <a:cxnLst/>
              <a:rect l="l" t="t" r="r" b="b"/>
              <a:pathLst>
                <a:path w="12700" h="1903729">
                  <a:moveTo>
                    <a:pt x="12700" y="0"/>
                  </a:moveTo>
                  <a:lnTo>
                    <a:pt x="0" y="0"/>
                  </a:lnTo>
                  <a:lnTo>
                    <a:pt x="0" y="1903220"/>
                  </a:lnTo>
                  <a:lnTo>
                    <a:pt x="12700" y="1903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17213" y="2447289"/>
              <a:ext cx="770890" cy="805815"/>
            </a:xfrm>
            <a:custGeom>
              <a:avLst/>
              <a:gdLst/>
              <a:ahLst/>
              <a:cxnLst/>
              <a:rect l="l" t="t" r="r" b="b"/>
              <a:pathLst>
                <a:path w="770889" h="805814">
                  <a:moveTo>
                    <a:pt x="0" y="0"/>
                  </a:moveTo>
                  <a:lnTo>
                    <a:pt x="0" y="805688"/>
                  </a:lnTo>
                </a:path>
                <a:path w="770889" h="805814">
                  <a:moveTo>
                    <a:pt x="384428" y="0"/>
                  </a:moveTo>
                  <a:lnTo>
                    <a:pt x="384428" y="805688"/>
                  </a:lnTo>
                </a:path>
                <a:path w="770889" h="805814">
                  <a:moveTo>
                    <a:pt x="770636" y="0"/>
                  </a:moveTo>
                  <a:lnTo>
                    <a:pt x="770636" y="79298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887849" y="3240277"/>
              <a:ext cx="0" cy="1583055"/>
            </a:xfrm>
            <a:custGeom>
              <a:avLst/>
              <a:gdLst/>
              <a:ahLst/>
              <a:cxnLst/>
              <a:rect l="l" t="t" r="r" b="b"/>
              <a:pathLst>
                <a:path h="1583054">
                  <a:moveTo>
                    <a:pt x="0" y="0"/>
                  </a:moveTo>
                  <a:lnTo>
                    <a:pt x="0" y="1582991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81499" y="4823269"/>
              <a:ext cx="12700" cy="320675"/>
            </a:xfrm>
            <a:custGeom>
              <a:avLst/>
              <a:gdLst/>
              <a:ahLst/>
              <a:cxnLst/>
              <a:rect l="l" t="t" r="r" b="b"/>
              <a:pathLst>
                <a:path w="12700" h="320675">
                  <a:moveTo>
                    <a:pt x="12700" y="0"/>
                  </a:moveTo>
                  <a:lnTo>
                    <a:pt x="0" y="0"/>
                  </a:lnTo>
                  <a:lnTo>
                    <a:pt x="0" y="320228"/>
                  </a:lnTo>
                  <a:lnTo>
                    <a:pt x="12700" y="320228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227446" y="3240277"/>
              <a:ext cx="0" cy="784225"/>
            </a:xfrm>
            <a:custGeom>
              <a:avLst/>
              <a:gdLst/>
              <a:ahLst/>
              <a:cxnLst/>
              <a:rect l="l" t="t" r="r" b="b"/>
              <a:pathLst>
                <a:path h="784225">
                  <a:moveTo>
                    <a:pt x="0" y="0"/>
                  </a:moveTo>
                  <a:lnTo>
                    <a:pt x="0" y="78418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221096" y="4116539"/>
              <a:ext cx="12700" cy="1027430"/>
            </a:xfrm>
            <a:custGeom>
              <a:avLst/>
              <a:gdLst/>
              <a:ahLst/>
              <a:cxnLst/>
              <a:rect l="l" t="t" r="r" b="b"/>
              <a:pathLst>
                <a:path w="12700" h="1027429">
                  <a:moveTo>
                    <a:pt x="12700" y="0"/>
                  </a:moveTo>
                  <a:lnTo>
                    <a:pt x="0" y="0"/>
                  </a:lnTo>
                  <a:lnTo>
                    <a:pt x="0" y="1026958"/>
                  </a:lnTo>
                  <a:lnTo>
                    <a:pt x="12700" y="1026958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69738" y="2447289"/>
              <a:ext cx="295275" cy="1577340"/>
            </a:xfrm>
            <a:custGeom>
              <a:avLst/>
              <a:gdLst/>
              <a:ahLst/>
              <a:cxnLst/>
              <a:rect l="l" t="t" r="r" b="b"/>
              <a:pathLst>
                <a:path w="295275" h="1577339">
                  <a:moveTo>
                    <a:pt x="0" y="0"/>
                  </a:moveTo>
                  <a:lnTo>
                    <a:pt x="0" y="805688"/>
                  </a:lnTo>
                </a:path>
                <a:path w="295275" h="1577339">
                  <a:moveTo>
                    <a:pt x="294894" y="792988"/>
                  </a:moveTo>
                  <a:lnTo>
                    <a:pt x="294894" y="157717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58282" y="4116539"/>
              <a:ext cx="12700" cy="1027430"/>
            </a:xfrm>
            <a:custGeom>
              <a:avLst/>
              <a:gdLst/>
              <a:ahLst/>
              <a:cxnLst/>
              <a:rect l="l" t="t" r="r" b="b"/>
              <a:pathLst>
                <a:path w="12700" h="1027429">
                  <a:moveTo>
                    <a:pt x="12700" y="0"/>
                  </a:moveTo>
                  <a:lnTo>
                    <a:pt x="0" y="0"/>
                  </a:lnTo>
                  <a:lnTo>
                    <a:pt x="0" y="1026958"/>
                  </a:lnTo>
                  <a:lnTo>
                    <a:pt x="12700" y="1026958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53658" y="2447289"/>
              <a:ext cx="248285" cy="1577340"/>
            </a:xfrm>
            <a:custGeom>
              <a:avLst/>
              <a:gdLst/>
              <a:ahLst/>
              <a:cxnLst/>
              <a:rect l="l" t="t" r="r" b="b"/>
              <a:pathLst>
                <a:path w="248285" h="1577339">
                  <a:moveTo>
                    <a:pt x="0" y="0"/>
                  </a:moveTo>
                  <a:lnTo>
                    <a:pt x="0" y="805688"/>
                  </a:lnTo>
                </a:path>
                <a:path w="248285" h="1577339">
                  <a:moveTo>
                    <a:pt x="248157" y="792988"/>
                  </a:moveTo>
                  <a:lnTo>
                    <a:pt x="248157" y="157717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895467" y="4116539"/>
              <a:ext cx="12700" cy="1027430"/>
            </a:xfrm>
            <a:custGeom>
              <a:avLst/>
              <a:gdLst/>
              <a:ahLst/>
              <a:cxnLst/>
              <a:rect l="l" t="t" r="r" b="b"/>
              <a:pathLst>
                <a:path w="12700" h="1027429">
                  <a:moveTo>
                    <a:pt x="12700" y="0"/>
                  </a:moveTo>
                  <a:lnTo>
                    <a:pt x="0" y="0"/>
                  </a:lnTo>
                  <a:lnTo>
                    <a:pt x="0" y="1026958"/>
                  </a:lnTo>
                  <a:lnTo>
                    <a:pt x="12700" y="1026958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011799" y="2447289"/>
              <a:ext cx="0" cy="805815"/>
            </a:xfrm>
            <a:custGeom>
              <a:avLst/>
              <a:gdLst/>
              <a:ahLst/>
              <a:cxnLst/>
              <a:rect l="l" t="t" r="r" b="b"/>
              <a:pathLst>
                <a:path h="805814">
                  <a:moveTo>
                    <a:pt x="0" y="0"/>
                  </a:moveTo>
                  <a:lnTo>
                    <a:pt x="0" y="80568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233033" y="3240277"/>
              <a:ext cx="2016125" cy="1903730"/>
            </a:xfrm>
            <a:custGeom>
              <a:avLst/>
              <a:gdLst/>
              <a:ahLst/>
              <a:cxnLst/>
              <a:rect l="l" t="t" r="r" b="b"/>
              <a:pathLst>
                <a:path w="2016125" h="1903729">
                  <a:moveTo>
                    <a:pt x="12700" y="0"/>
                  </a:moveTo>
                  <a:lnTo>
                    <a:pt x="0" y="0"/>
                  </a:lnTo>
                  <a:lnTo>
                    <a:pt x="0" y="1903222"/>
                  </a:lnTo>
                  <a:lnTo>
                    <a:pt x="12700" y="1903222"/>
                  </a:lnTo>
                  <a:lnTo>
                    <a:pt x="12700" y="0"/>
                  </a:lnTo>
                  <a:close/>
                </a:path>
                <a:path w="2016125" h="1903729">
                  <a:moveTo>
                    <a:pt x="350393" y="0"/>
                  </a:moveTo>
                  <a:lnTo>
                    <a:pt x="337693" y="0"/>
                  </a:lnTo>
                  <a:lnTo>
                    <a:pt x="337693" y="1903222"/>
                  </a:lnTo>
                  <a:lnTo>
                    <a:pt x="350393" y="1903222"/>
                  </a:lnTo>
                  <a:lnTo>
                    <a:pt x="350393" y="0"/>
                  </a:lnTo>
                  <a:close/>
                </a:path>
                <a:path w="2016125" h="1903729">
                  <a:moveTo>
                    <a:pt x="688086" y="0"/>
                  </a:moveTo>
                  <a:lnTo>
                    <a:pt x="675386" y="0"/>
                  </a:lnTo>
                  <a:lnTo>
                    <a:pt x="675386" y="1903222"/>
                  </a:lnTo>
                  <a:lnTo>
                    <a:pt x="688086" y="1903222"/>
                  </a:lnTo>
                  <a:lnTo>
                    <a:pt x="688086" y="0"/>
                  </a:lnTo>
                  <a:close/>
                </a:path>
                <a:path w="2016125" h="1903729">
                  <a:moveTo>
                    <a:pt x="1025779" y="0"/>
                  </a:moveTo>
                  <a:lnTo>
                    <a:pt x="1013079" y="0"/>
                  </a:lnTo>
                  <a:lnTo>
                    <a:pt x="1013079" y="1903222"/>
                  </a:lnTo>
                  <a:lnTo>
                    <a:pt x="1025779" y="1903222"/>
                  </a:lnTo>
                  <a:lnTo>
                    <a:pt x="1025779" y="0"/>
                  </a:lnTo>
                  <a:close/>
                </a:path>
                <a:path w="2016125" h="1903729">
                  <a:moveTo>
                    <a:pt x="1363345" y="0"/>
                  </a:moveTo>
                  <a:lnTo>
                    <a:pt x="1350645" y="0"/>
                  </a:lnTo>
                  <a:lnTo>
                    <a:pt x="1350645" y="1903222"/>
                  </a:lnTo>
                  <a:lnTo>
                    <a:pt x="1363345" y="1903222"/>
                  </a:lnTo>
                  <a:lnTo>
                    <a:pt x="1363345" y="0"/>
                  </a:lnTo>
                  <a:close/>
                </a:path>
                <a:path w="2016125" h="1903729">
                  <a:moveTo>
                    <a:pt x="1701038" y="0"/>
                  </a:moveTo>
                  <a:lnTo>
                    <a:pt x="1688338" y="0"/>
                  </a:lnTo>
                  <a:lnTo>
                    <a:pt x="1688338" y="1903222"/>
                  </a:lnTo>
                  <a:lnTo>
                    <a:pt x="1701038" y="1903222"/>
                  </a:lnTo>
                  <a:lnTo>
                    <a:pt x="1701038" y="0"/>
                  </a:lnTo>
                  <a:close/>
                </a:path>
                <a:path w="2016125" h="1903729">
                  <a:moveTo>
                    <a:pt x="2015871" y="0"/>
                  </a:moveTo>
                  <a:lnTo>
                    <a:pt x="2003171" y="0"/>
                  </a:lnTo>
                  <a:lnTo>
                    <a:pt x="2003171" y="1903222"/>
                  </a:lnTo>
                  <a:lnTo>
                    <a:pt x="2015871" y="1903222"/>
                  </a:lnTo>
                  <a:lnTo>
                    <a:pt x="20158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28154" y="3154171"/>
              <a:ext cx="7320915" cy="1806575"/>
            </a:xfrm>
            <a:custGeom>
              <a:avLst/>
              <a:gdLst/>
              <a:ahLst/>
              <a:cxnLst/>
              <a:rect l="l" t="t" r="r" b="b"/>
              <a:pathLst>
                <a:path w="7320915" h="1806575">
                  <a:moveTo>
                    <a:pt x="0" y="0"/>
                  </a:moveTo>
                  <a:lnTo>
                    <a:pt x="5089994" y="0"/>
                  </a:lnTo>
                </a:path>
                <a:path w="7320915" h="1806575">
                  <a:moveTo>
                    <a:pt x="0" y="92455"/>
                  </a:moveTo>
                  <a:lnTo>
                    <a:pt x="4980012" y="92455"/>
                  </a:lnTo>
                </a:path>
                <a:path w="7320915" h="1806575">
                  <a:moveTo>
                    <a:pt x="5077294" y="92455"/>
                  </a:moveTo>
                  <a:lnTo>
                    <a:pt x="7320749" y="92455"/>
                  </a:lnTo>
                </a:path>
                <a:path w="7320915" h="1806575">
                  <a:moveTo>
                    <a:pt x="0" y="166877"/>
                  </a:moveTo>
                  <a:lnTo>
                    <a:pt x="2860128" y="166877"/>
                  </a:lnTo>
                </a:path>
                <a:path w="7320915" h="1806575">
                  <a:moveTo>
                    <a:pt x="0" y="250444"/>
                  </a:moveTo>
                  <a:lnTo>
                    <a:pt x="2860128" y="250444"/>
                  </a:lnTo>
                </a:path>
                <a:path w="7320915" h="1806575">
                  <a:moveTo>
                    <a:pt x="0" y="334009"/>
                  </a:moveTo>
                  <a:lnTo>
                    <a:pt x="2860128" y="334009"/>
                  </a:lnTo>
                </a:path>
                <a:path w="7320915" h="1806575">
                  <a:moveTo>
                    <a:pt x="0" y="417956"/>
                  </a:moveTo>
                  <a:lnTo>
                    <a:pt x="2860128" y="417956"/>
                  </a:lnTo>
                </a:path>
                <a:path w="7320915" h="1806575">
                  <a:moveTo>
                    <a:pt x="0" y="501522"/>
                  </a:moveTo>
                  <a:lnTo>
                    <a:pt x="2860128" y="501522"/>
                  </a:lnTo>
                </a:path>
                <a:path w="7320915" h="1806575">
                  <a:moveTo>
                    <a:pt x="0" y="585596"/>
                  </a:moveTo>
                  <a:lnTo>
                    <a:pt x="2860128" y="585596"/>
                  </a:lnTo>
                </a:path>
                <a:path w="7320915" h="1806575">
                  <a:moveTo>
                    <a:pt x="0" y="672845"/>
                  </a:moveTo>
                  <a:lnTo>
                    <a:pt x="2860128" y="672845"/>
                  </a:lnTo>
                </a:path>
                <a:path w="7320915" h="1806575">
                  <a:moveTo>
                    <a:pt x="0" y="863942"/>
                  </a:moveTo>
                  <a:lnTo>
                    <a:pt x="7320749" y="863942"/>
                  </a:lnTo>
                </a:path>
                <a:path w="7320915" h="1806575">
                  <a:moveTo>
                    <a:pt x="0" y="968717"/>
                  </a:moveTo>
                  <a:lnTo>
                    <a:pt x="7320749" y="968717"/>
                  </a:lnTo>
                </a:path>
                <a:path w="7320915" h="1806575">
                  <a:moveTo>
                    <a:pt x="0" y="1045590"/>
                  </a:moveTo>
                  <a:lnTo>
                    <a:pt x="2860128" y="1045590"/>
                  </a:lnTo>
                </a:path>
                <a:path w="7320915" h="1806575">
                  <a:moveTo>
                    <a:pt x="0" y="1122425"/>
                  </a:moveTo>
                  <a:lnTo>
                    <a:pt x="7320749" y="1122425"/>
                  </a:lnTo>
                </a:path>
                <a:path w="7320915" h="1806575">
                  <a:moveTo>
                    <a:pt x="0" y="1290065"/>
                  </a:moveTo>
                  <a:lnTo>
                    <a:pt x="7320749" y="1290065"/>
                  </a:lnTo>
                </a:path>
                <a:path w="7320915" h="1806575">
                  <a:moveTo>
                    <a:pt x="0" y="1371218"/>
                  </a:moveTo>
                  <a:lnTo>
                    <a:pt x="2860128" y="1371218"/>
                  </a:lnTo>
                </a:path>
                <a:path w="7320915" h="1806575">
                  <a:moveTo>
                    <a:pt x="0" y="1454086"/>
                  </a:moveTo>
                  <a:lnTo>
                    <a:pt x="7320749" y="1454086"/>
                  </a:lnTo>
                </a:path>
                <a:path w="7320915" h="1806575">
                  <a:moveTo>
                    <a:pt x="0" y="1662747"/>
                  </a:moveTo>
                  <a:lnTo>
                    <a:pt x="7320749" y="1662747"/>
                  </a:lnTo>
                </a:path>
                <a:path w="7320915" h="1806575">
                  <a:moveTo>
                    <a:pt x="2847428" y="1806575"/>
                  </a:moveTo>
                  <a:lnTo>
                    <a:pt x="7320749" y="180657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7316" y="5104575"/>
              <a:ext cx="3161030" cy="0"/>
            </a:xfrm>
            <a:custGeom>
              <a:avLst/>
              <a:gdLst/>
              <a:ahLst/>
              <a:cxnLst/>
              <a:rect l="l" t="t" r="r" b="b"/>
              <a:pathLst>
                <a:path w="3161029">
                  <a:moveTo>
                    <a:pt x="0" y="0"/>
                  </a:moveTo>
                  <a:lnTo>
                    <a:pt x="3160966" y="0"/>
                  </a:lnTo>
                </a:path>
              </a:pathLst>
            </a:custGeom>
            <a:ln w="19050">
              <a:solidFill>
                <a:srgbClr val="1F477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788283" y="5104575"/>
              <a:ext cx="4448175" cy="0"/>
            </a:xfrm>
            <a:custGeom>
              <a:avLst/>
              <a:gdLst/>
              <a:ahLst/>
              <a:cxnLst/>
              <a:rect l="l" t="t" r="r" b="b"/>
              <a:pathLst>
                <a:path w="4448175">
                  <a:moveTo>
                    <a:pt x="0" y="0"/>
                  </a:moveTo>
                  <a:lnTo>
                    <a:pt x="44479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236204" y="5104575"/>
              <a:ext cx="277495" cy="0"/>
            </a:xfrm>
            <a:custGeom>
              <a:avLst/>
              <a:gdLst/>
              <a:ahLst/>
              <a:cxnLst/>
              <a:rect l="l" t="t" r="r" b="b"/>
              <a:pathLst>
                <a:path w="277495">
                  <a:moveTo>
                    <a:pt x="0" y="0"/>
                  </a:moveTo>
                  <a:lnTo>
                    <a:pt x="277368" y="0"/>
                  </a:lnTo>
                </a:path>
              </a:pathLst>
            </a:custGeom>
            <a:ln w="19050">
              <a:solidFill>
                <a:srgbClr val="1F477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34504" y="2453639"/>
              <a:ext cx="5083810" cy="0"/>
            </a:xfrm>
            <a:custGeom>
              <a:avLst/>
              <a:gdLst/>
              <a:ahLst/>
              <a:cxnLst/>
              <a:rect l="l" t="t" r="r" b="b"/>
              <a:pathLst>
                <a:path w="5083810">
                  <a:moveTo>
                    <a:pt x="0" y="0"/>
                  </a:moveTo>
                  <a:lnTo>
                    <a:pt x="508364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934504" y="2459989"/>
            <a:ext cx="1254760" cy="688340"/>
          </a:xfrm>
          <a:prstGeom prst="rect">
            <a:avLst/>
          </a:prstGeom>
          <a:solidFill>
            <a:srgbClr val="E9EB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 marL="4445" marR="331470">
              <a:lnSpc>
                <a:spcPct val="100000"/>
              </a:lnSpc>
              <a:spcBef>
                <a:spcPts val="5"/>
              </a:spcBef>
            </a:pPr>
            <a:r>
              <a:rPr sz="500" dirty="0">
                <a:latin typeface="Arial"/>
                <a:cs typeface="Arial"/>
              </a:rPr>
              <a:t>GREENHOUSE GAS  </a:t>
            </a:r>
            <a:r>
              <a:rPr sz="500" spc="-10" dirty="0">
                <a:latin typeface="Arial"/>
                <a:cs typeface="Arial"/>
              </a:rPr>
              <a:t>EMISSIONS </a:t>
            </a:r>
            <a:r>
              <a:rPr sz="500" spc="-20" dirty="0">
                <a:latin typeface="Arial"/>
                <a:cs typeface="Arial"/>
              </a:rPr>
              <a:t>AND</a:t>
            </a:r>
            <a:r>
              <a:rPr sz="500" spc="50" dirty="0">
                <a:latin typeface="Arial"/>
                <a:cs typeface="Arial"/>
              </a:rPr>
              <a:t> </a:t>
            </a:r>
            <a:r>
              <a:rPr sz="500" spc="-15" dirty="0">
                <a:latin typeface="Arial"/>
                <a:cs typeface="Arial"/>
              </a:rPr>
              <a:t>REMOVALS</a:t>
            </a:r>
            <a:endParaRPr sz="5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195195" y="2453639"/>
            <a:ext cx="384810" cy="70104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L="34925" indent="16510">
              <a:lnSpc>
                <a:spcPct val="100000"/>
              </a:lnSpc>
              <a:spcBef>
                <a:spcPts val="384"/>
              </a:spcBef>
            </a:pPr>
            <a:r>
              <a:rPr sz="500" spc="-15" dirty="0">
                <a:latin typeface="Arial"/>
                <a:cs typeface="Arial"/>
              </a:rPr>
              <a:t>Reference</a:t>
            </a:r>
            <a:endParaRPr sz="500">
              <a:latin typeface="Arial"/>
              <a:cs typeface="Arial"/>
            </a:endParaRPr>
          </a:p>
          <a:p>
            <a:pPr marL="31750" marR="17780" indent="2540">
              <a:lnSpc>
                <a:spcPct val="66000"/>
              </a:lnSpc>
              <a:spcBef>
                <a:spcPts val="300"/>
              </a:spcBef>
            </a:pPr>
            <a:r>
              <a:rPr sz="500" dirty="0">
                <a:latin typeface="Arial"/>
                <a:cs typeface="Arial"/>
              </a:rPr>
              <a:t>y</a:t>
            </a:r>
            <a:r>
              <a:rPr sz="500" spc="-5" dirty="0">
                <a:latin typeface="Arial"/>
                <a:cs typeface="Arial"/>
              </a:rPr>
              <a:t>ea</a:t>
            </a:r>
            <a:r>
              <a:rPr sz="500" dirty="0">
                <a:latin typeface="Arial"/>
                <a:cs typeface="Arial"/>
              </a:rPr>
              <a:t>r/</a:t>
            </a:r>
            <a:r>
              <a:rPr sz="500" spc="-5" dirty="0">
                <a:latin typeface="Arial"/>
                <a:cs typeface="Arial"/>
              </a:rPr>
              <a:t>pe</a:t>
            </a:r>
            <a:r>
              <a:rPr sz="500" dirty="0">
                <a:latin typeface="Arial"/>
                <a:cs typeface="Arial"/>
              </a:rPr>
              <a:t>r</a:t>
            </a:r>
            <a:r>
              <a:rPr sz="500" spc="5" dirty="0">
                <a:latin typeface="Arial"/>
                <a:cs typeface="Arial"/>
              </a:rPr>
              <a:t>i</a:t>
            </a:r>
            <a:r>
              <a:rPr sz="500" spc="-5" dirty="0">
                <a:latin typeface="Arial"/>
                <a:cs typeface="Arial"/>
              </a:rPr>
              <a:t>o</a:t>
            </a:r>
            <a:r>
              <a:rPr sz="500" dirty="0">
                <a:latin typeface="Arial"/>
                <a:cs typeface="Arial"/>
              </a:rPr>
              <a:t>d  </a:t>
            </a:r>
            <a:r>
              <a:rPr sz="500" spc="-15" dirty="0">
                <a:latin typeface="Arial"/>
                <a:cs typeface="Arial"/>
              </a:rPr>
              <a:t>for </a:t>
            </a:r>
            <a:r>
              <a:rPr sz="675" spc="7" baseline="-18518" dirty="0">
                <a:latin typeface="Arial"/>
                <a:cs typeface="Arial"/>
              </a:rPr>
              <a:t>NDC</a:t>
            </a:r>
            <a:r>
              <a:rPr sz="675" baseline="-18518" dirty="0">
                <a:latin typeface="Arial"/>
                <a:cs typeface="Arial"/>
              </a:rPr>
              <a:t> </a:t>
            </a:r>
            <a:r>
              <a:rPr sz="300" spc="-20" dirty="0">
                <a:latin typeface="Arial"/>
                <a:cs typeface="Arial"/>
              </a:rPr>
              <a:t>(1)</a:t>
            </a:r>
            <a:endParaRPr sz="3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22550" y="2691764"/>
            <a:ext cx="59055" cy="768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300" spc="-20" dirty="0">
                <a:latin typeface="Arial"/>
                <a:cs typeface="Arial"/>
              </a:rPr>
              <a:t>(</a:t>
            </a:r>
            <a:r>
              <a:rPr sz="300" dirty="0">
                <a:latin typeface="Arial"/>
                <a:cs typeface="Arial"/>
              </a:rPr>
              <a:t>2</a:t>
            </a:r>
            <a:r>
              <a:rPr sz="300" spc="10" dirty="0">
                <a:latin typeface="Arial"/>
                <a:cs typeface="Arial"/>
              </a:rPr>
              <a:t>)</a:t>
            </a:r>
            <a:endParaRPr sz="3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97150" y="2638425"/>
            <a:ext cx="77660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495934" algn="l"/>
              </a:tabLst>
            </a:pPr>
            <a:r>
              <a:rPr sz="500" spc="-5" dirty="0">
                <a:latin typeface="Arial"/>
                <a:cs typeface="Arial"/>
              </a:rPr>
              <a:t>Base</a:t>
            </a:r>
            <a:r>
              <a:rPr sz="500" spc="5" dirty="0">
                <a:latin typeface="Arial"/>
                <a:cs typeface="Arial"/>
              </a:rPr>
              <a:t> </a:t>
            </a:r>
            <a:r>
              <a:rPr sz="500" spc="-5" dirty="0">
                <a:latin typeface="Arial"/>
                <a:cs typeface="Arial"/>
              </a:rPr>
              <a:t>year	1990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450" spc="-7" baseline="37037" dirty="0">
                <a:latin typeface="Arial"/>
                <a:cs typeface="Arial"/>
              </a:rPr>
              <a:t>(1)</a:t>
            </a:r>
            <a:endParaRPr sz="450" baseline="37037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348101" y="2453639"/>
            <a:ext cx="384810" cy="70104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00">
              <a:latin typeface="Times New Roman"/>
              <a:cs typeface="Times New Roman"/>
            </a:endParaRPr>
          </a:p>
          <a:p>
            <a:pPr marL="23495" marR="14604" algn="ctr">
              <a:lnSpc>
                <a:spcPct val="100000"/>
              </a:lnSpc>
              <a:spcBef>
                <a:spcPts val="5"/>
              </a:spcBef>
            </a:pPr>
            <a:r>
              <a:rPr sz="500" dirty="0">
                <a:latin typeface="Arial"/>
                <a:cs typeface="Arial"/>
              </a:rPr>
              <a:t>(Y</a:t>
            </a:r>
            <a:r>
              <a:rPr sz="500" spc="-5" dirty="0">
                <a:latin typeface="Arial"/>
                <a:cs typeface="Arial"/>
              </a:rPr>
              <a:t>ea</a:t>
            </a:r>
            <a:r>
              <a:rPr sz="500" dirty="0">
                <a:latin typeface="Arial"/>
                <a:cs typeface="Arial"/>
              </a:rPr>
              <a:t>rs</a:t>
            </a:r>
            <a:r>
              <a:rPr sz="500" spc="-60" dirty="0">
                <a:latin typeface="Arial"/>
                <a:cs typeface="Arial"/>
              </a:rPr>
              <a:t> </a:t>
            </a:r>
            <a:r>
              <a:rPr sz="500" spc="-5" dirty="0">
                <a:latin typeface="Arial"/>
                <a:cs typeface="Arial"/>
              </a:rPr>
              <a:t>1991  </a:t>
            </a:r>
            <a:r>
              <a:rPr sz="500" spc="-25" dirty="0">
                <a:latin typeface="Arial"/>
                <a:cs typeface="Arial"/>
              </a:rPr>
              <a:t>to</a:t>
            </a:r>
            <a:endParaRPr sz="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500" spc="-20" dirty="0">
                <a:latin typeface="Arial"/>
                <a:cs typeface="Arial"/>
              </a:rPr>
              <a:t>2019)</a:t>
            </a:r>
            <a:endParaRPr sz="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732403" y="2453639"/>
            <a:ext cx="384810" cy="70104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00">
              <a:latin typeface="Times New Roman"/>
              <a:cs typeface="Times New Roman"/>
            </a:endParaRPr>
          </a:p>
          <a:p>
            <a:pPr marL="23495" marR="15875" algn="ctr">
              <a:lnSpc>
                <a:spcPct val="100000"/>
              </a:lnSpc>
              <a:spcBef>
                <a:spcPts val="5"/>
              </a:spcBef>
            </a:pPr>
            <a:r>
              <a:rPr sz="500" dirty="0">
                <a:latin typeface="Arial"/>
                <a:cs typeface="Arial"/>
              </a:rPr>
              <a:t>(Y</a:t>
            </a:r>
            <a:r>
              <a:rPr sz="500" spc="-5" dirty="0">
                <a:latin typeface="Arial"/>
                <a:cs typeface="Arial"/>
              </a:rPr>
              <a:t>ea</a:t>
            </a:r>
            <a:r>
              <a:rPr sz="500" dirty="0">
                <a:latin typeface="Arial"/>
                <a:cs typeface="Arial"/>
              </a:rPr>
              <a:t>rs</a:t>
            </a:r>
            <a:r>
              <a:rPr sz="500" spc="-60" dirty="0">
                <a:latin typeface="Arial"/>
                <a:cs typeface="Arial"/>
              </a:rPr>
              <a:t> </a:t>
            </a:r>
            <a:r>
              <a:rPr sz="500" spc="-5" dirty="0">
                <a:latin typeface="Arial"/>
                <a:cs typeface="Arial"/>
              </a:rPr>
              <a:t>1991  </a:t>
            </a:r>
            <a:r>
              <a:rPr sz="500" spc="-25" dirty="0">
                <a:latin typeface="Arial"/>
                <a:cs typeface="Arial"/>
              </a:rPr>
              <a:t>to</a:t>
            </a:r>
            <a:endParaRPr sz="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500" spc="-20" dirty="0">
                <a:latin typeface="Arial"/>
                <a:cs typeface="Arial"/>
              </a:rPr>
              <a:t>2019)</a:t>
            </a:r>
            <a:endParaRPr sz="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90059" y="2653665"/>
            <a:ext cx="140970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500" spc="-30" dirty="0">
                <a:latin typeface="Arial"/>
                <a:cs typeface="Arial"/>
              </a:rPr>
              <a:t>2020</a:t>
            </a:r>
            <a:endParaRPr sz="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01641" y="2453639"/>
            <a:ext cx="386715" cy="70104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L="24765" marR="14604" algn="ctr">
              <a:lnSpc>
                <a:spcPct val="100000"/>
              </a:lnSpc>
              <a:spcBef>
                <a:spcPts val="384"/>
              </a:spcBef>
            </a:pPr>
            <a:r>
              <a:rPr sz="500" dirty="0">
                <a:latin typeface="Arial"/>
                <a:cs typeface="Arial"/>
              </a:rPr>
              <a:t>(Y</a:t>
            </a:r>
            <a:r>
              <a:rPr sz="500" spc="-5" dirty="0">
                <a:latin typeface="Arial"/>
                <a:cs typeface="Arial"/>
              </a:rPr>
              <a:t>ea</a:t>
            </a:r>
            <a:r>
              <a:rPr sz="500" dirty="0">
                <a:latin typeface="Arial"/>
                <a:cs typeface="Arial"/>
              </a:rPr>
              <a:t>rs</a:t>
            </a:r>
            <a:r>
              <a:rPr sz="500" spc="-55" dirty="0">
                <a:latin typeface="Arial"/>
                <a:cs typeface="Arial"/>
              </a:rPr>
              <a:t> </a:t>
            </a:r>
            <a:r>
              <a:rPr sz="500" spc="-5" dirty="0">
                <a:latin typeface="Arial"/>
                <a:cs typeface="Arial"/>
              </a:rPr>
              <a:t>2021  </a:t>
            </a:r>
            <a:r>
              <a:rPr sz="500" spc="-15" dirty="0">
                <a:latin typeface="Arial"/>
                <a:cs typeface="Arial"/>
              </a:rPr>
              <a:t>to </a:t>
            </a:r>
            <a:r>
              <a:rPr sz="500" spc="-5" dirty="0">
                <a:latin typeface="Arial"/>
                <a:cs typeface="Arial"/>
              </a:rPr>
              <a:t>latest  </a:t>
            </a:r>
            <a:r>
              <a:rPr sz="500" spc="-15" dirty="0">
                <a:latin typeface="Arial"/>
                <a:cs typeface="Arial"/>
              </a:rPr>
              <a:t>reported  year)</a:t>
            </a:r>
            <a:endParaRPr sz="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87848" y="2453639"/>
            <a:ext cx="382270" cy="70104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L="23495" marR="12065" algn="ctr">
              <a:lnSpc>
                <a:spcPct val="100000"/>
              </a:lnSpc>
              <a:spcBef>
                <a:spcPts val="384"/>
              </a:spcBef>
            </a:pPr>
            <a:r>
              <a:rPr sz="500" dirty="0">
                <a:latin typeface="Arial"/>
                <a:cs typeface="Arial"/>
              </a:rPr>
              <a:t>(Y</a:t>
            </a:r>
            <a:r>
              <a:rPr sz="500" spc="-5" dirty="0">
                <a:latin typeface="Arial"/>
                <a:cs typeface="Arial"/>
              </a:rPr>
              <a:t>ea</a:t>
            </a:r>
            <a:r>
              <a:rPr sz="500" dirty="0">
                <a:latin typeface="Arial"/>
                <a:cs typeface="Arial"/>
              </a:rPr>
              <a:t>rs</a:t>
            </a:r>
            <a:r>
              <a:rPr sz="500" spc="-60" dirty="0">
                <a:latin typeface="Arial"/>
                <a:cs typeface="Arial"/>
              </a:rPr>
              <a:t> </a:t>
            </a:r>
            <a:r>
              <a:rPr sz="500" spc="-5" dirty="0">
                <a:latin typeface="Arial"/>
                <a:cs typeface="Arial"/>
              </a:rPr>
              <a:t>2021  </a:t>
            </a:r>
            <a:r>
              <a:rPr sz="500" spc="-15" dirty="0">
                <a:latin typeface="Arial"/>
                <a:cs typeface="Arial"/>
              </a:rPr>
              <a:t>to </a:t>
            </a:r>
            <a:r>
              <a:rPr sz="500" spc="-5" dirty="0">
                <a:latin typeface="Arial"/>
                <a:cs typeface="Arial"/>
              </a:rPr>
              <a:t>latest  </a:t>
            </a:r>
            <a:r>
              <a:rPr sz="500" spc="-15" dirty="0">
                <a:latin typeface="Arial"/>
                <a:cs typeface="Arial"/>
              </a:rPr>
              <a:t>reported  year)</a:t>
            </a:r>
            <a:endParaRPr sz="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269738" y="2453639"/>
            <a:ext cx="384175" cy="70104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L="24765" marR="13335" algn="ctr">
              <a:lnSpc>
                <a:spcPct val="100000"/>
              </a:lnSpc>
              <a:spcBef>
                <a:spcPts val="384"/>
              </a:spcBef>
            </a:pPr>
            <a:r>
              <a:rPr sz="500" dirty="0">
                <a:latin typeface="Arial"/>
                <a:cs typeface="Arial"/>
              </a:rPr>
              <a:t>(Y</a:t>
            </a:r>
            <a:r>
              <a:rPr sz="500" spc="-5" dirty="0">
                <a:latin typeface="Arial"/>
                <a:cs typeface="Arial"/>
              </a:rPr>
              <a:t>ea</a:t>
            </a:r>
            <a:r>
              <a:rPr sz="500" dirty="0">
                <a:latin typeface="Arial"/>
                <a:cs typeface="Arial"/>
              </a:rPr>
              <a:t>rs</a:t>
            </a:r>
            <a:r>
              <a:rPr sz="500" spc="-60" dirty="0">
                <a:latin typeface="Arial"/>
                <a:cs typeface="Arial"/>
              </a:rPr>
              <a:t> </a:t>
            </a:r>
            <a:r>
              <a:rPr sz="500" spc="-5" dirty="0">
                <a:latin typeface="Arial"/>
                <a:cs typeface="Arial"/>
              </a:rPr>
              <a:t>2021  </a:t>
            </a:r>
            <a:r>
              <a:rPr sz="500" spc="-15" dirty="0">
                <a:latin typeface="Arial"/>
                <a:cs typeface="Arial"/>
              </a:rPr>
              <a:t>to </a:t>
            </a:r>
            <a:r>
              <a:rPr sz="500" spc="-5" dirty="0">
                <a:latin typeface="Arial"/>
                <a:cs typeface="Arial"/>
              </a:rPr>
              <a:t>latest  </a:t>
            </a:r>
            <a:r>
              <a:rPr sz="500" spc="-15" dirty="0">
                <a:latin typeface="Arial"/>
                <a:cs typeface="Arial"/>
              </a:rPr>
              <a:t>reported  year)</a:t>
            </a:r>
            <a:endParaRPr sz="5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653659" y="2453639"/>
            <a:ext cx="358140" cy="70104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10160" indent="635" algn="ctr">
              <a:lnSpc>
                <a:spcPct val="100000"/>
              </a:lnSpc>
              <a:spcBef>
                <a:spcPts val="110"/>
              </a:spcBef>
            </a:pPr>
            <a:r>
              <a:rPr sz="500" spc="-5" dirty="0">
                <a:latin typeface="Arial"/>
                <a:cs typeface="Arial"/>
              </a:rPr>
              <a:t>Change  </a:t>
            </a:r>
            <a:r>
              <a:rPr sz="500" spc="-15" dirty="0">
                <a:latin typeface="Arial"/>
                <a:cs typeface="Arial"/>
              </a:rPr>
              <a:t>from  [1990][base  y</a:t>
            </a:r>
            <a:r>
              <a:rPr sz="500" spc="-20" dirty="0">
                <a:latin typeface="Arial"/>
                <a:cs typeface="Arial"/>
              </a:rPr>
              <a:t>ea</a:t>
            </a:r>
            <a:r>
              <a:rPr sz="500" spc="-15" dirty="0">
                <a:latin typeface="Arial"/>
                <a:cs typeface="Arial"/>
              </a:rPr>
              <a:t>r</a:t>
            </a:r>
            <a:r>
              <a:rPr sz="500" spc="-10" dirty="0">
                <a:latin typeface="Arial"/>
                <a:cs typeface="Arial"/>
              </a:rPr>
              <a:t>][</a:t>
            </a:r>
            <a:r>
              <a:rPr sz="500" spc="-15" dirty="0">
                <a:latin typeface="Arial"/>
                <a:cs typeface="Arial"/>
              </a:rPr>
              <a:t>r</a:t>
            </a:r>
            <a:r>
              <a:rPr sz="500" spc="-20" dirty="0">
                <a:latin typeface="Arial"/>
                <a:cs typeface="Arial"/>
              </a:rPr>
              <a:t>e</a:t>
            </a:r>
            <a:r>
              <a:rPr sz="500" dirty="0">
                <a:latin typeface="Arial"/>
                <a:cs typeface="Arial"/>
              </a:rPr>
              <a:t>f</a:t>
            </a:r>
            <a:r>
              <a:rPr sz="500" spc="-20" dirty="0">
                <a:latin typeface="Arial"/>
                <a:cs typeface="Arial"/>
              </a:rPr>
              <a:t>e</a:t>
            </a:r>
            <a:r>
              <a:rPr sz="500" spc="-15" dirty="0">
                <a:latin typeface="Arial"/>
                <a:cs typeface="Arial"/>
              </a:rPr>
              <a:t>r</a:t>
            </a:r>
            <a:r>
              <a:rPr sz="500" spc="-20" dirty="0">
                <a:latin typeface="Arial"/>
                <a:cs typeface="Arial"/>
              </a:rPr>
              <a:t>e</a:t>
            </a:r>
            <a:r>
              <a:rPr sz="500" dirty="0">
                <a:latin typeface="Arial"/>
                <a:cs typeface="Arial"/>
              </a:rPr>
              <a:t>n  </a:t>
            </a:r>
            <a:r>
              <a:rPr sz="500" spc="-15" dirty="0">
                <a:latin typeface="Arial"/>
                <a:cs typeface="Arial"/>
              </a:rPr>
              <a:t>c</a:t>
            </a:r>
            <a:r>
              <a:rPr sz="500" spc="-20" dirty="0">
                <a:latin typeface="Arial"/>
                <a:cs typeface="Arial"/>
              </a:rPr>
              <a:t>e</a:t>
            </a:r>
            <a:r>
              <a:rPr sz="500" spc="-10" dirty="0">
                <a:latin typeface="Arial"/>
                <a:cs typeface="Arial"/>
              </a:rPr>
              <a:t>[</a:t>
            </a:r>
            <a:r>
              <a:rPr sz="500" spc="-15" dirty="0">
                <a:latin typeface="Arial"/>
                <a:cs typeface="Arial"/>
              </a:rPr>
              <a:t>y</a:t>
            </a:r>
            <a:r>
              <a:rPr sz="500" spc="-20" dirty="0">
                <a:latin typeface="Arial"/>
                <a:cs typeface="Arial"/>
              </a:rPr>
              <a:t>ea</a:t>
            </a:r>
            <a:r>
              <a:rPr sz="500" spc="-15" dirty="0">
                <a:latin typeface="Arial"/>
                <a:cs typeface="Arial"/>
              </a:rPr>
              <a:t>r</a:t>
            </a:r>
            <a:r>
              <a:rPr sz="500" spc="-10" dirty="0">
                <a:latin typeface="Arial"/>
                <a:cs typeface="Arial"/>
              </a:rPr>
              <a:t>][</a:t>
            </a:r>
            <a:r>
              <a:rPr sz="500" spc="-20" dirty="0">
                <a:latin typeface="Arial"/>
                <a:cs typeface="Arial"/>
              </a:rPr>
              <a:t>pe</a:t>
            </a:r>
            <a:r>
              <a:rPr sz="500" spc="-15" dirty="0">
                <a:latin typeface="Arial"/>
                <a:cs typeface="Arial"/>
              </a:rPr>
              <a:t>r</a:t>
            </a:r>
            <a:r>
              <a:rPr sz="500" dirty="0">
                <a:latin typeface="Arial"/>
                <a:cs typeface="Arial"/>
              </a:rPr>
              <a:t>i  o </a:t>
            </a:r>
            <a:r>
              <a:rPr sz="500" spc="-5" dirty="0">
                <a:latin typeface="Arial"/>
                <a:cs typeface="Arial"/>
              </a:rPr>
              <a:t>d]] </a:t>
            </a:r>
            <a:r>
              <a:rPr sz="500" dirty="0">
                <a:latin typeface="Arial"/>
                <a:cs typeface="Arial"/>
              </a:rPr>
              <a:t>to  </a:t>
            </a:r>
            <a:r>
              <a:rPr sz="500" spc="-15" dirty="0">
                <a:latin typeface="Arial"/>
                <a:cs typeface="Arial"/>
              </a:rPr>
              <a:t>latest  </a:t>
            </a:r>
            <a:r>
              <a:rPr sz="500" spc="-5" dirty="0">
                <a:latin typeface="Arial"/>
                <a:cs typeface="Arial"/>
              </a:rPr>
              <a:t>reported  </a:t>
            </a:r>
            <a:r>
              <a:rPr sz="500" spc="-20" dirty="0">
                <a:latin typeface="Arial"/>
                <a:cs typeface="Arial"/>
              </a:rPr>
              <a:t>year</a:t>
            </a:r>
            <a:endParaRPr sz="5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195195" y="3154172"/>
            <a:ext cx="1537335" cy="9271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643255">
              <a:lnSpc>
                <a:spcPct val="100000"/>
              </a:lnSpc>
              <a:spcBef>
                <a:spcPts val="114"/>
              </a:spcBef>
            </a:pPr>
            <a:r>
              <a:rPr sz="675" spc="7" baseline="6172" dirty="0">
                <a:latin typeface="Arial"/>
                <a:cs typeface="Arial"/>
              </a:rPr>
              <a:t>CO</a:t>
            </a:r>
            <a:r>
              <a:rPr sz="300" spc="5" dirty="0">
                <a:latin typeface="Arial"/>
                <a:cs typeface="Arial"/>
              </a:rPr>
              <a:t>2 </a:t>
            </a:r>
            <a:r>
              <a:rPr sz="675" spc="7" baseline="6172" dirty="0">
                <a:latin typeface="Arial"/>
                <a:cs typeface="Arial"/>
              </a:rPr>
              <a:t>equivalents (kt)</a:t>
            </a:r>
            <a:r>
              <a:rPr sz="675" spc="-30" baseline="6172" dirty="0">
                <a:latin typeface="Arial"/>
                <a:cs typeface="Arial"/>
              </a:rPr>
              <a:t> </a:t>
            </a:r>
            <a:r>
              <a:rPr sz="450" spc="-7" baseline="37037" dirty="0">
                <a:latin typeface="Arial"/>
                <a:cs typeface="Arial"/>
              </a:rPr>
              <a:t>(3)</a:t>
            </a:r>
            <a:endParaRPr sz="450" baseline="37037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775197" y="3147187"/>
            <a:ext cx="11874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5" dirty="0">
                <a:latin typeface="Arial"/>
                <a:cs typeface="Arial"/>
              </a:rPr>
              <a:t>(</a:t>
            </a:r>
            <a:r>
              <a:rPr sz="500" spc="-30" dirty="0">
                <a:latin typeface="Arial"/>
                <a:cs typeface="Arial"/>
              </a:rPr>
              <a:t>%</a:t>
            </a:r>
            <a:r>
              <a:rPr sz="500" dirty="0">
                <a:latin typeface="Arial"/>
                <a:cs typeface="Arial"/>
              </a:rPr>
              <a:t>)</a:t>
            </a:r>
            <a:endParaRPr sz="5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34504" y="3246627"/>
            <a:ext cx="1261110" cy="7493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40"/>
              </a:spcBef>
            </a:pPr>
            <a:r>
              <a:rPr sz="675" spc="7" baseline="6172" dirty="0">
                <a:latin typeface="Arial"/>
                <a:cs typeface="Arial"/>
              </a:rPr>
              <a:t>CO</a:t>
            </a:r>
            <a:r>
              <a:rPr sz="300" spc="5" dirty="0">
                <a:latin typeface="Arial"/>
                <a:cs typeface="Arial"/>
              </a:rPr>
              <a:t>2 </a:t>
            </a:r>
            <a:r>
              <a:rPr sz="675" spc="7" baseline="6172" dirty="0">
                <a:latin typeface="Arial"/>
                <a:cs typeface="Arial"/>
              </a:rPr>
              <a:t>emissions without net CO</a:t>
            </a:r>
            <a:r>
              <a:rPr sz="300" spc="5" dirty="0">
                <a:latin typeface="Arial"/>
                <a:cs typeface="Arial"/>
              </a:rPr>
              <a:t>2 </a:t>
            </a:r>
            <a:r>
              <a:rPr sz="675" spc="15" baseline="6172" dirty="0">
                <a:latin typeface="Arial"/>
                <a:cs typeface="Arial"/>
              </a:rPr>
              <a:t>from</a:t>
            </a:r>
            <a:r>
              <a:rPr sz="675" spc="-82" baseline="6172" dirty="0">
                <a:latin typeface="Arial"/>
                <a:cs typeface="Arial"/>
              </a:rPr>
              <a:t> </a:t>
            </a:r>
            <a:r>
              <a:rPr sz="675" baseline="6172" dirty="0">
                <a:latin typeface="Arial"/>
                <a:cs typeface="Arial"/>
              </a:rPr>
              <a:t>LULUCF</a:t>
            </a:r>
            <a:endParaRPr sz="675" baseline="6172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788283" y="3252978"/>
            <a:ext cx="1090295" cy="758825"/>
          </a:xfrm>
          <a:prstGeom prst="rect">
            <a:avLst/>
          </a:prstGeom>
          <a:solidFill>
            <a:srgbClr val="E9EB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R="38735">
              <a:lnSpc>
                <a:spcPct val="100000"/>
              </a:lnSpc>
              <a:spcBef>
                <a:spcPts val="385"/>
              </a:spcBef>
            </a:pPr>
            <a:r>
              <a:rPr sz="500" dirty="0">
                <a:latin typeface="Arial"/>
                <a:cs typeface="Arial"/>
              </a:rPr>
              <a:t>GREENHOUSE</a:t>
            </a:r>
            <a:r>
              <a:rPr sz="500" spc="-35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GAS</a:t>
            </a:r>
            <a:r>
              <a:rPr sz="500" spc="-55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SOURCE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AND  </a:t>
            </a:r>
            <a:r>
              <a:rPr sz="500" spc="-20" dirty="0">
                <a:latin typeface="Arial"/>
                <a:cs typeface="Arial"/>
              </a:rPr>
              <a:t>SINK</a:t>
            </a:r>
            <a:r>
              <a:rPr sz="500" spc="-10" dirty="0">
                <a:latin typeface="Arial"/>
                <a:cs typeface="Arial"/>
              </a:rPr>
              <a:t> CATEGORIES</a:t>
            </a:r>
            <a:endParaRPr sz="5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897373" y="3252978"/>
            <a:ext cx="323850" cy="758825"/>
          </a:xfrm>
          <a:prstGeom prst="rect">
            <a:avLst/>
          </a:prstGeom>
          <a:solidFill>
            <a:srgbClr val="E9EB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0">
              <a:latin typeface="Times New Roman"/>
              <a:cs typeface="Times New Roman"/>
            </a:endParaRPr>
          </a:p>
          <a:p>
            <a:pPr marL="26034" marR="8890" indent="16510">
              <a:lnSpc>
                <a:spcPct val="100000"/>
              </a:lnSpc>
              <a:tabLst>
                <a:tab pos="231775" algn="l"/>
              </a:tabLst>
            </a:pPr>
            <a:r>
              <a:rPr sz="500" spc="-15" dirty="0">
                <a:latin typeface="Arial"/>
                <a:cs typeface="Arial"/>
              </a:rPr>
              <a:t>Referenc  </a:t>
            </a:r>
            <a:r>
              <a:rPr sz="500" dirty="0">
                <a:latin typeface="Arial"/>
                <a:cs typeface="Arial"/>
              </a:rPr>
              <a:t>e  </a:t>
            </a:r>
            <a:r>
              <a:rPr sz="500" spc="-15" dirty="0">
                <a:latin typeface="Arial"/>
                <a:cs typeface="Arial"/>
              </a:rPr>
              <a:t>year/perio  </a:t>
            </a:r>
            <a:r>
              <a:rPr sz="500" dirty="0">
                <a:latin typeface="Arial"/>
                <a:cs typeface="Arial"/>
              </a:rPr>
              <a:t>d	f</a:t>
            </a:r>
            <a:r>
              <a:rPr sz="500" spc="-5" dirty="0">
                <a:latin typeface="Arial"/>
                <a:cs typeface="Arial"/>
              </a:rPr>
              <a:t>o</a:t>
            </a:r>
            <a:r>
              <a:rPr sz="500" dirty="0">
                <a:latin typeface="Arial"/>
                <a:cs typeface="Arial"/>
              </a:rPr>
              <a:t>r</a:t>
            </a:r>
            <a:endParaRPr sz="500">
              <a:latin typeface="Arial"/>
              <a:cs typeface="Arial"/>
            </a:endParaRPr>
          </a:p>
          <a:p>
            <a:pPr marL="26034">
              <a:lnSpc>
                <a:spcPts val="420"/>
              </a:lnSpc>
            </a:pPr>
            <a:r>
              <a:rPr sz="750" spc="-7" baseline="-22222" dirty="0">
                <a:latin typeface="Arial"/>
                <a:cs typeface="Arial"/>
              </a:rPr>
              <a:t>NDC</a:t>
            </a:r>
            <a:r>
              <a:rPr sz="750" spc="-22" baseline="-22222" dirty="0">
                <a:latin typeface="Arial"/>
                <a:cs typeface="Arial"/>
              </a:rPr>
              <a:t> </a:t>
            </a:r>
            <a:r>
              <a:rPr sz="300" spc="-5" dirty="0">
                <a:latin typeface="Arial"/>
                <a:cs typeface="Arial"/>
              </a:rPr>
              <a:t>(1)</a:t>
            </a:r>
            <a:endParaRPr sz="3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240401" y="3538220"/>
            <a:ext cx="29781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500" spc="-5" dirty="0">
                <a:latin typeface="Arial"/>
                <a:cs typeface="Arial"/>
              </a:rPr>
              <a:t>Base</a:t>
            </a:r>
            <a:r>
              <a:rPr sz="500" spc="-45" dirty="0">
                <a:latin typeface="Arial"/>
                <a:cs typeface="Arial"/>
              </a:rPr>
              <a:t> </a:t>
            </a:r>
            <a:r>
              <a:rPr sz="500" spc="-5" dirty="0">
                <a:latin typeface="Arial"/>
                <a:cs typeface="Arial"/>
              </a:rPr>
              <a:t>year</a:t>
            </a:r>
            <a:endParaRPr sz="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240401" y="3591560"/>
            <a:ext cx="59055" cy="768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300" spc="-20" dirty="0">
                <a:latin typeface="Arial"/>
                <a:cs typeface="Arial"/>
              </a:rPr>
              <a:t>(</a:t>
            </a:r>
            <a:r>
              <a:rPr sz="300" dirty="0">
                <a:latin typeface="Arial"/>
                <a:cs typeface="Arial"/>
              </a:rPr>
              <a:t>2</a:t>
            </a:r>
            <a:r>
              <a:rPr sz="300" spc="10" dirty="0">
                <a:latin typeface="Arial"/>
                <a:cs typeface="Arial"/>
              </a:rPr>
              <a:t>)</a:t>
            </a:r>
            <a:endParaRPr sz="3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07379" y="3553459"/>
            <a:ext cx="14097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500" spc="-30" dirty="0">
                <a:latin typeface="Arial"/>
                <a:cs typeface="Arial"/>
              </a:rPr>
              <a:t>1990</a:t>
            </a:r>
            <a:endParaRPr sz="5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894578" y="3507740"/>
            <a:ext cx="35179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(Years</a:t>
            </a:r>
            <a:r>
              <a:rPr sz="500" spc="-100" dirty="0">
                <a:latin typeface="Arial"/>
                <a:cs typeface="Arial"/>
              </a:rPr>
              <a:t> </a:t>
            </a:r>
            <a:r>
              <a:rPr sz="500" spc="-30" dirty="0">
                <a:latin typeface="Arial"/>
                <a:cs typeface="Arial"/>
              </a:rPr>
              <a:t>1991</a:t>
            </a:r>
            <a:endParaRPr sz="5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47917" y="3583940"/>
            <a:ext cx="24765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Arial"/>
                <a:cs typeface="Arial"/>
              </a:rPr>
              <a:t>to</a:t>
            </a:r>
            <a:r>
              <a:rPr sz="500" spc="-70" dirty="0">
                <a:latin typeface="Arial"/>
                <a:cs typeface="Arial"/>
              </a:rPr>
              <a:t> </a:t>
            </a:r>
            <a:r>
              <a:rPr sz="500" spc="-20" dirty="0">
                <a:latin typeface="Arial"/>
                <a:cs typeface="Arial"/>
              </a:rPr>
              <a:t>2019)</a:t>
            </a:r>
            <a:endParaRPr sz="5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239383" y="3246627"/>
            <a:ext cx="337820" cy="77152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L="5080">
              <a:lnSpc>
                <a:spcPct val="100000"/>
              </a:lnSpc>
              <a:spcBef>
                <a:spcPts val="434"/>
              </a:spcBef>
            </a:pPr>
            <a:r>
              <a:rPr sz="500" dirty="0">
                <a:latin typeface="Arial"/>
                <a:cs typeface="Arial"/>
              </a:rPr>
              <a:t>(Years</a:t>
            </a:r>
            <a:r>
              <a:rPr sz="500" spc="-110" dirty="0">
                <a:latin typeface="Arial"/>
                <a:cs typeface="Arial"/>
              </a:rPr>
              <a:t> </a:t>
            </a:r>
            <a:r>
              <a:rPr sz="500" spc="-30" dirty="0">
                <a:latin typeface="Arial"/>
                <a:cs typeface="Arial"/>
              </a:rPr>
              <a:t>1991</a:t>
            </a:r>
            <a:endParaRPr sz="500">
              <a:latin typeface="Arial"/>
              <a:cs typeface="Arial"/>
            </a:endParaRPr>
          </a:p>
          <a:p>
            <a:pPr marL="58419">
              <a:lnSpc>
                <a:spcPct val="100000"/>
              </a:lnSpc>
            </a:pPr>
            <a:r>
              <a:rPr sz="500" dirty="0">
                <a:latin typeface="Arial"/>
                <a:cs typeface="Arial"/>
              </a:rPr>
              <a:t>to</a:t>
            </a:r>
            <a:r>
              <a:rPr sz="500" spc="-45" dirty="0">
                <a:latin typeface="Arial"/>
                <a:cs typeface="Arial"/>
              </a:rPr>
              <a:t> </a:t>
            </a:r>
            <a:r>
              <a:rPr sz="500" spc="-20" dirty="0">
                <a:latin typeface="Arial"/>
                <a:cs typeface="Arial"/>
              </a:rPr>
              <a:t>2019)</a:t>
            </a:r>
            <a:endParaRPr sz="5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19951" y="3553459"/>
            <a:ext cx="14097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500" spc="-30" dirty="0">
                <a:latin typeface="Arial"/>
                <a:cs typeface="Arial"/>
              </a:rPr>
              <a:t>2020</a:t>
            </a:r>
            <a:endParaRPr sz="5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914768" y="3246627"/>
            <a:ext cx="337820" cy="77152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50">
              <a:latin typeface="Times New Roman"/>
              <a:cs typeface="Times New Roman"/>
            </a:endParaRPr>
          </a:p>
          <a:p>
            <a:pPr marL="41910" marR="22860" indent="-1270" algn="ctr">
              <a:lnSpc>
                <a:spcPct val="100000"/>
              </a:lnSpc>
              <a:spcBef>
                <a:spcPts val="5"/>
              </a:spcBef>
            </a:pPr>
            <a:r>
              <a:rPr sz="500" dirty="0">
                <a:latin typeface="Arial"/>
                <a:cs typeface="Arial"/>
              </a:rPr>
              <a:t>(Years  </a:t>
            </a:r>
            <a:r>
              <a:rPr sz="500" spc="-25" dirty="0">
                <a:latin typeface="Arial"/>
                <a:cs typeface="Arial"/>
              </a:rPr>
              <a:t>2021 </a:t>
            </a:r>
            <a:r>
              <a:rPr sz="500" dirty="0">
                <a:latin typeface="Arial"/>
                <a:cs typeface="Arial"/>
              </a:rPr>
              <a:t>to  </a:t>
            </a:r>
            <a:r>
              <a:rPr sz="500" spc="-15" dirty="0">
                <a:latin typeface="Arial"/>
                <a:cs typeface="Arial"/>
              </a:rPr>
              <a:t>latest  reported  year)</a:t>
            </a:r>
            <a:endParaRPr sz="5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252461" y="3246627"/>
            <a:ext cx="337820" cy="77152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50">
              <a:latin typeface="Times New Roman"/>
              <a:cs typeface="Times New Roman"/>
            </a:endParaRPr>
          </a:p>
          <a:p>
            <a:pPr marL="40640" marR="24130" indent="1905" algn="ctr">
              <a:lnSpc>
                <a:spcPct val="100000"/>
              </a:lnSpc>
              <a:spcBef>
                <a:spcPts val="5"/>
              </a:spcBef>
            </a:pPr>
            <a:r>
              <a:rPr sz="500" dirty="0">
                <a:latin typeface="Arial"/>
                <a:cs typeface="Arial"/>
              </a:rPr>
              <a:t>(Years  </a:t>
            </a:r>
            <a:r>
              <a:rPr sz="500" spc="-25" dirty="0">
                <a:latin typeface="Arial"/>
                <a:cs typeface="Arial"/>
              </a:rPr>
              <a:t>2021 </a:t>
            </a:r>
            <a:r>
              <a:rPr sz="500" dirty="0">
                <a:latin typeface="Arial"/>
                <a:cs typeface="Arial"/>
              </a:rPr>
              <a:t>to  </a:t>
            </a:r>
            <a:r>
              <a:rPr sz="500" spc="-15" dirty="0">
                <a:latin typeface="Arial"/>
                <a:cs typeface="Arial"/>
              </a:rPr>
              <a:t>latest  reported  year)</a:t>
            </a:r>
            <a:endParaRPr sz="5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590028" y="3246627"/>
            <a:ext cx="337820" cy="77152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50">
              <a:latin typeface="Times New Roman"/>
              <a:cs typeface="Times New Roman"/>
            </a:endParaRPr>
          </a:p>
          <a:p>
            <a:pPr marL="41910" marR="22860" indent="-1270" algn="ctr">
              <a:lnSpc>
                <a:spcPct val="100000"/>
              </a:lnSpc>
              <a:spcBef>
                <a:spcPts val="5"/>
              </a:spcBef>
            </a:pPr>
            <a:r>
              <a:rPr sz="500" dirty="0">
                <a:latin typeface="Arial"/>
                <a:cs typeface="Arial"/>
              </a:rPr>
              <a:t>(Years  </a:t>
            </a:r>
            <a:r>
              <a:rPr sz="500" spc="-25" dirty="0">
                <a:latin typeface="Arial"/>
                <a:cs typeface="Arial"/>
              </a:rPr>
              <a:t>2021 </a:t>
            </a:r>
            <a:r>
              <a:rPr sz="500" dirty="0">
                <a:latin typeface="Arial"/>
                <a:cs typeface="Arial"/>
              </a:rPr>
              <a:t>to  </a:t>
            </a:r>
            <a:r>
              <a:rPr sz="500" spc="-15" dirty="0">
                <a:latin typeface="Arial"/>
                <a:cs typeface="Arial"/>
              </a:rPr>
              <a:t>latest  reported  year)</a:t>
            </a:r>
            <a:endParaRPr sz="5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927720" y="3246627"/>
            <a:ext cx="314960" cy="77152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16510" indent="1905" algn="ctr">
              <a:lnSpc>
                <a:spcPct val="100000"/>
              </a:lnSpc>
              <a:spcBef>
                <a:spcPts val="75"/>
              </a:spcBef>
            </a:pPr>
            <a:r>
              <a:rPr sz="500" spc="-20" dirty="0">
                <a:latin typeface="Arial"/>
                <a:cs typeface="Arial"/>
              </a:rPr>
              <a:t>Change  </a:t>
            </a:r>
            <a:r>
              <a:rPr sz="500" spc="-15" dirty="0">
                <a:latin typeface="Arial"/>
                <a:cs typeface="Arial"/>
              </a:rPr>
              <a:t>from  </a:t>
            </a:r>
            <a:r>
              <a:rPr sz="500" spc="-20" dirty="0">
                <a:latin typeface="Arial"/>
                <a:cs typeface="Arial"/>
              </a:rPr>
              <a:t>1990</a:t>
            </a:r>
            <a:r>
              <a:rPr sz="500" spc="-10" dirty="0">
                <a:latin typeface="Arial"/>
                <a:cs typeface="Arial"/>
              </a:rPr>
              <a:t>[</a:t>
            </a:r>
            <a:r>
              <a:rPr sz="500" spc="-20" dirty="0">
                <a:latin typeface="Arial"/>
                <a:cs typeface="Arial"/>
              </a:rPr>
              <a:t>ba</a:t>
            </a:r>
            <a:r>
              <a:rPr sz="500" spc="-25" dirty="0">
                <a:latin typeface="Arial"/>
                <a:cs typeface="Arial"/>
              </a:rPr>
              <a:t>s</a:t>
            </a:r>
            <a:r>
              <a:rPr sz="500" dirty="0">
                <a:latin typeface="Arial"/>
                <a:cs typeface="Arial"/>
              </a:rPr>
              <a:t>e  </a:t>
            </a:r>
            <a:r>
              <a:rPr sz="500" spc="-15" dirty="0">
                <a:latin typeface="Arial"/>
                <a:cs typeface="Arial"/>
              </a:rPr>
              <a:t>y</a:t>
            </a:r>
            <a:r>
              <a:rPr sz="500" spc="-20" dirty="0">
                <a:latin typeface="Arial"/>
                <a:cs typeface="Arial"/>
              </a:rPr>
              <a:t>ea</a:t>
            </a:r>
            <a:r>
              <a:rPr sz="500" spc="-15" dirty="0">
                <a:latin typeface="Arial"/>
                <a:cs typeface="Arial"/>
              </a:rPr>
              <a:t>r</a:t>
            </a:r>
            <a:r>
              <a:rPr sz="500" spc="-10" dirty="0">
                <a:latin typeface="Arial"/>
                <a:cs typeface="Arial"/>
              </a:rPr>
              <a:t>][</a:t>
            </a:r>
            <a:r>
              <a:rPr sz="500" spc="-15" dirty="0">
                <a:latin typeface="Arial"/>
                <a:cs typeface="Arial"/>
              </a:rPr>
              <a:t>r</a:t>
            </a:r>
            <a:r>
              <a:rPr sz="500" spc="-20" dirty="0">
                <a:latin typeface="Arial"/>
                <a:cs typeface="Arial"/>
              </a:rPr>
              <a:t>e</a:t>
            </a:r>
            <a:r>
              <a:rPr sz="500" dirty="0">
                <a:latin typeface="Arial"/>
                <a:cs typeface="Arial"/>
              </a:rPr>
              <a:t>f</a:t>
            </a:r>
            <a:r>
              <a:rPr sz="500" spc="-20" dirty="0">
                <a:latin typeface="Arial"/>
                <a:cs typeface="Arial"/>
              </a:rPr>
              <a:t>e</a:t>
            </a:r>
            <a:r>
              <a:rPr sz="500" dirty="0">
                <a:latin typeface="Arial"/>
                <a:cs typeface="Arial"/>
              </a:rPr>
              <a:t>r  e       </a:t>
            </a:r>
            <a:r>
              <a:rPr sz="500" spc="-15" dirty="0">
                <a:latin typeface="Arial"/>
                <a:cs typeface="Arial"/>
              </a:rPr>
              <a:t>nce[year][  </a:t>
            </a:r>
            <a:r>
              <a:rPr sz="500" dirty="0">
                <a:latin typeface="Arial"/>
                <a:cs typeface="Arial"/>
              </a:rPr>
              <a:t>p</a:t>
            </a:r>
            <a:r>
              <a:rPr sz="500" spc="100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eriod]]</a:t>
            </a:r>
            <a:endParaRPr sz="500">
              <a:latin typeface="Arial"/>
              <a:cs typeface="Arial"/>
            </a:endParaRPr>
          </a:p>
          <a:p>
            <a:pPr marL="28575" marR="6985" algn="ctr">
              <a:lnSpc>
                <a:spcPct val="100000"/>
              </a:lnSpc>
            </a:pPr>
            <a:r>
              <a:rPr sz="500" spc="-15" dirty="0">
                <a:latin typeface="Arial"/>
                <a:cs typeface="Arial"/>
              </a:rPr>
              <a:t>to latest  reported  </a:t>
            </a:r>
            <a:r>
              <a:rPr sz="500" spc="-20" dirty="0">
                <a:latin typeface="Arial"/>
                <a:cs typeface="Arial"/>
              </a:rPr>
              <a:t>year</a:t>
            </a:r>
            <a:endParaRPr sz="5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34504" y="3321050"/>
            <a:ext cx="1261110" cy="8382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110"/>
              </a:spcBef>
            </a:pPr>
            <a:r>
              <a:rPr sz="675" spc="7" baseline="6172" dirty="0">
                <a:latin typeface="Arial"/>
                <a:cs typeface="Arial"/>
              </a:rPr>
              <a:t>CO</a:t>
            </a:r>
            <a:r>
              <a:rPr sz="300" spc="5" dirty="0">
                <a:latin typeface="Arial"/>
                <a:cs typeface="Arial"/>
              </a:rPr>
              <a:t>2 </a:t>
            </a:r>
            <a:r>
              <a:rPr sz="675" spc="7" baseline="6172" dirty="0">
                <a:latin typeface="Arial"/>
                <a:cs typeface="Arial"/>
              </a:rPr>
              <a:t>emissions with net CO</a:t>
            </a:r>
            <a:r>
              <a:rPr sz="300" spc="5" dirty="0">
                <a:latin typeface="Arial"/>
                <a:cs typeface="Arial"/>
              </a:rPr>
              <a:t>2 </a:t>
            </a:r>
            <a:r>
              <a:rPr sz="675" spc="15" baseline="6172" dirty="0">
                <a:latin typeface="Arial"/>
                <a:cs typeface="Arial"/>
              </a:rPr>
              <a:t>from</a:t>
            </a:r>
            <a:r>
              <a:rPr sz="675" spc="-60" baseline="6172" dirty="0">
                <a:latin typeface="Arial"/>
                <a:cs typeface="Arial"/>
              </a:rPr>
              <a:t> </a:t>
            </a:r>
            <a:r>
              <a:rPr sz="675" baseline="6172" dirty="0">
                <a:latin typeface="Arial"/>
                <a:cs typeface="Arial"/>
              </a:rPr>
              <a:t>LULUCF</a:t>
            </a:r>
            <a:endParaRPr sz="675" baseline="6172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934504" y="3404615"/>
            <a:ext cx="1261110" cy="8382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114"/>
              </a:spcBef>
            </a:pPr>
            <a:r>
              <a:rPr sz="675" spc="7" baseline="6172" dirty="0">
                <a:latin typeface="Arial"/>
                <a:cs typeface="Arial"/>
              </a:rPr>
              <a:t>CH</a:t>
            </a:r>
            <a:r>
              <a:rPr sz="300" spc="5" dirty="0">
                <a:latin typeface="Arial"/>
                <a:cs typeface="Arial"/>
              </a:rPr>
              <a:t>4 </a:t>
            </a:r>
            <a:r>
              <a:rPr sz="675" spc="7" baseline="6172" dirty="0">
                <a:latin typeface="Arial"/>
                <a:cs typeface="Arial"/>
              </a:rPr>
              <a:t>emissions without CH</a:t>
            </a:r>
            <a:r>
              <a:rPr sz="300" spc="5" dirty="0">
                <a:latin typeface="Arial"/>
                <a:cs typeface="Arial"/>
              </a:rPr>
              <a:t>4 </a:t>
            </a:r>
            <a:r>
              <a:rPr sz="675" spc="15" baseline="6172" dirty="0">
                <a:latin typeface="Arial"/>
                <a:cs typeface="Arial"/>
              </a:rPr>
              <a:t>from</a:t>
            </a:r>
            <a:r>
              <a:rPr sz="675" spc="-44" baseline="6172" dirty="0">
                <a:latin typeface="Arial"/>
                <a:cs typeface="Arial"/>
              </a:rPr>
              <a:t> </a:t>
            </a:r>
            <a:r>
              <a:rPr sz="675" baseline="6172" dirty="0">
                <a:latin typeface="Arial"/>
                <a:cs typeface="Arial"/>
              </a:rPr>
              <a:t>LULUCF</a:t>
            </a:r>
            <a:endParaRPr sz="675" baseline="6172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34504" y="3488182"/>
            <a:ext cx="1261110" cy="8445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114"/>
              </a:spcBef>
            </a:pPr>
            <a:r>
              <a:rPr sz="675" spc="7" baseline="6172" dirty="0">
                <a:latin typeface="Arial"/>
                <a:cs typeface="Arial"/>
              </a:rPr>
              <a:t>CH</a:t>
            </a:r>
            <a:r>
              <a:rPr sz="300" spc="5" dirty="0">
                <a:latin typeface="Arial"/>
                <a:cs typeface="Arial"/>
              </a:rPr>
              <a:t>4 </a:t>
            </a:r>
            <a:r>
              <a:rPr sz="675" spc="7" baseline="6172" dirty="0">
                <a:latin typeface="Arial"/>
                <a:cs typeface="Arial"/>
              </a:rPr>
              <a:t>emissions with CH</a:t>
            </a:r>
            <a:r>
              <a:rPr sz="300" spc="5" dirty="0">
                <a:latin typeface="Arial"/>
                <a:cs typeface="Arial"/>
              </a:rPr>
              <a:t>4 </a:t>
            </a:r>
            <a:r>
              <a:rPr sz="675" spc="15" baseline="6172" dirty="0">
                <a:latin typeface="Arial"/>
                <a:cs typeface="Arial"/>
              </a:rPr>
              <a:t>from</a:t>
            </a:r>
            <a:r>
              <a:rPr sz="675" spc="-157" baseline="6172" dirty="0">
                <a:latin typeface="Arial"/>
                <a:cs typeface="Arial"/>
              </a:rPr>
              <a:t> </a:t>
            </a:r>
            <a:r>
              <a:rPr sz="675" baseline="6172" dirty="0">
                <a:latin typeface="Arial"/>
                <a:cs typeface="Arial"/>
              </a:rPr>
              <a:t>LULUCF</a:t>
            </a:r>
            <a:endParaRPr sz="675" baseline="6172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34504" y="3572128"/>
            <a:ext cx="1261110" cy="8382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14605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115"/>
              </a:spcBef>
            </a:pPr>
            <a:r>
              <a:rPr sz="675" spc="7" baseline="6172" dirty="0">
                <a:latin typeface="Arial"/>
                <a:cs typeface="Arial"/>
              </a:rPr>
              <a:t>N</a:t>
            </a:r>
            <a:r>
              <a:rPr sz="300" spc="5" dirty="0">
                <a:latin typeface="Arial"/>
                <a:cs typeface="Arial"/>
              </a:rPr>
              <a:t>2</a:t>
            </a:r>
            <a:r>
              <a:rPr sz="675" spc="7" baseline="6172" dirty="0">
                <a:latin typeface="Arial"/>
                <a:cs typeface="Arial"/>
              </a:rPr>
              <a:t>O</a:t>
            </a:r>
            <a:r>
              <a:rPr sz="675" spc="-44" baseline="6172" dirty="0">
                <a:latin typeface="Arial"/>
                <a:cs typeface="Arial"/>
              </a:rPr>
              <a:t> </a:t>
            </a:r>
            <a:r>
              <a:rPr sz="675" spc="7" baseline="6172" dirty="0">
                <a:latin typeface="Arial"/>
                <a:cs typeface="Arial"/>
              </a:rPr>
              <a:t>emissions</a:t>
            </a:r>
            <a:r>
              <a:rPr sz="675" baseline="6172" dirty="0">
                <a:latin typeface="Arial"/>
                <a:cs typeface="Arial"/>
              </a:rPr>
              <a:t> </a:t>
            </a:r>
            <a:r>
              <a:rPr sz="675" spc="7" baseline="6172" dirty="0">
                <a:latin typeface="Arial"/>
                <a:cs typeface="Arial"/>
              </a:rPr>
              <a:t>without</a:t>
            </a:r>
            <a:r>
              <a:rPr sz="675" spc="-60" baseline="6172" dirty="0">
                <a:latin typeface="Arial"/>
                <a:cs typeface="Arial"/>
              </a:rPr>
              <a:t> </a:t>
            </a:r>
            <a:r>
              <a:rPr sz="675" spc="7" baseline="6172" dirty="0">
                <a:latin typeface="Arial"/>
                <a:cs typeface="Arial"/>
              </a:rPr>
              <a:t>N</a:t>
            </a:r>
            <a:r>
              <a:rPr sz="300" spc="5" dirty="0">
                <a:latin typeface="Arial"/>
                <a:cs typeface="Arial"/>
              </a:rPr>
              <a:t>2</a:t>
            </a:r>
            <a:r>
              <a:rPr sz="675" spc="7" baseline="6172" dirty="0">
                <a:latin typeface="Arial"/>
                <a:cs typeface="Arial"/>
              </a:rPr>
              <a:t>O</a:t>
            </a:r>
            <a:r>
              <a:rPr sz="675" spc="-22" baseline="6172" dirty="0">
                <a:latin typeface="Arial"/>
                <a:cs typeface="Arial"/>
              </a:rPr>
              <a:t> </a:t>
            </a:r>
            <a:r>
              <a:rPr sz="675" spc="15" baseline="6172" dirty="0">
                <a:latin typeface="Arial"/>
                <a:cs typeface="Arial"/>
              </a:rPr>
              <a:t>from</a:t>
            </a:r>
            <a:r>
              <a:rPr sz="675" spc="-75" baseline="6172" dirty="0">
                <a:latin typeface="Arial"/>
                <a:cs typeface="Arial"/>
              </a:rPr>
              <a:t> </a:t>
            </a:r>
            <a:r>
              <a:rPr sz="675" baseline="6172" dirty="0">
                <a:latin typeface="Arial"/>
                <a:cs typeface="Arial"/>
              </a:rPr>
              <a:t>LULUCF</a:t>
            </a:r>
            <a:endParaRPr sz="675" baseline="6172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34504" y="3655695"/>
            <a:ext cx="1261110" cy="8445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120"/>
              </a:spcBef>
            </a:pPr>
            <a:r>
              <a:rPr sz="675" spc="7" baseline="6172" dirty="0">
                <a:latin typeface="Arial"/>
                <a:cs typeface="Arial"/>
              </a:rPr>
              <a:t>N</a:t>
            </a:r>
            <a:r>
              <a:rPr sz="300" spc="5" dirty="0">
                <a:latin typeface="Arial"/>
                <a:cs typeface="Arial"/>
              </a:rPr>
              <a:t>2</a:t>
            </a:r>
            <a:r>
              <a:rPr sz="675" spc="7" baseline="6172" dirty="0">
                <a:latin typeface="Arial"/>
                <a:cs typeface="Arial"/>
              </a:rPr>
              <a:t>O</a:t>
            </a:r>
            <a:r>
              <a:rPr sz="675" spc="-44" baseline="6172" dirty="0">
                <a:latin typeface="Arial"/>
                <a:cs typeface="Arial"/>
              </a:rPr>
              <a:t> </a:t>
            </a:r>
            <a:r>
              <a:rPr sz="675" spc="7" baseline="6172" dirty="0">
                <a:latin typeface="Arial"/>
                <a:cs typeface="Arial"/>
              </a:rPr>
              <a:t>emissions</a:t>
            </a:r>
            <a:r>
              <a:rPr sz="675" baseline="6172" dirty="0">
                <a:latin typeface="Arial"/>
                <a:cs typeface="Arial"/>
              </a:rPr>
              <a:t> </a:t>
            </a:r>
            <a:r>
              <a:rPr sz="675" spc="7" baseline="6172" dirty="0">
                <a:latin typeface="Arial"/>
                <a:cs typeface="Arial"/>
              </a:rPr>
              <a:t>with</a:t>
            </a:r>
            <a:r>
              <a:rPr sz="675" spc="-37" baseline="6172" dirty="0">
                <a:latin typeface="Arial"/>
                <a:cs typeface="Arial"/>
              </a:rPr>
              <a:t> </a:t>
            </a:r>
            <a:r>
              <a:rPr sz="675" spc="7" baseline="6172" dirty="0">
                <a:latin typeface="Arial"/>
                <a:cs typeface="Arial"/>
              </a:rPr>
              <a:t>N</a:t>
            </a:r>
            <a:r>
              <a:rPr sz="300" spc="5" dirty="0">
                <a:latin typeface="Arial"/>
                <a:cs typeface="Arial"/>
              </a:rPr>
              <a:t>2</a:t>
            </a:r>
            <a:r>
              <a:rPr sz="675" spc="7" baseline="6172" dirty="0">
                <a:latin typeface="Arial"/>
                <a:cs typeface="Arial"/>
              </a:rPr>
              <a:t>O</a:t>
            </a:r>
            <a:r>
              <a:rPr sz="675" spc="-44" baseline="6172" dirty="0">
                <a:latin typeface="Arial"/>
                <a:cs typeface="Arial"/>
              </a:rPr>
              <a:t> </a:t>
            </a:r>
            <a:r>
              <a:rPr sz="675" spc="15" baseline="6172" dirty="0">
                <a:latin typeface="Arial"/>
                <a:cs typeface="Arial"/>
              </a:rPr>
              <a:t>from</a:t>
            </a:r>
            <a:r>
              <a:rPr sz="675" spc="-52" baseline="6172" dirty="0">
                <a:latin typeface="Arial"/>
                <a:cs typeface="Arial"/>
              </a:rPr>
              <a:t> </a:t>
            </a:r>
            <a:r>
              <a:rPr sz="675" baseline="6172" dirty="0">
                <a:latin typeface="Arial"/>
                <a:cs typeface="Arial"/>
              </a:rPr>
              <a:t>LULUCF</a:t>
            </a:r>
            <a:endParaRPr sz="675" baseline="6172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34504" y="3739769"/>
            <a:ext cx="1261110" cy="8763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80"/>
              </a:spcBef>
            </a:pPr>
            <a:r>
              <a:rPr sz="500" spc="-20" dirty="0">
                <a:latin typeface="Arial"/>
                <a:cs typeface="Arial"/>
              </a:rPr>
              <a:t>HFCs</a:t>
            </a:r>
            <a:endParaRPr sz="5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39088" y="3820159"/>
            <a:ext cx="163830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500" spc="-25" dirty="0">
                <a:latin typeface="Arial"/>
                <a:cs typeface="Arial"/>
              </a:rPr>
              <a:t>PF</a:t>
            </a:r>
            <a:r>
              <a:rPr sz="500" spc="-30" dirty="0">
                <a:latin typeface="Arial"/>
                <a:cs typeface="Arial"/>
              </a:rPr>
              <a:t>C</a:t>
            </a:r>
            <a:r>
              <a:rPr sz="500" dirty="0">
                <a:latin typeface="Arial"/>
                <a:cs typeface="Arial"/>
              </a:rPr>
              <a:t>s</a:t>
            </a:r>
            <a:endParaRPr sz="5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34504" y="4018114"/>
            <a:ext cx="1261110" cy="10477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165"/>
              </a:spcBef>
            </a:pPr>
            <a:r>
              <a:rPr sz="500" dirty="0">
                <a:latin typeface="Arial"/>
                <a:cs typeface="Arial"/>
              </a:rPr>
              <a:t>Unspecified</a:t>
            </a:r>
            <a:r>
              <a:rPr sz="500" spc="-65" dirty="0">
                <a:latin typeface="Arial"/>
                <a:cs typeface="Arial"/>
              </a:rPr>
              <a:t> </a:t>
            </a:r>
            <a:r>
              <a:rPr sz="500" spc="5" dirty="0">
                <a:latin typeface="Arial"/>
                <a:cs typeface="Arial"/>
              </a:rPr>
              <a:t>mix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5" dirty="0">
                <a:latin typeface="Arial"/>
                <a:cs typeface="Arial"/>
              </a:rPr>
              <a:t>of</a:t>
            </a:r>
            <a:r>
              <a:rPr sz="500" spc="-45" dirty="0">
                <a:latin typeface="Arial"/>
                <a:cs typeface="Arial"/>
              </a:rPr>
              <a:t> </a:t>
            </a:r>
            <a:r>
              <a:rPr sz="500" dirty="0">
                <a:latin typeface="Arial"/>
                <a:cs typeface="Arial"/>
              </a:rPr>
              <a:t>HFCs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spc="-5" dirty="0">
                <a:latin typeface="Arial"/>
                <a:cs typeface="Arial"/>
              </a:rPr>
              <a:t>and</a:t>
            </a:r>
            <a:r>
              <a:rPr sz="500" spc="-30" dirty="0">
                <a:latin typeface="Arial"/>
                <a:cs typeface="Arial"/>
              </a:rPr>
              <a:t> </a:t>
            </a:r>
            <a:r>
              <a:rPr sz="500" spc="-20" dirty="0">
                <a:latin typeface="Arial"/>
                <a:cs typeface="Arial"/>
              </a:rPr>
              <a:t>PFCs</a:t>
            </a:r>
            <a:endParaRPr sz="5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871973" y="4024985"/>
            <a:ext cx="1386840" cy="971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539115">
              <a:lnSpc>
                <a:spcPct val="100000"/>
              </a:lnSpc>
              <a:spcBef>
                <a:spcPts val="114"/>
              </a:spcBef>
            </a:pPr>
            <a:r>
              <a:rPr sz="675" spc="7" baseline="6172" dirty="0">
                <a:latin typeface="Arial"/>
                <a:cs typeface="Arial"/>
              </a:rPr>
              <a:t>CO</a:t>
            </a:r>
            <a:r>
              <a:rPr sz="300" spc="5" dirty="0">
                <a:latin typeface="Arial"/>
                <a:cs typeface="Arial"/>
              </a:rPr>
              <a:t>2 </a:t>
            </a:r>
            <a:r>
              <a:rPr sz="675" spc="7" baseline="6172" dirty="0">
                <a:latin typeface="Arial"/>
                <a:cs typeface="Arial"/>
              </a:rPr>
              <a:t>equivalents (kt)</a:t>
            </a:r>
            <a:r>
              <a:rPr sz="675" spc="-30" baseline="6172" dirty="0">
                <a:latin typeface="Arial"/>
                <a:cs typeface="Arial"/>
              </a:rPr>
              <a:t> </a:t>
            </a:r>
            <a:r>
              <a:rPr sz="450" spc="-7" baseline="37037" dirty="0">
                <a:latin typeface="Arial"/>
                <a:cs typeface="Arial"/>
              </a:rPr>
              <a:t>(3)</a:t>
            </a:r>
            <a:endParaRPr sz="450" baseline="37037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927720" y="4018114"/>
            <a:ext cx="314960" cy="10477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105"/>
              </a:spcBef>
            </a:pPr>
            <a:r>
              <a:rPr sz="500" spc="-20" dirty="0">
                <a:latin typeface="Arial"/>
                <a:cs typeface="Arial"/>
              </a:rPr>
              <a:t>(%)</a:t>
            </a:r>
            <a:endParaRPr sz="5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34504" y="4122889"/>
            <a:ext cx="1261110" cy="7747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65"/>
              </a:spcBef>
            </a:pPr>
            <a:r>
              <a:rPr sz="675" spc="-15" baseline="6172" dirty="0">
                <a:latin typeface="Arial"/>
                <a:cs typeface="Arial"/>
              </a:rPr>
              <a:t>SF</a:t>
            </a:r>
            <a:r>
              <a:rPr sz="300" spc="-10" dirty="0">
                <a:latin typeface="Arial"/>
                <a:cs typeface="Arial"/>
              </a:rPr>
              <a:t>6</a:t>
            </a:r>
            <a:endParaRPr sz="3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787140" y="4145076"/>
            <a:ext cx="1091565" cy="10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500" spc="-5" dirty="0">
                <a:latin typeface="Arial"/>
                <a:cs typeface="Arial"/>
              </a:rPr>
              <a:t>1.</a:t>
            </a:r>
            <a:r>
              <a:rPr sz="500" dirty="0">
                <a:latin typeface="Arial"/>
                <a:cs typeface="Arial"/>
              </a:rPr>
              <a:t> </a:t>
            </a:r>
            <a:r>
              <a:rPr sz="500" spc="-15" dirty="0">
                <a:latin typeface="Arial"/>
                <a:cs typeface="Arial"/>
              </a:rPr>
              <a:t>Energy</a:t>
            </a:r>
            <a:endParaRPr sz="5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34504" y="4199763"/>
            <a:ext cx="1261110" cy="7683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7620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60"/>
              </a:spcBef>
            </a:pPr>
            <a:r>
              <a:rPr sz="675" spc="-15" baseline="6172" dirty="0">
                <a:latin typeface="Arial"/>
                <a:cs typeface="Arial"/>
              </a:rPr>
              <a:t>NF</a:t>
            </a:r>
            <a:r>
              <a:rPr sz="300" spc="-10" dirty="0">
                <a:latin typeface="Arial"/>
                <a:cs typeface="Arial"/>
              </a:rPr>
              <a:t>3</a:t>
            </a:r>
            <a:endParaRPr sz="3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34504" y="4276597"/>
            <a:ext cx="1261110" cy="16764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155"/>
              </a:spcBef>
            </a:pPr>
            <a:r>
              <a:rPr sz="500" spc="-5" dirty="0">
                <a:latin typeface="Arial"/>
                <a:cs typeface="Arial"/>
              </a:rPr>
              <a:t>Total (without</a:t>
            </a:r>
            <a:r>
              <a:rPr sz="500" spc="-50" dirty="0">
                <a:latin typeface="Arial"/>
                <a:cs typeface="Arial"/>
              </a:rPr>
              <a:t> </a:t>
            </a:r>
            <a:r>
              <a:rPr sz="500" spc="-15" dirty="0">
                <a:latin typeface="Arial"/>
                <a:cs typeface="Arial"/>
              </a:rPr>
              <a:t>LULUCF)</a:t>
            </a:r>
            <a:endParaRPr sz="5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787140" y="4278884"/>
            <a:ext cx="1091565" cy="178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85090">
              <a:lnSpc>
                <a:spcPct val="100000"/>
              </a:lnSpc>
              <a:spcBef>
                <a:spcPts val="105"/>
              </a:spcBef>
            </a:pPr>
            <a:r>
              <a:rPr sz="500" spc="-5" dirty="0">
                <a:latin typeface="Arial"/>
                <a:cs typeface="Arial"/>
              </a:rPr>
              <a:t>2. Industrial processes and product  </a:t>
            </a:r>
            <a:r>
              <a:rPr sz="500" spc="-25" dirty="0">
                <a:latin typeface="Arial"/>
                <a:cs typeface="Arial"/>
              </a:rPr>
              <a:t>use</a:t>
            </a:r>
            <a:endParaRPr sz="5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934504" y="4444238"/>
            <a:ext cx="1261110" cy="81280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35"/>
              </a:spcBef>
            </a:pPr>
            <a:r>
              <a:rPr sz="500" spc="-5" dirty="0">
                <a:latin typeface="Arial"/>
                <a:cs typeface="Arial"/>
              </a:rPr>
              <a:t>Total (with</a:t>
            </a:r>
            <a:r>
              <a:rPr sz="500" spc="-60" dirty="0">
                <a:latin typeface="Arial"/>
                <a:cs typeface="Arial"/>
              </a:rPr>
              <a:t> </a:t>
            </a:r>
            <a:r>
              <a:rPr sz="500" spc="-15" dirty="0">
                <a:latin typeface="Arial"/>
                <a:cs typeface="Arial"/>
              </a:rPr>
              <a:t>LULUCF)</a:t>
            </a:r>
            <a:endParaRPr sz="5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787140" y="4468164"/>
            <a:ext cx="1091565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500" spc="-5" dirty="0">
                <a:latin typeface="Arial"/>
                <a:cs typeface="Arial"/>
              </a:rPr>
              <a:t>3.</a:t>
            </a:r>
            <a:r>
              <a:rPr sz="500" dirty="0">
                <a:latin typeface="Arial"/>
                <a:cs typeface="Arial"/>
              </a:rPr>
              <a:t> </a:t>
            </a:r>
            <a:r>
              <a:rPr sz="500" spc="-15" dirty="0">
                <a:latin typeface="Arial"/>
                <a:cs typeface="Arial"/>
              </a:rPr>
              <a:t>Agriculture</a:t>
            </a:r>
            <a:endParaRPr sz="5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934504" y="4525390"/>
            <a:ext cx="1261110" cy="8318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 marL="4445">
              <a:lnSpc>
                <a:spcPts val="600"/>
              </a:lnSpc>
              <a:spcBef>
                <a:spcPts val="55"/>
              </a:spcBef>
            </a:pPr>
            <a:r>
              <a:rPr sz="500" spc="-5" dirty="0">
                <a:latin typeface="Arial"/>
                <a:cs typeface="Arial"/>
              </a:rPr>
              <a:t>Total (without LULUCF, with</a:t>
            </a:r>
            <a:r>
              <a:rPr sz="500" spc="-85" dirty="0">
                <a:latin typeface="Arial"/>
                <a:cs typeface="Arial"/>
              </a:rPr>
              <a:t> </a:t>
            </a:r>
            <a:r>
              <a:rPr sz="500" spc="-15" dirty="0">
                <a:latin typeface="Arial"/>
                <a:cs typeface="Arial"/>
              </a:rPr>
              <a:t>indirect)</a:t>
            </a:r>
            <a:endParaRPr sz="5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934504" y="4608258"/>
            <a:ext cx="1261110" cy="208915"/>
          </a:xfrm>
          <a:prstGeom prst="rect">
            <a:avLst/>
          </a:prstGeom>
          <a:ln w="12700">
            <a:solidFill>
              <a:srgbClr val="FFFFFF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4445">
              <a:lnSpc>
                <a:spcPct val="100000"/>
              </a:lnSpc>
              <a:spcBef>
                <a:spcPts val="140"/>
              </a:spcBef>
            </a:pPr>
            <a:r>
              <a:rPr sz="500" spc="-5" dirty="0">
                <a:latin typeface="Arial"/>
                <a:cs typeface="Arial"/>
              </a:rPr>
              <a:t>Total (with LULUCF, with</a:t>
            </a:r>
            <a:r>
              <a:rPr sz="500" spc="-80" dirty="0">
                <a:latin typeface="Arial"/>
                <a:cs typeface="Arial"/>
              </a:rPr>
              <a:t> </a:t>
            </a:r>
            <a:r>
              <a:rPr sz="500" spc="-15" dirty="0">
                <a:latin typeface="Arial"/>
                <a:cs typeface="Arial"/>
              </a:rPr>
              <a:t>indirect)</a:t>
            </a:r>
            <a:endParaRPr sz="5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788283" y="4614608"/>
            <a:ext cx="1090295" cy="196215"/>
          </a:xfrm>
          <a:prstGeom prst="rect">
            <a:avLst/>
          </a:prstGeom>
          <a:solidFill>
            <a:srgbClr val="E9EB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55"/>
              </a:lnSpc>
            </a:pPr>
            <a:r>
              <a:rPr sz="500" spc="-5" dirty="0">
                <a:latin typeface="Arial"/>
                <a:cs typeface="Arial"/>
              </a:rPr>
              <a:t>4. Land use, land-use change</a:t>
            </a:r>
            <a:r>
              <a:rPr sz="500" spc="-20" dirty="0">
                <a:latin typeface="Arial"/>
                <a:cs typeface="Arial"/>
              </a:rPr>
              <a:t> </a:t>
            </a:r>
            <a:r>
              <a:rPr sz="500" spc="-5" dirty="0">
                <a:latin typeface="Arial"/>
                <a:cs typeface="Arial"/>
              </a:rPr>
              <a:t>and</a:t>
            </a:r>
            <a:endParaRPr sz="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500" spc="-15" dirty="0">
                <a:latin typeface="Arial"/>
                <a:cs typeface="Arial"/>
              </a:rPr>
              <a:t>forestry</a:t>
            </a:r>
            <a:endParaRPr sz="500">
              <a:latin typeface="Arial"/>
              <a:cs typeface="Arial"/>
            </a:endParaRPr>
          </a:p>
          <a:p>
            <a:pPr>
              <a:lnSpc>
                <a:spcPts val="310"/>
              </a:lnSpc>
              <a:spcBef>
                <a:spcPts val="80"/>
              </a:spcBef>
            </a:pPr>
            <a:r>
              <a:rPr sz="300" spc="-20" dirty="0">
                <a:latin typeface="Arial"/>
                <a:cs typeface="Arial"/>
              </a:rPr>
              <a:t>(4)</a:t>
            </a:r>
            <a:endParaRPr sz="3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781933" y="4816919"/>
            <a:ext cx="1106170" cy="14414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5080">
              <a:lnSpc>
                <a:spcPct val="100000"/>
              </a:lnSpc>
              <a:spcBef>
                <a:spcPts val="360"/>
              </a:spcBef>
            </a:pPr>
            <a:r>
              <a:rPr sz="500" spc="-5" dirty="0">
                <a:latin typeface="Arial"/>
                <a:cs typeface="Arial"/>
              </a:rPr>
              <a:t>5.</a:t>
            </a:r>
            <a:r>
              <a:rPr sz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Waste</a:t>
            </a:r>
            <a:endParaRPr sz="5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781933" y="4960746"/>
            <a:ext cx="1106170" cy="144145"/>
          </a:xfrm>
          <a:prstGeom prst="rect">
            <a:avLst/>
          </a:prstGeom>
          <a:solidFill>
            <a:srgbClr val="E9EBF4"/>
          </a:solidFill>
          <a:ln w="12700">
            <a:solidFill>
              <a:srgbClr val="FFFFFF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5080">
              <a:lnSpc>
                <a:spcPct val="100000"/>
              </a:lnSpc>
              <a:spcBef>
                <a:spcPts val="225"/>
              </a:spcBef>
            </a:pPr>
            <a:r>
              <a:rPr sz="500" spc="-5" dirty="0">
                <a:latin typeface="Arial"/>
                <a:cs typeface="Arial"/>
              </a:rPr>
              <a:t>6.</a:t>
            </a:r>
            <a:r>
              <a:rPr sz="500" dirty="0">
                <a:latin typeface="Arial"/>
                <a:cs typeface="Arial"/>
              </a:rPr>
              <a:t> </a:t>
            </a:r>
            <a:r>
              <a:rPr sz="500" spc="-10" dirty="0">
                <a:latin typeface="Arial"/>
                <a:cs typeface="Arial"/>
              </a:rPr>
              <a:t>Other</a:t>
            </a:r>
            <a:endParaRPr sz="5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361179" y="5101844"/>
            <a:ext cx="71755" cy="768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00" spc="-20" dirty="0">
                <a:latin typeface="Arial"/>
                <a:cs typeface="Arial"/>
              </a:rPr>
              <a:t>(</a:t>
            </a:r>
            <a:r>
              <a:rPr sz="300" dirty="0">
                <a:latin typeface="Arial"/>
                <a:cs typeface="Arial"/>
              </a:rPr>
              <a:t>8</a:t>
            </a:r>
            <a:r>
              <a:rPr sz="300" spc="10" dirty="0">
                <a:latin typeface="Arial"/>
                <a:cs typeface="Arial"/>
              </a:rPr>
              <a:t>)</a:t>
            </a:r>
            <a:endParaRPr sz="3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20268" y="4678678"/>
            <a:ext cx="457200" cy="348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>
            <a:spLocks noGrp="1"/>
          </p:cNvSpPr>
          <p:nvPr>
            <p:ph type="title"/>
          </p:nvPr>
        </p:nvSpPr>
        <p:spPr>
          <a:xfrm>
            <a:off x="565505" y="474979"/>
            <a:ext cx="5662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Reporting</a:t>
            </a:r>
            <a:r>
              <a:rPr spc="-8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information</a:t>
            </a:r>
            <a:r>
              <a:rPr spc="-8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on</a:t>
            </a:r>
            <a:r>
              <a:rPr spc="-9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tracking</a:t>
            </a:r>
            <a:r>
              <a:rPr spc="-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6EC0"/>
                </a:solidFill>
                <a:latin typeface="Arial"/>
                <a:cs typeface="Arial"/>
              </a:rPr>
              <a:t>progress</a:t>
            </a:r>
            <a:r>
              <a:rPr spc="-6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6EC0"/>
                </a:solidFill>
                <a:latin typeface="Arial"/>
                <a:cs typeface="Arial"/>
              </a:rPr>
              <a:t>of</a:t>
            </a:r>
            <a:r>
              <a:rPr spc="-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pc="-25" dirty="0">
                <a:solidFill>
                  <a:srgbClr val="006EC0"/>
                </a:solidFill>
                <a:latin typeface="Arial"/>
                <a:cs typeface="Arial"/>
              </a:rPr>
              <a:t>NDCs</a:t>
            </a:r>
          </a:p>
        </p:txBody>
      </p:sp>
      <p:sp>
        <p:nvSpPr>
          <p:cNvPr id="83" name="object 83"/>
          <p:cNvSpPr txBox="1"/>
          <p:nvPr/>
        </p:nvSpPr>
        <p:spPr>
          <a:xfrm>
            <a:off x="793191" y="1269872"/>
            <a:ext cx="7050405" cy="1118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marR="5080" indent="-215265">
              <a:lnSpc>
                <a:spcPct val="100000"/>
              </a:lnSpc>
              <a:spcBef>
                <a:spcPts val="100"/>
              </a:spcBef>
              <a:buChar char="•"/>
              <a:tabLst>
                <a:tab pos="227329" algn="l"/>
                <a:tab pos="227965" algn="l"/>
              </a:tabLst>
            </a:pPr>
            <a:r>
              <a:rPr sz="1200" spc="-5" dirty="0">
                <a:latin typeface="Arial"/>
                <a:cs typeface="Arial"/>
              </a:rPr>
              <a:t>Each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30" dirty="0">
                <a:latin typeface="Arial"/>
                <a:cs typeface="Arial"/>
              </a:rPr>
              <a:t>Party,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that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submits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stand-alone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national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inventory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report,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shall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provide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summary</a:t>
            </a:r>
            <a:r>
              <a:rPr sz="1200" b="1" spc="-5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6EC0"/>
                </a:solidFill>
                <a:latin typeface="Arial"/>
                <a:cs typeface="Arial"/>
              </a:rPr>
              <a:t>of</a:t>
            </a:r>
            <a:r>
              <a:rPr sz="1200" b="1" spc="-1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its</a:t>
            </a:r>
            <a:r>
              <a:rPr sz="1200" b="1" spc="-1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006EC0"/>
                </a:solidFill>
                <a:latin typeface="Arial"/>
                <a:cs typeface="Arial"/>
              </a:rPr>
              <a:t>GHG  </a:t>
            </a:r>
            <a:r>
              <a:rPr sz="1200" b="1" dirty="0">
                <a:solidFill>
                  <a:srgbClr val="006EC0"/>
                </a:solidFill>
                <a:latin typeface="Arial"/>
                <a:cs typeface="Arial"/>
              </a:rPr>
              <a:t>emissions and</a:t>
            </a:r>
            <a:r>
              <a:rPr sz="1200" b="1" spc="-13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006EC0"/>
                </a:solidFill>
                <a:latin typeface="Arial"/>
                <a:cs typeface="Arial"/>
              </a:rPr>
              <a:t>removals.</a:t>
            </a:r>
            <a:endParaRPr sz="1200">
              <a:latin typeface="Arial"/>
              <a:cs typeface="Arial"/>
            </a:endParaRPr>
          </a:p>
          <a:p>
            <a:pPr marL="227329" indent="-215265">
              <a:lnSpc>
                <a:spcPct val="100000"/>
              </a:lnSpc>
              <a:spcBef>
                <a:spcPts val="705"/>
              </a:spcBef>
              <a:buChar char="•"/>
              <a:tabLst>
                <a:tab pos="227329" algn="l"/>
                <a:tab pos="227965" algn="l"/>
              </a:tabLst>
            </a:pPr>
            <a:r>
              <a:rPr sz="1200" dirty="0">
                <a:latin typeface="Arial"/>
                <a:cs typeface="Arial"/>
              </a:rPr>
              <a:t>This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information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shall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provided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those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reporting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years </a:t>
            </a:r>
            <a:r>
              <a:rPr sz="1200" spc="-15" dirty="0">
                <a:latin typeface="Arial"/>
                <a:cs typeface="Arial"/>
              </a:rPr>
              <a:t>corresponding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Party’s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most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recent</a:t>
            </a:r>
            <a:endParaRPr sz="1200">
              <a:latin typeface="Arial"/>
              <a:cs typeface="Arial"/>
            </a:endParaRPr>
          </a:p>
          <a:p>
            <a:pPr marL="227329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Arial"/>
                <a:cs typeface="Arial"/>
              </a:rPr>
              <a:t>national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inventory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report,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tabular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format.</a:t>
            </a:r>
            <a:endParaRPr sz="1200">
              <a:latin typeface="Arial"/>
              <a:cs typeface="Arial"/>
            </a:endParaRPr>
          </a:p>
          <a:p>
            <a:pPr marL="570230" lvl="1" indent="-215265">
              <a:lnSpc>
                <a:spcPct val="100000"/>
              </a:lnSpc>
              <a:spcBef>
                <a:spcPts val="695"/>
              </a:spcBef>
              <a:buFont typeface="Wingdings"/>
              <a:buChar char=""/>
              <a:tabLst>
                <a:tab pos="570865" algn="l"/>
              </a:tabLst>
            </a:pPr>
            <a:r>
              <a:rPr sz="1200" b="1" spc="-5" dirty="0">
                <a:latin typeface="Arial"/>
                <a:cs typeface="Arial"/>
              </a:rPr>
              <a:t>the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common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reporting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table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10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emission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trends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–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summary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20268" y="880872"/>
            <a:ext cx="4265930" cy="210820"/>
          </a:xfrm>
          <a:prstGeom prst="rect">
            <a:avLst/>
          </a:prstGeom>
          <a:solidFill>
            <a:srgbClr val="1F477B"/>
          </a:solidFill>
          <a:ln w="9525">
            <a:solidFill>
              <a:srgbClr val="487CB9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7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E.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Summary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greenhouse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gas</a:t>
            </a:r>
            <a:r>
              <a:rPr sz="12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emissions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removals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8C51EA5-42A4-95DF-1B3C-7A1B6BB14BB9}"/>
              </a:ext>
            </a:extLst>
          </p:cNvPr>
          <p:cNvSpPr/>
          <p:nvPr/>
        </p:nvSpPr>
        <p:spPr>
          <a:xfrm>
            <a:off x="381000" y="0"/>
            <a:ext cx="8686800" cy="819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bcd12b-5d07-4e15-a8dc-967898fb41e8">
      <Terms xmlns="http://schemas.microsoft.com/office/infopath/2007/PartnerControls"/>
    </lcf76f155ced4ddcb4097134ff3c332f>
    <TaxCatchAll xmlns="d8726f46-ca7f-41a9-be8b-7d02f3c6b2b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4EC04B3DC11C4B8F897F2224EF6C70" ma:contentTypeVersion="13" ma:contentTypeDescription="Ein neues Dokument erstellen." ma:contentTypeScope="" ma:versionID="4641ffdc54311e1eed385b0d511196f3">
  <xsd:schema xmlns:xsd="http://www.w3.org/2001/XMLSchema" xmlns:xs="http://www.w3.org/2001/XMLSchema" xmlns:p="http://schemas.microsoft.com/office/2006/metadata/properties" xmlns:ns2="fdbcd12b-5d07-4e15-a8dc-967898fb41e8" xmlns:ns3="d8726f46-ca7f-41a9-be8b-7d02f3c6b2ba" targetNamespace="http://schemas.microsoft.com/office/2006/metadata/properties" ma:root="true" ma:fieldsID="bd679893ef280e50199a0408986821aa" ns2:_="" ns3:_="">
    <xsd:import namespace="fdbcd12b-5d07-4e15-a8dc-967898fb41e8"/>
    <xsd:import namespace="d8726f46-ca7f-41a9-be8b-7d02f3c6b2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bcd12b-5d07-4e15-a8dc-967898fb4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markierungen" ma:readOnly="false" ma:fieldId="{5cf76f15-5ced-4ddc-b409-7134ff3c332f}" ma:taxonomyMulti="true" ma:sspId="0aed264e-563a-469a-8ebe-271e849ec1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26f46-ca7f-41a9-be8b-7d02f3c6b2b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d31ede4-cbe5-40c1-82f0-548a69f559ce}" ma:internalName="TaxCatchAll" ma:showField="CatchAllData" ma:web="d8726f46-ca7f-41a9-be8b-7d02f3c6b2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80842B-275A-4831-BC0A-E09370D5BE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AB8230-A881-40F8-8003-5ECDE0F3765E}">
  <ds:schemaRefs>
    <ds:schemaRef ds:uri="d8726f46-ca7f-41a9-be8b-7d02f3c6b2ba"/>
    <ds:schemaRef ds:uri="fdbcd12b-5d07-4e15-a8dc-967898fb41e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184086B-1332-4FCB-B98C-67F5A52B662C}">
  <ds:schemaRefs>
    <ds:schemaRef ds:uri="d8726f46-ca7f-41a9-be8b-7d02f3c6b2ba"/>
    <ds:schemaRef ds:uri="fdbcd12b-5d07-4e15-a8dc-967898fb4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2062</Words>
  <Application>Microsoft Office PowerPoint</Application>
  <PresentationFormat>On-screen Show (16:9)</PresentationFormat>
  <Paragraphs>222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Carlito</vt:lpstr>
      <vt:lpstr>Courier New</vt:lpstr>
      <vt:lpstr>Times New Roman</vt:lpstr>
      <vt:lpstr>Wingdings</vt:lpstr>
      <vt:lpstr>Office Theme</vt:lpstr>
      <vt:lpstr>Workshop on Tracking Progress of the Mitigation Commitments of Nationally Determined Contributions</vt:lpstr>
      <vt:lpstr>Presentation:  The Enhanced Transparency Framework and Modalities, Procedures and Guidelines with focus on NDC tracking provisions and overview of Common Tabular Formats</vt:lpstr>
      <vt:lpstr>Chapter 3 MPG: Information necessary to track progress made in implementing and achieving nationally determined contributions under Article 4 of the Paris Agreement</vt:lpstr>
      <vt:lpstr>Reporting information on tracking progress of NDCs</vt:lpstr>
      <vt:lpstr>Reporting information on tracking progress of NDCs</vt:lpstr>
      <vt:lpstr>Reporting information on tracking progress of NDCs</vt:lpstr>
      <vt:lpstr>Reporting information on tracking progress of NDCs</vt:lpstr>
      <vt:lpstr>Reporting information on tracking progress of NDCs</vt:lpstr>
      <vt:lpstr>Reporting information on tracking progress of NDCs</vt:lpstr>
      <vt:lpstr>Reporting information on tracking progress of NDCs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Monna Hammershøy Blegvad</dc:creator>
  <cp:lastModifiedBy>Khetsiwe Khumalo</cp:lastModifiedBy>
  <cp:revision>2</cp:revision>
  <dcterms:created xsi:type="dcterms:W3CDTF">2023-10-23T01:16:10Z</dcterms:created>
  <dcterms:modified xsi:type="dcterms:W3CDTF">2023-10-31T10:43:15Z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2023-05-24T00:00:00Z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2023-10-23T00:00:00Z</vt:filetime>
  </property>
  <property fmtid="{D5CDD505-2E9C-101B-9397-08002B2CF9AE}" pid="5" name="ContentTypeId">
    <vt:lpwstr>0x010100B64EC04B3DC11C4B8F897F2224EF6C70</vt:lpwstr>
  </property>
  <property fmtid="{D5CDD505-2E9C-101B-9397-08002B2CF9AE}" pid="6" name="MediaServiceImageTags">
    <vt:lpwstr/>
  </property>
</Properties>
</file>