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787" r:id="rId4"/>
    <p:sldMasterId id="2147483799" r:id="rId5"/>
  </p:sldMasterIdLst>
  <p:notesMasterIdLst>
    <p:notesMasterId r:id="rId27"/>
  </p:notesMasterIdLst>
  <p:sldIdLst>
    <p:sldId id="256" r:id="rId6"/>
    <p:sldId id="271" r:id="rId7"/>
    <p:sldId id="302" r:id="rId8"/>
    <p:sldId id="299" r:id="rId9"/>
    <p:sldId id="336" r:id="rId10"/>
    <p:sldId id="318" r:id="rId11"/>
    <p:sldId id="341" r:id="rId12"/>
    <p:sldId id="334" r:id="rId13"/>
    <p:sldId id="335" r:id="rId14"/>
    <p:sldId id="325" r:id="rId15"/>
    <p:sldId id="274" r:id="rId16"/>
    <p:sldId id="326" r:id="rId17"/>
    <p:sldId id="292" r:id="rId18"/>
    <p:sldId id="277" r:id="rId19"/>
    <p:sldId id="295" r:id="rId20"/>
    <p:sldId id="339" r:id="rId21"/>
    <p:sldId id="342" r:id="rId22"/>
    <p:sldId id="340" r:id="rId23"/>
    <p:sldId id="286" r:id="rId24"/>
    <p:sldId id="289" r:id="rId25"/>
    <p:sldId id="320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tella" initials="N" lastIdx="2" clrIdx="0">
    <p:extLst>
      <p:ext uri="{19B8F6BF-5375-455C-9EA6-DF929625EA0E}">
        <p15:presenceInfo xmlns:p15="http://schemas.microsoft.com/office/powerpoint/2012/main" userId="Natell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355" autoAdjust="0"/>
  </p:normalViewPr>
  <p:slideViewPr>
    <p:cSldViewPr snapToGrid="0">
      <p:cViewPr varScale="1">
        <p:scale>
          <a:sx n="64" d="100"/>
          <a:sy n="64" d="100"/>
        </p:scale>
        <p:origin x="180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3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82E308-36C3-4FED-9349-8CC72DD21406}" type="datetimeFigureOut">
              <a:rPr lang="ru-RU" smtClean="0"/>
              <a:t>14.07.2023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C69FAA-3D87-42ED-81E6-13BEF825D8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3947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ОНУВ1 (2017 г.) </a:t>
            </a:r>
            <a:r>
              <a:rPr lang="uz-Cyrl-U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Республики Узбекистан были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выделены конкретные действия на период 2020-2030 по пяти тематическим областям </a:t>
            </a:r>
            <a:r>
              <a:rPr lang="uz-Cyrl-U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адаптации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сельское и водное хозяйство; (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социальный сектор; (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iii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смягчение последствий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Аральской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катастрофы; (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iv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экосистемы и (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стратегическая инфраструктура и производственные системы.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обновленном ОНУВ2 (2021 г.) области климатической адаптации и устойчивости </a:t>
            </a:r>
            <a:r>
              <a:rPr lang="uz-Cyrl-U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включают восемь приоритетных направлений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водное хозяйство, сельское хозяйство, инфраструктура, биоразнообразие и экосистемы, леса, здоровье, прибрежные зоны и </a:t>
            </a:r>
            <a:r>
              <a:rPr lang="uz-Cyrl-U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управление рисками бедствий.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uz-Cyrl-U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Таким образом, сельское хозяйство и водные ресурсы представляют высокий приоритет и глобальную значимость для будущего развития и безопасности.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69FAA-3D87-42ED-81E6-13BEF825D82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41585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Заметны отличия между равнинной пустынной и предгорной полупустынной территорией, причем более уязвимые районы, приурочены к периферии орошаемых массивов в пустынной зоне.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69FAA-3D87-42ED-81E6-13BEF825D824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55878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B663D1-3CCE-4A50-BE70-BB48BD66DA1B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30615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69FAA-3D87-42ED-81E6-13BEF825D824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46811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69FAA-3D87-42ED-81E6-13BEF825D824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05718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69FAA-3D87-42ED-81E6-13BEF825D824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20521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69FAA-3D87-42ED-81E6-13BEF825D824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53923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№ УП-5185 от 8 сентября 2017 г. «Об утверждении концепции административной реформы в Республике Узбекистан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69FAA-3D87-42ED-81E6-13BEF825D824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20933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Воздействие и чувствительность вместе составляют потенциальное воздействие, в то время как адаптивная способность – это способность системы, чтобы справиться с этими воздействиями</a:t>
            </a:r>
            <a:endParaRPr lang="ru-RU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69FAA-3D87-42ED-81E6-13BEF825D824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98355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69FAA-3D87-42ED-81E6-13BEF825D824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46489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69FAA-3D87-42ED-81E6-13BEF825D824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9313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F57E0-30D4-4A3F-AF30-8108B56713C9}" type="datetimeFigureOut">
              <a:rPr lang="ru-RU" smtClean="0"/>
              <a:t>14.07.2023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348B4-F888-4638-B4AE-69F756B545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6000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F57E0-30D4-4A3F-AF30-8108B56713C9}" type="datetimeFigureOut">
              <a:rPr lang="ru-RU" smtClean="0"/>
              <a:t>14.07.2023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348B4-F888-4638-B4AE-69F756B545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9918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F57E0-30D4-4A3F-AF30-8108B56713C9}" type="datetimeFigureOut">
              <a:rPr lang="ru-RU" smtClean="0"/>
              <a:t>14.07.2023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348B4-F888-4638-B4AE-69F756B545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32506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889E08A-0101-43BA-B3E9-DE89790AAC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53E13B41-9490-4B8D-8B72-547CCF70C6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BC4DFD8-3335-4ABD-A23C-D5FAF004B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43D6-2CF3-4C9B-9C37-685D10184C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14.07.2023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C454B0E-F28C-41C8-8AEA-F2A63493F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29799BB-8E20-4F95-9057-B603A5940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A8A77-48C8-4B3C-A9A4-3FF77609A6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4103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A690110-50F2-4A58-AC3D-66F125FB3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ADD78A2-A74B-4E7F-9403-2735409A21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5EF7072-307A-4C49-9600-2B8BF868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43D6-2CF3-4C9B-9C37-685D10184C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14.07.2023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3851685-F1A7-40F7-99C1-A87E09D60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003BFE2-C8CB-420B-96BF-5822090FA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A8A77-48C8-4B3C-A9A4-3FF77609A6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8036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8A7FE84-C710-48F4-A9DC-F2AF54696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849D806A-DAD5-4861-B650-2BFFC19545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DB07E59-DFE3-411F-8524-F279E9620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43D6-2CF3-4C9B-9C37-685D10184C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14.07.2023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BF8CDC6-5383-45C1-95F5-76F26165E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0D4D9DF-BAE3-4942-A270-22787C7DB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A8A77-48C8-4B3C-A9A4-3FF77609A6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4053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C9C3DE8-F06A-4DD1-B9FA-9D77D746F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C87F139-3200-4F55-B277-850244E2BF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26796857-42D2-4D1E-988F-A716EFC37E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6F51DE29-79AC-4C42-9CA8-B524BF992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43D6-2CF3-4C9B-9C37-685D10184C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14.07.2023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071DAC6A-3CF4-4FC9-99FA-5808A3F9B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E6A1F64E-F9E7-4802-8984-45B63DE74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A8A77-48C8-4B3C-A9A4-3FF77609A6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0950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09A67EB-B5B6-4E7B-9100-7DF942840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32C3DB47-912C-4F2F-995B-C229C84185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7C343A98-06D1-4D66-AAE9-1F0EE7ECA1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033DC6A5-CC3B-45DE-98E0-FB027CAB76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B867F2BF-B5AE-4CFF-83A8-9F332E992C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02CFA0FB-9881-4072-924A-178DCEA66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43D6-2CF3-4C9B-9C37-685D10184C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14.07.2023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3A3B2212-4D8B-47FF-8204-F762AF588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74CE167D-878C-4010-B463-661BFD632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A8A77-48C8-4B3C-A9A4-3FF77609A6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1047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7FBC997-83DE-4066-9529-EA9C770B2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02E76B70-A2C4-45EB-B400-FE74E4766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43D6-2CF3-4C9B-9C37-685D10184C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14.07.2023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612CF6B1-0DBE-4081-8A64-5E29FA97F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ED204FD7-DDA5-4D83-993A-9F84D66FE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A8A77-48C8-4B3C-A9A4-3FF77609A6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4688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374AE2E7-9D21-449F-81CE-AB6237A5D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43D6-2CF3-4C9B-9C37-685D10184C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14.07.2023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D3159B05-D66F-4C36-8ABB-86CF64EAD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E7922372-7B89-4F50-BB9C-F3AFF0104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A8A77-48C8-4B3C-A9A4-3FF77609A6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6144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D6C6841-DCE5-4185-A664-B584B39F1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20CAA77-A91F-4619-B859-EB262A24AD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822D084D-959A-400B-85B5-14F4624E6B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B819BF08-5156-45C4-9616-ED42B04CC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43D6-2CF3-4C9B-9C37-685D10184C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14.07.2023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F04C4B46-2C96-426F-970E-85C1CE875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B02094CC-237D-4E9D-90AD-222187051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A8A77-48C8-4B3C-A9A4-3FF77609A6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252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F57E0-30D4-4A3F-AF30-8108B56713C9}" type="datetimeFigureOut">
              <a:rPr lang="ru-RU" smtClean="0"/>
              <a:t>14.07.2023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348B4-F888-4638-B4AE-69F756B545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27701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D7634AE-29C2-4C0D-ACE9-3F1EB402E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1AF22C7C-EC3D-4BFA-8070-4803788269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9C3FE953-F910-499D-88AF-DA92535FE0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16326DCB-1DBC-470C-9341-C6227180F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43D6-2CF3-4C9B-9C37-685D10184C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14.07.2023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C230BF8F-B4F7-42EF-9E80-9D6F60443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D7C47E25-F369-4F52-BFA0-F8D73E4C4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A8A77-48C8-4B3C-A9A4-3FF77609A6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6831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5E38699-EA7A-4A72-8D67-CC1947FD9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B0576813-1734-48B2-8C52-62D14D29BD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7DF73E1-04ED-4A45-9F47-CE0D4BABC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43D6-2CF3-4C9B-9C37-685D10184C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14.07.2023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78E5AFC-F656-4573-8F64-97E967837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9DBD66B-5352-4503-B1FB-79BA86D6E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A8A77-48C8-4B3C-A9A4-3FF77609A6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7683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B1BC7177-2949-4F3A-951D-61B14FFF74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893426B6-CCF8-4901-A560-88AECB4F71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227EDFC-B1F4-4A3B-977B-D7CDC6E20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43D6-2CF3-4C9B-9C37-685D10184C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14.07.2023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80FEE4B-8935-47B9-BD2A-4B9BD0ABA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8645FD0-A12C-421B-BFCC-AA1B66F66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A8A77-48C8-4B3C-A9A4-3FF77609A6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449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F57E0-30D4-4A3F-AF30-8108B56713C9}" type="datetimeFigureOut">
              <a:rPr lang="ru-RU" smtClean="0"/>
              <a:t>14.07.2023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348B4-F888-4638-B4AE-69F756B545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9757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F57E0-30D4-4A3F-AF30-8108B56713C9}" type="datetimeFigureOut">
              <a:rPr lang="ru-RU" smtClean="0"/>
              <a:t>14.07.2023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348B4-F888-4638-B4AE-69F756B545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4758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F57E0-30D4-4A3F-AF30-8108B56713C9}" type="datetimeFigureOut">
              <a:rPr lang="ru-RU" smtClean="0"/>
              <a:t>14.07.2023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348B4-F888-4638-B4AE-69F756B545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8283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F57E0-30D4-4A3F-AF30-8108B56713C9}" type="datetimeFigureOut">
              <a:rPr lang="ru-RU" smtClean="0"/>
              <a:t>14.07.2023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348B4-F888-4638-B4AE-69F756B545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6682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F57E0-30D4-4A3F-AF30-8108B56713C9}" type="datetimeFigureOut">
              <a:rPr lang="ru-RU" smtClean="0"/>
              <a:t>14.07.2023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348B4-F888-4638-B4AE-69F756B545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01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F57E0-30D4-4A3F-AF30-8108B56713C9}" type="datetimeFigureOut">
              <a:rPr lang="ru-RU" smtClean="0"/>
              <a:t>14.07.2023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348B4-F888-4638-B4AE-69F756B545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937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F57E0-30D4-4A3F-AF30-8108B56713C9}" type="datetimeFigureOut">
              <a:rPr lang="ru-RU" smtClean="0"/>
              <a:t>14.07.2023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348B4-F888-4638-B4AE-69F756B545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341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F57E0-30D4-4A3F-AF30-8108B56713C9}" type="datetimeFigureOut">
              <a:rPr lang="ru-RU" smtClean="0"/>
              <a:t>14.07.2023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348B4-F888-4638-B4AE-69F756B545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2844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0B5FB54-1DF2-4A4A-BD70-A34ED9215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5B3E383D-E194-4AFE-BB76-0F0AF9DE9A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0E8FADF-2063-4391-B026-9EC8213F1D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B143D6-2CF3-4C9B-9C37-685D10184C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14.07.2023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FE463D3-527A-496B-83F7-61E8FDA6B6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9412E23-E78E-49F3-821C-4341A9DE69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CA8A77-48C8-4B3C-A9A4-3FF77609A6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071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0786EB66-C867-4091-BE41-0977C31623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9AC298A-B9B9-4BAB-BCF5-45A44E5BA7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4526280"/>
            <a:ext cx="9975273" cy="23317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81BF8F48-5FE7-4A46-8BEB-AF2AE44CD2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2051" y="524740"/>
            <a:ext cx="11247895" cy="5765188"/>
          </a:xfrm>
          <a:prstGeom prst="rect">
            <a:avLst/>
          </a:prstGeom>
          <a:ln>
            <a:solidFill>
              <a:schemeClr val="accent1">
                <a:alpha val="64000"/>
              </a:schemeClr>
            </a:solidFill>
            <a:beve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/>
              <a:t>Сессия 4. Обмен опытом по планированию адаптационных мер в странах Центральной Азии и Кавказа</a:t>
            </a:r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0948D46-32EE-42C2-B2F7-5996D68E57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5091" y="2693027"/>
            <a:ext cx="9768840" cy="1300484"/>
          </a:xfrm>
        </p:spPr>
        <p:txBody>
          <a:bodyPr>
            <a:normAutofit/>
          </a:bodyPr>
          <a:lstStyle/>
          <a:p>
            <a:pPr eaLnBrk="0" fontAlgn="base" hangingPunct="0">
              <a:lnSpc>
                <a:spcPts val="3840"/>
              </a:lnSpc>
              <a:spcAft>
                <a:spcPct val="0"/>
              </a:spcAft>
            </a:pP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Опыт Узбекистана 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в 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планировании адаптационных мер в 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рамках  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NAP</a:t>
            </a:r>
            <a:endParaRPr lang="ru-RU" altLang="ru-RU" sz="2800" dirty="0">
              <a:ln w="0">
                <a:solidFill>
                  <a:schemeClr val="accent1">
                    <a:lumMod val="75000"/>
                  </a:schemeClr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D3367921-452B-49CC-B9D4-011888FFEB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87568" y="4679875"/>
            <a:ext cx="5458968" cy="101692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Хасанханова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Г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.,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 Узбекистан</a:t>
            </a:r>
            <a:endParaRPr lang="ru-RU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117AB195-E690-4959-B435-3BC469C2CA4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1873418" y="44817"/>
            <a:ext cx="233303" cy="772404"/>
            <a:chOff x="11873418" y="44817"/>
            <a:chExt cx="233303" cy="772404"/>
          </a:xfrm>
        </p:grpSpPr>
        <p:sp>
          <p:nvSpPr>
            <p:cNvPr id="15" name="Rectangle 64">
              <a:extLst>
                <a:ext uri="{FF2B5EF4-FFF2-40B4-BE49-F238E27FC236}">
                  <a16:creationId xmlns:a16="http://schemas.microsoft.com/office/drawing/2014/main" xmlns="" id="{BBBA5550-3A7F-41FE-AEC2-85F9CA801E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66">
              <a:extLst>
                <a:ext uri="{FF2B5EF4-FFF2-40B4-BE49-F238E27FC236}">
                  <a16:creationId xmlns:a16="http://schemas.microsoft.com/office/drawing/2014/main" xmlns="" id="{20C75782-E825-4F5C-B9E2-269CD9E69B9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xmlns="" id="{3F6D5B3A-F638-4015-BF3D-202A166FD4E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xmlns="" id="{C8B81319-436D-4F21-ABCC-A5838F98926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xmlns="" id="{6C0516BC-CF7B-4D50-8C67-0665D3FD9A4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xmlns="" id="{C232F28B-582E-441D-A117-D9A1A40EBCC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xmlns="" id="{5E43823E-66CA-4740-95AE-DB53C2751B6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xmlns="" id="{06C1A5BC-53FF-465A-8394-81554FCDA01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xmlns="" id="{86AAA0B5-FFC7-499B-9C1B-8DFFB4F2910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xmlns="" id="{A1B55CB2-2108-462D-B109-4D76D34A824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xmlns="" id="{9E620EE3-25FA-4C0B-9F5D-470FF51B9B1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xmlns="" id="{52A5BDF8-AD17-44D3-B1C9-E165158D919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9D9672DB-F953-4898-9C52-03A164FADE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29" name="Rectangle 2">
              <a:extLst>
                <a:ext uri="{FF2B5EF4-FFF2-40B4-BE49-F238E27FC236}">
                  <a16:creationId xmlns:a16="http://schemas.microsoft.com/office/drawing/2014/main" xmlns="" id="{BF03BEBE-5AB3-4234-9975-887E86FEDE1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59">
              <a:extLst>
                <a:ext uri="{FF2B5EF4-FFF2-40B4-BE49-F238E27FC236}">
                  <a16:creationId xmlns:a16="http://schemas.microsoft.com/office/drawing/2014/main" xmlns="" id="{77545F09-233F-4039-B88E-8B7EE733B6C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62">
              <a:extLst>
                <a:ext uri="{FF2B5EF4-FFF2-40B4-BE49-F238E27FC236}">
                  <a16:creationId xmlns:a16="http://schemas.microsoft.com/office/drawing/2014/main" xmlns="" id="{B89D6423-0884-41BE-BAB8-0F8A9851D54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xmlns="" id="{2316554F-5550-4E94-BF70-9B1092E2A85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xmlns="" id="{B3B986A6-E7CE-46D5-B7C2-E469056C52C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2">
              <a:extLst>
                <a:ext uri="{FF2B5EF4-FFF2-40B4-BE49-F238E27FC236}">
                  <a16:creationId xmlns:a16="http://schemas.microsoft.com/office/drawing/2014/main" xmlns="" id="{513E22E1-E1BD-471B-9959-02D382CDB4A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Rectangle 59">
              <a:extLst>
                <a:ext uri="{FF2B5EF4-FFF2-40B4-BE49-F238E27FC236}">
                  <a16:creationId xmlns:a16="http://schemas.microsoft.com/office/drawing/2014/main" xmlns="" id="{81396781-D57E-417F-9D99-C69663C283F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ectangle 62">
              <a:extLst>
                <a:ext uri="{FF2B5EF4-FFF2-40B4-BE49-F238E27FC236}">
                  <a16:creationId xmlns:a16="http://schemas.microsoft.com/office/drawing/2014/main" xmlns="" id="{B3DCA897-9502-460C-B0A6-67548D09B71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xmlns="" id="{009AF730-DCD4-4428-A9E9-D26FAD14202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xmlns="" id="{72AF0F75-11D1-432A-969B-1F454307F52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Rectangle 2">
              <a:extLst>
                <a:ext uri="{FF2B5EF4-FFF2-40B4-BE49-F238E27FC236}">
                  <a16:creationId xmlns:a16="http://schemas.microsoft.com/office/drawing/2014/main" xmlns="" id="{23397648-9CC0-48EE-86FE-B819830EA2C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Rectangle 59">
              <a:extLst>
                <a:ext uri="{FF2B5EF4-FFF2-40B4-BE49-F238E27FC236}">
                  <a16:creationId xmlns:a16="http://schemas.microsoft.com/office/drawing/2014/main" xmlns="" id="{5C7C485C-93D0-46DC-AD54-B0AFDAEA7A1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Rectangle 62">
              <a:extLst>
                <a:ext uri="{FF2B5EF4-FFF2-40B4-BE49-F238E27FC236}">
                  <a16:creationId xmlns:a16="http://schemas.microsoft.com/office/drawing/2014/main" xmlns="" id="{BB2C71AA-96A2-4945-BE1C-17FEF965F79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xmlns="" id="{1914A3E6-8F60-4CB5-8142-47B57D38C60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xmlns="" id="{8E36D6EE-E260-44F2-8D0C-B86573A6803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Rectangle 2">
              <a:extLst>
                <a:ext uri="{FF2B5EF4-FFF2-40B4-BE49-F238E27FC236}">
                  <a16:creationId xmlns:a16="http://schemas.microsoft.com/office/drawing/2014/main" xmlns="" id="{A1EDD0E7-0ACC-4782-BB65-179218A5360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Rectangle 59">
              <a:extLst>
                <a:ext uri="{FF2B5EF4-FFF2-40B4-BE49-F238E27FC236}">
                  <a16:creationId xmlns:a16="http://schemas.microsoft.com/office/drawing/2014/main" xmlns="" id="{61301D83-35ED-45D9-808A-4BDADF2B221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Rectangle 62">
              <a:extLst>
                <a:ext uri="{FF2B5EF4-FFF2-40B4-BE49-F238E27FC236}">
                  <a16:creationId xmlns:a16="http://schemas.microsoft.com/office/drawing/2014/main" xmlns="" id="{8ED1BB52-7859-46C1-997C-F679C92369F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xmlns="" id="{7A5D5BB8-21AD-44D8-8793-CB4924B9380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Rectangle 66">
              <a:extLst>
                <a:ext uri="{FF2B5EF4-FFF2-40B4-BE49-F238E27FC236}">
                  <a16:creationId xmlns:a16="http://schemas.microsoft.com/office/drawing/2014/main" xmlns="" id="{6B17B7F3-3D9C-4459-AF7F-6BCF136647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Rectangle 2">
              <a:extLst>
                <a:ext uri="{FF2B5EF4-FFF2-40B4-BE49-F238E27FC236}">
                  <a16:creationId xmlns:a16="http://schemas.microsoft.com/office/drawing/2014/main" xmlns="" id="{03AF9AAC-5EF8-43F6-A71F-CAACB54FF67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Rectangle 59">
              <a:extLst>
                <a:ext uri="{FF2B5EF4-FFF2-40B4-BE49-F238E27FC236}">
                  <a16:creationId xmlns:a16="http://schemas.microsoft.com/office/drawing/2014/main" xmlns="" id="{F0D2C464-1C0A-4D91-9AAA-C053C895FDF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Rectangle 62">
              <a:extLst>
                <a:ext uri="{FF2B5EF4-FFF2-40B4-BE49-F238E27FC236}">
                  <a16:creationId xmlns:a16="http://schemas.microsoft.com/office/drawing/2014/main" xmlns="" id="{4BEDADBB-1E6E-48F0-BBF3-EB9B978FB25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xmlns="" id="{A768E058-61D9-41D6-AC45-94D984A89B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xmlns="" id="{99718B8A-0078-45EC-9F2C-1B6E96E1B73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54" name="Рисунок 53" descr="C:\Users\Oxana\Downloads\Group logo _ without GHGMI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187" y="-5656"/>
            <a:ext cx="7990338" cy="822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Рисунок 5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271" y="942704"/>
            <a:ext cx="6355682" cy="7635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67622" y="1794806"/>
            <a:ext cx="90537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z-Cyrl-UZ" sz="2000" b="1" dirty="0" smtClean="0">
                <a:solidFill>
                  <a:schemeClr val="accent5">
                    <a:lumMod val="75000"/>
                  </a:schemeClr>
                </a:solidFill>
              </a:rPr>
              <a:t>Сессия 4.Обмен оп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ы</a:t>
            </a:r>
            <a:r>
              <a:rPr lang="uz-Cyrl-UZ" sz="2000" b="1" dirty="0" smtClean="0">
                <a:solidFill>
                  <a:schemeClr val="accent5">
                    <a:lumMod val="75000"/>
                  </a:schemeClr>
                </a:solidFill>
              </a:rPr>
              <a:t>том по планированию адаптационных мер </a:t>
            </a:r>
          </a:p>
          <a:p>
            <a:pPr algn="ctr"/>
            <a:r>
              <a:rPr lang="uz-Cyrl-UZ" sz="2000" b="1" dirty="0" smtClean="0">
                <a:solidFill>
                  <a:schemeClr val="accent5">
                    <a:lumMod val="75000"/>
                  </a:schemeClr>
                </a:solidFill>
              </a:rPr>
              <a:t>в странах Центральной Азии и Кавказа</a:t>
            </a:r>
            <a:endParaRPr lang="ru-RU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6" name="Прямоугольник 55">
            <a:extLst>
              <a:ext uri="{FF2B5EF4-FFF2-40B4-BE49-F238E27FC236}">
                <a16:creationId xmlns="" xmlns:a16="http://schemas.microsoft.com/office/drawing/2014/main" id="{CC899487-560F-40D1-97DA-2567BEDBD8C7}"/>
              </a:ext>
            </a:extLst>
          </p:cNvPr>
          <p:cNvSpPr/>
          <p:nvPr/>
        </p:nvSpPr>
        <p:spPr>
          <a:xfrm>
            <a:off x="7592643" y="5107995"/>
            <a:ext cx="25464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prstClr val="black"/>
                </a:solidFill>
                <a:cs typeface="Arial" charset="0"/>
              </a:rPr>
              <a:t>Бишкек, 13-14 июля 2023г. </a:t>
            </a:r>
          </a:p>
        </p:txBody>
      </p:sp>
    </p:spTree>
    <p:extLst>
      <p:ext uri="{BB962C8B-B14F-4D97-AF65-F5344CB8AC3E}">
        <p14:creationId xmlns:p14="http://schemas.microsoft.com/office/powerpoint/2010/main" val="296212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0575" y="117476"/>
            <a:ext cx="10515600" cy="80645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Меры и деятельность по адаптации уязвимых секторов к  изменению климата  </a:t>
            </a:r>
            <a:endParaRPr lang="ru-RU" sz="24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 useBgFill="1"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3375" y="1645920"/>
            <a:ext cx="11496675" cy="3877056"/>
          </a:xfrm>
        </p:spPr>
        <p:txBody>
          <a:bodyPr>
            <a:noAutofit/>
          </a:bodyPr>
          <a:lstStyle/>
          <a:p>
            <a:pPr lvl="0" algn="just" fontAlgn="base">
              <a:buFont typeface="Wingdings" panose="05000000000000000000" pitchFamily="2" charset="2"/>
              <a:buChar char="q"/>
            </a:pPr>
            <a:r>
              <a:rPr lang="ru-RU" sz="1600" dirty="0" smtClean="0"/>
              <a:t>Деятельность</a:t>
            </a:r>
            <a:r>
              <a:rPr lang="ru-RU" sz="1600" dirty="0"/>
              <a:t>, связанная с мерами </a:t>
            </a:r>
            <a:r>
              <a:rPr lang="ru-RU" sz="1600" dirty="0" smtClean="0"/>
              <a:t>адаптации  и смягчения  последствий </a:t>
            </a:r>
            <a:r>
              <a:rPr lang="ru-RU" sz="1600" dirty="0"/>
              <a:t>изменения климата,  отражена  практически во всех  отраслевых стратегиях, планах и программах развития страны, </a:t>
            </a:r>
            <a:r>
              <a:rPr lang="ru-RU" sz="1600" dirty="0" smtClean="0"/>
              <a:t>в частности в</a:t>
            </a:r>
            <a:r>
              <a:rPr lang="en-US" sz="1600" dirty="0" smtClean="0"/>
              <a:t>: </a:t>
            </a:r>
            <a:r>
              <a:rPr lang="ru-RU" altLang="ru-RU" sz="1600" i="1" dirty="0" smtClean="0">
                <a:cs typeface="Tahoma" panose="020B0604030504040204" pitchFamily="34" charset="0"/>
              </a:rPr>
              <a:t>Стратегии перехода Республики Узбекистан к «зеленой» экономике на 2019-2030 годы, </a:t>
            </a:r>
            <a:r>
              <a:rPr lang="ru-RU" sz="1600" i="1" dirty="0" smtClean="0"/>
              <a:t>Стратегии развития сельского хозяйства на 2020-2030 </a:t>
            </a:r>
            <a:r>
              <a:rPr lang="ru-RU" sz="1600" i="1" dirty="0" err="1" smtClean="0"/>
              <a:t>гг</a:t>
            </a:r>
            <a:r>
              <a:rPr lang="ru-RU" sz="1600" i="1" dirty="0" smtClean="0"/>
              <a:t>, </a:t>
            </a:r>
            <a:r>
              <a:rPr lang="ru-RU" altLang="ru-RU" sz="1600" i="1" dirty="0" smtClean="0">
                <a:cs typeface="Tahoma" panose="020B0604030504040204" pitchFamily="34" charset="0"/>
              </a:rPr>
              <a:t>Стратегии развития водного хозяйства на 2020-2030 годы,  Национальной стратегии охраны окружающей среды на период до 2030 года,  </a:t>
            </a:r>
            <a:r>
              <a:rPr lang="ru-RU" sz="1600" i="1" dirty="0" smtClean="0"/>
              <a:t>Стратегии </a:t>
            </a:r>
            <a:r>
              <a:rPr lang="ru-RU" sz="1600" i="1" dirty="0"/>
              <a:t>по обращению с твердыми бытовыми отходами на период 2019-2028 </a:t>
            </a:r>
            <a:r>
              <a:rPr lang="ru-RU" sz="1600" i="1" dirty="0" smtClean="0"/>
              <a:t>годы, </a:t>
            </a:r>
            <a:r>
              <a:rPr lang="ru-RU" sz="1600" i="1" dirty="0"/>
              <a:t>Концепции обеспечения </a:t>
            </a:r>
            <a:r>
              <a:rPr lang="ru-RU" sz="1600" i="1" dirty="0" smtClean="0"/>
              <a:t>электрической </a:t>
            </a:r>
            <a:r>
              <a:rPr lang="ru-RU" sz="1600" i="1" dirty="0"/>
              <a:t>энергией на 2020-2030 </a:t>
            </a:r>
            <a:r>
              <a:rPr lang="ru-RU" sz="1600" i="1" dirty="0" smtClean="0"/>
              <a:t>год </a:t>
            </a:r>
            <a:r>
              <a:rPr lang="ru-RU" sz="1600" i="1" dirty="0"/>
              <a:t>и др</a:t>
            </a:r>
            <a:r>
              <a:rPr lang="ru-RU" sz="1600" i="1" dirty="0" smtClean="0"/>
              <a:t>.</a:t>
            </a:r>
          </a:p>
          <a:p>
            <a:pPr lvl="0" algn="just" fontAlgn="base">
              <a:spcAft>
                <a:spcPts val="30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q"/>
            </a:pPr>
            <a:r>
              <a:rPr lang="ru-RU" sz="1600" kern="1500" dirty="0">
                <a:effectLst>
                  <a:outerShdw sx="0" sy="0">
                    <a:srgbClr val="000000"/>
                  </a:outerShdw>
                </a:effectLst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В республике успешно </a:t>
            </a:r>
            <a:r>
              <a:rPr lang="ru-RU" sz="1600" kern="1500" dirty="0" smtClean="0">
                <a:effectLst>
                  <a:outerShdw sx="0" sy="0">
                    <a:srgbClr val="000000"/>
                  </a:outerShdw>
                </a:effectLst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выполнены и реализуются </a:t>
            </a:r>
            <a:r>
              <a:rPr lang="ru-RU" sz="1600" kern="1500" dirty="0">
                <a:effectLst>
                  <a:outerShdw sx="0" sy="0">
                    <a:srgbClr val="000000"/>
                  </a:outerShdw>
                </a:effectLst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меры по адаптации и смягчению последствий изменения климата, в том числе выполнено 15 проектов Механизма чистого развития (МЧР) в рамках Киотского протокола. За весь период деятельности проектов МЧР в Узбекистане введено в обращение 15 229 536 тонн сертифицированных сокращений выбросов в СО</a:t>
            </a:r>
            <a:r>
              <a:rPr lang="ru-RU" sz="1600" kern="1500" baseline="-25000" dirty="0">
                <a:effectLst>
                  <a:outerShdw sx="0" sy="0">
                    <a:srgbClr val="000000"/>
                  </a:outerShdw>
                </a:effectLst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2</a:t>
            </a:r>
            <a:r>
              <a:rPr lang="ru-RU" sz="1600" kern="1500" dirty="0">
                <a:effectLst>
                  <a:outerShdw sx="0" sy="0">
                    <a:srgbClr val="000000"/>
                  </a:outerShdw>
                </a:effectLst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-эквиваленте (ССВ) и привлечены иностранные частные инвестиции на сумму 24,4 миллиона долларов США. </a:t>
            </a:r>
          </a:p>
          <a:p>
            <a:pPr algn="just" fontAlgn="base">
              <a:buFont typeface="Wingdings" panose="05000000000000000000" pitchFamily="2" charset="2"/>
              <a:buChar char="q"/>
            </a:pP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 "Профиле климатических рисков страны" [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UNDP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2015 ] и   других страновых обзорах были проведены обширные оценки уязвимости, с особым вниманием к наиболее уязвимым регионам, входящим в зону бедствия Аральского моря.  Три наиболее уязвимых </a:t>
            </a:r>
            <a:r>
              <a:rPr lang="ru-RU" sz="1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региона 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 Республика Каракалпакстан, Бухара и Хорезм были </a:t>
            </a:r>
            <a:r>
              <a:rPr lang="ru-RU" sz="1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выделены 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 качестве приоритетных направлений для NDC и Государственной программы развития региона Аральского моря (2017-2021 гг</a:t>
            </a:r>
            <a:r>
              <a:rPr lang="ru-RU" sz="1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.), а также  отобраны для территориальных планов адаптации  по НПА.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just" fontAlgn="base">
              <a:buNone/>
            </a:pPr>
            <a:endParaRPr lang="ru-RU" sz="1600" dirty="0"/>
          </a:p>
        </p:txBody>
      </p:sp>
      <p:sp useBgFill="1">
        <p:nvSpPr>
          <p:cNvPr id="4" name="Rectangle 1"/>
          <p:cNvSpPr>
            <a:spLocks noChangeArrowheads="1"/>
          </p:cNvSpPr>
          <p:nvPr/>
        </p:nvSpPr>
        <p:spPr bwMode="auto">
          <a:xfrm>
            <a:off x="333376" y="5522976"/>
            <a:ext cx="12101514" cy="1077218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Выявление регионов, которые подвергаются наибольшему риску, оценка уязвимости имеет важное значение при планировании мер  и выбора приоритетов адаптации к изменению климата </a:t>
            </a:r>
            <a:r>
              <a:rPr lang="ru-RU" altLang="ru-RU" sz="1600" dirty="0" smtClean="0">
                <a:latin typeface="Calibri" panose="020F0502020204030204" pitchFamily="34" charset="0"/>
              </a:rPr>
              <a:t>для в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ыработки совместных планов, механизмов координации  адаптации  и реализации социально- экономических и природоохранных  мер и действий  на различных уровнях, и решить где и когда осуществлять требуемые вмешательства.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40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1106424" y="1935586"/>
            <a:ext cx="10085832" cy="6924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marL="442913" indent="-442913">
              <a:spcBef>
                <a:spcPts val="600"/>
              </a:spcBef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Уязвимость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=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f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(воздействие,  чувствительность, способности к адаптации)</a:t>
            </a:r>
          </a:p>
          <a:p>
            <a:pPr marL="442913" indent="-442913" algn="ctr"/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ru-RU" sz="1400" b="1" i="1" dirty="0">
                <a:solidFill>
                  <a:schemeClr val="accent1">
                    <a:lumMod val="50000"/>
                  </a:schemeClr>
                </a:solidFill>
              </a:rPr>
              <a:t>Концепция уязвимости МГЭИК, совместимо с концепцией риска МГЭИК, 2014г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.)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ru-RU" sz="19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106424" y="1416843"/>
            <a:ext cx="10085832" cy="41293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  <a:spcAft>
                <a:spcPts val="600"/>
              </a:spcAft>
            </a:pPr>
            <a:r>
              <a:rPr lang="ru-RU" sz="1900" b="1" dirty="0">
                <a:solidFill>
                  <a:schemeClr val="accent1">
                    <a:lumMod val="50000"/>
                  </a:schemeClr>
                </a:solidFill>
              </a:rPr>
              <a:t>Уязвимость – ключевой фактор для разработки адаптационных решений </a:t>
            </a:r>
            <a:endParaRPr lang="ru-RU" sz="19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Rectangle 19">
            <a:extLst>
              <a:ext uri="{FF2B5EF4-FFF2-40B4-BE49-F238E27FC236}">
                <a16:creationId xmlns:a16="http://schemas.microsoft.com/office/drawing/2014/main" xmlns="" id="{8EC4A276-7E80-4712-9F50-61FBF27FF9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3712" y="3172326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4" name="Group 1">
            <a:extLst>
              <a:ext uri="{FF2B5EF4-FFF2-40B4-BE49-F238E27FC236}">
                <a16:creationId xmlns:a16="http://schemas.microsoft.com/office/drawing/2014/main" xmlns="" id="{973B0F3D-4C5B-4C06-AD9F-39D186AFE48F}"/>
              </a:ext>
            </a:extLst>
          </p:cNvPr>
          <p:cNvGrpSpPr>
            <a:grpSpLocks/>
          </p:cNvGrpSpPr>
          <p:nvPr/>
        </p:nvGrpSpPr>
        <p:grpSpPr bwMode="auto">
          <a:xfrm>
            <a:off x="6269700" y="3029730"/>
            <a:ext cx="5256584" cy="3524299"/>
            <a:chOff x="1894" y="6109"/>
            <a:chExt cx="5230" cy="3131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5" name="Rectangle 18">
              <a:extLst>
                <a:ext uri="{FF2B5EF4-FFF2-40B4-BE49-F238E27FC236}">
                  <a16:creationId xmlns:a16="http://schemas.microsoft.com/office/drawing/2014/main" xmlns="" id="{3517234F-5E32-4720-8411-9EC3EF3A76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3" y="6561"/>
              <a:ext cx="1387" cy="614"/>
            </a:xfrm>
            <a:prstGeom prst="rect">
              <a:avLst/>
            </a:prstGeom>
            <a:grpFill/>
            <a:ln w="9525">
              <a:solidFill>
                <a:srgbClr val="92CDDC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Aft>
                  <a:spcPct val="0"/>
                </a:spcAft>
              </a:pPr>
              <a:endParaRPr lang="ru-RU" altLang="ru-RU" sz="105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 eaLnBrk="0" fontAlgn="base" hangingPunct="0">
                <a:spcAft>
                  <a:spcPct val="0"/>
                </a:spcAft>
              </a:pPr>
              <a:r>
                <a:rPr lang="ru-RU" altLang="ru-RU" sz="1050" b="1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Изменения и изменчивость климата</a:t>
              </a:r>
              <a:endParaRPr lang="ru-RU" altLang="ru-RU" sz="1050" b="1" dirty="0">
                <a:latin typeface="Arial" panose="020B0604020202020204" pitchFamily="34" charset="0"/>
              </a:endParaRPr>
            </a:p>
          </p:txBody>
        </p:sp>
        <p:sp>
          <p:nvSpPr>
            <p:cNvPr id="6" name="Rectangle 17">
              <a:extLst>
                <a:ext uri="{FF2B5EF4-FFF2-40B4-BE49-F238E27FC236}">
                  <a16:creationId xmlns:a16="http://schemas.microsoft.com/office/drawing/2014/main" xmlns="" id="{F7783023-81DC-41FA-85B3-F4F0FB7CD8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2" y="6109"/>
              <a:ext cx="1607" cy="536"/>
            </a:xfrm>
            <a:prstGeom prst="rect">
              <a:avLst/>
            </a:prstGeom>
            <a:grpFill/>
            <a:ln w="9525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Aft>
                  <a:spcPct val="0"/>
                </a:spcAft>
              </a:pPr>
              <a:endParaRPr lang="ru-RU" altLang="ru-RU" sz="105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 eaLnBrk="0" fontAlgn="base" hangingPunct="0">
                <a:spcAft>
                  <a:spcPct val="0"/>
                </a:spcAft>
              </a:pPr>
              <a:r>
                <a:rPr lang="ru-RU" altLang="ru-RU" sz="1050" b="1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Природная/ физическая среда</a:t>
              </a:r>
              <a:endParaRPr lang="ru-RU" altLang="ru-RU" sz="1050" b="1" dirty="0">
                <a:latin typeface="Arial" panose="020B0604020202020204" pitchFamily="34" charset="0"/>
              </a:endParaRPr>
            </a:p>
          </p:txBody>
        </p:sp>
        <p:sp>
          <p:nvSpPr>
            <p:cNvPr id="7" name="Rectangle 16">
              <a:extLst>
                <a:ext uri="{FF2B5EF4-FFF2-40B4-BE49-F238E27FC236}">
                  <a16:creationId xmlns:a16="http://schemas.microsoft.com/office/drawing/2014/main" xmlns="" id="{B4E07BA2-42D7-4369-8A5A-266820F578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2" y="6685"/>
              <a:ext cx="1177" cy="552"/>
            </a:xfrm>
            <a:prstGeom prst="rect">
              <a:avLst/>
            </a:prstGeom>
            <a:grpFill/>
            <a:ln w="9525">
              <a:solidFill>
                <a:srgbClr val="B2A1C7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Aft>
                  <a:spcPct val="0"/>
                </a:spcAft>
              </a:pPr>
              <a:endParaRPr lang="ru-RU" altLang="ru-RU" sz="105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 eaLnBrk="0" fontAlgn="base" hangingPunct="0">
                <a:spcAft>
                  <a:spcPct val="0"/>
                </a:spcAft>
              </a:pPr>
              <a:r>
                <a:rPr lang="ru-RU" altLang="ru-RU" sz="1050" b="1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Социальная среда</a:t>
              </a:r>
              <a:endParaRPr lang="ru-RU" altLang="ru-RU" sz="1050" b="1" dirty="0">
                <a:latin typeface="Arial" panose="020B0604020202020204" pitchFamily="34" charset="0"/>
              </a:endParaRPr>
            </a:p>
          </p:txBody>
        </p:sp>
        <p:sp>
          <p:nvSpPr>
            <p:cNvPr id="8" name="Rectangle 15">
              <a:extLst>
                <a:ext uri="{FF2B5EF4-FFF2-40B4-BE49-F238E27FC236}">
                  <a16:creationId xmlns:a16="http://schemas.microsoft.com/office/drawing/2014/main" xmlns="" id="{400F221C-B0A3-4640-A1A0-DDF631DD85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4" y="7538"/>
              <a:ext cx="1552" cy="406"/>
            </a:xfrm>
            <a:prstGeom prst="rect">
              <a:avLst/>
            </a:prstGeom>
            <a:grpFill/>
            <a:ln w="9525">
              <a:solidFill>
                <a:schemeClr val="accent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Aft>
                  <a:spcPct val="0"/>
                </a:spcAft>
              </a:pPr>
              <a:endParaRPr lang="ru-RU" altLang="ru-RU" sz="105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 eaLnBrk="0" fontAlgn="base" hangingPunct="0">
                <a:spcAft>
                  <a:spcPct val="0"/>
                </a:spcAft>
              </a:pPr>
              <a:r>
                <a:rPr lang="ru-RU" altLang="ru-RU" sz="1050" b="1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Воздействие </a:t>
              </a:r>
              <a:endParaRPr lang="ru-RU" altLang="ru-RU" sz="1050" b="1" dirty="0">
                <a:latin typeface="Arial" panose="020B0604020202020204" pitchFamily="34" charset="0"/>
              </a:endParaRPr>
            </a:p>
          </p:txBody>
        </p:sp>
        <p:sp>
          <p:nvSpPr>
            <p:cNvPr id="9" name="Rectangle 14">
              <a:extLst>
                <a:ext uri="{FF2B5EF4-FFF2-40B4-BE49-F238E27FC236}">
                  <a16:creationId xmlns:a16="http://schemas.microsoft.com/office/drawing/2014/main" xmlns="" id="{547E9005-05A6-4085-B7EC-CA998E2A2D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5" y="7531"/>
              <a:ext cx="1842" cy="413"/>
            </a:xfrm>
            <a:prstGeom prst="rect">
              <a:avLst/>
            </a:prstGeom>
            <a:grpFill/>
            <a:ln w="9525">
              <a:solidFill>
                <a:srgbClr val="FBD4B4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Aft>
                  <a:spcPct val="0"/>
                </a:spcAft>
              </a:pPr>
              <a:endParaRPr lang="ru-RU" altLang="ru-RU" sz="105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 eaLnBrk="0" fontAlgn="base" hangingPunct="0">
                <a:spcAft>
                  <a:spcPct val="0"/>
                </a:spcAft>
              </a:pPr>
              <a:r>
                <a:rPr lang="ru-RU" altLang="ru-RU" sz="1050" b="1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Чувствительность</a:t>
              </a:r>
              <a:endParaRPr lang="ru-RU" altLang="ru-RU" sz="1050" b="1" dirty="0">
                <a:latin typeface="Arial" panose="020B0604020202020204" pitchFamily="34" charset="0"/>
              </a:endParaRPr>
            </a:p>
          </p:txBody>
        </p:sp>
        <p:sp>
          <p:nvSpPr>
            <p:cNvPr id="11" name="Rectangle 13">
              <a:extLst>
                <a:ext uri="{FF2B5EF4-FFF2-40B4-BE49-F238E27FC236}">
                  <a16:creationId xmlns:a16="http://schemas.microsoft.com/office/drawing/2014/main" xmlns="" id="{3EDD418C-50A2-4A84-BE80-A5FE04BBB7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72" y="8212"/>
              <a:ext cx="1552" cy="488"/>
            </a:xfrm>
            <a:prstGeom prst="rect">
              <a:avLst/>
            </a:prstGeom>
            <a:grpFill/>
            <a:ln w="9525">
              <a:solidFill>
                <a:srgbClr val="DDD8C2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ts val="600"/>
                </a:spcBef>
                <a:spcAft>
                  <a:spcPct val="0"/>
                </a:spcAft>
              </a:pPr>
              <a:r>
                <a:rPr lang="ru-RU" altLang="ru-RU" sz="1050" b="1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Адаптационная способность</a:t>
              </a:r>
              <a:endParaRPr lang="ru-RU" altLang="ru-RU" sz="1050" b="1" dirty="0">
                <a:latin typeface="Arial" panose="020B060402020202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CDF6B014-F23E-4AF5-8581-730EEED404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6" y="8212"/>
              <a:ext cx="1515" cy="520"/>
            </a:xfrm>
            <a:prstGeom prst="rect">
              <a:avLst/>
            </a:prstGeom>
            <a:grpFill/>
            <a:ln w="9525">
              <a:solidFill>
                <a:srgbClr val="E36C0A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Aft>
                  <a:spcPct val="0"/>
                </a:spcAft>
              </a:pPr>
              <a:endParaRPr lang="ru-RU" altLang="ru-RU" sz="105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 eaLnBrk="0" fontAlgn="base" hangingPunct="0">
                <a:spcAft>
                  <a:spcPct val="0"/>
                </a:spcAft>
              </a:pPr>
              <a:r>
                <a:rPr lang="ru-RU" altLang="ru-RU" sz="1050" b="1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Потенциальное воздействие</a:t>
              </a:r>
              <a:endParaRPr lang="ru-RU" altLang="ru-RU" sz="1050" b="1" dirty="0">
                <a:latin typeface="Arial" panose="020B0604020202020204" pitchFamily="34" charset="0"/>
              </a:endParaRPr>
            </a:p>
          </p:txBody>
        </p:sp>
        <p:sp>
          <p:nvSpPr>
            <p:cNvPr id="14" name="Rectangle 11">
              <a:extLst>
                <a:ext uri="{FF2B5EF4-FFF2-40B4-BE49-F238E27FC236}">
                  <a16:creationId xmlns:a16="http://schemas.microsoft.com/office/drawing/2014/main" xmlns="" id="{97A89077-28B6-4D3D-A986-74F7FA0102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0" y="8815"/>
              <a:ext cx="1378" cy="425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accent5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Aft>
                  <a:spcPct val="0"/>
                </a:spcAft>
              </a:pPr>
              <a:endParaRPr lang="ru-RU" altLang="ru-RU" sz="105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 eaLnBrk="0" fontAlgn="base" hangingPunct="0">
                <a:spcAft>
                  <a:spcPct val="0"/>
                </a:spcAft>
              </a:pPr>
              <a:r>
                <a:rPr lang="ru-RU" altLang="ru-RU" sz="1050" b="1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УЯЗВИМОСТЬ</a:t>
              </a:r>
              <a:endParaRPr lang="ru-RU" altLang="ru-RU" sz="1050" dirty="0">
                <a:latin typeface="Arial" panose="020B0604020202020204" pitchFamily="34" charset="0"/>
              </a:endParaRPr>
            </a:p>
          </p:txBody>
        </p:sp>
        <p:sp>
          <p:nvSpPr>
            <p:cNvPr id="15" name="AutoShape 10">
              <a:extLst>
                <a:ext uri="{FF2B5EF4-FFF2-40B4-BE49-F238E27FC236}">
                  <a16:creationId xmlns:a16="http://schemas.microsoft.com/office/drawing/2014/main" xmlns="" id="{EA4CC970-0E10-4F9D-B5F4-1E5522E1E5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31" y="7175"/>
              <a:ext cx="1" cy="363"/>
            </a:xfrm>
            <a:prstGeom prst="straightConnector1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050"/>
            </a:p>
          </p:txBody>
        </p:sp>
        <p:sp>
          <p:nvSpPr>
            <p:cNvPr id="16" name="AutoShape 9">
              <a:extLst>
                <a:ext uri="{FF2B5EF4-FFF2-40B4-BE49-F238E27FC236}">
                  <a16:creationId xmlns:a16="http://schemas.microsoft.com/office/drawing/2014/main" xmlns="" id="{79278503-5450-4F81-94FB-7FA59A3E4F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08" y="6649"/>
              <a:ext cx="1" cy="889"/>
            </a:xfrm>
            <a:prstGeom prst="straightConnector1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050"/>
            </a:p>
          </p:txBody>
        </p:sp>
        <p:sp>
          <p:nvSpPr>
            <p:cNvPr id="17" name="AutoShape 8">
              <a:extLst>
                <a:ext uri="{FF2B5EF4-FFF2-40B4-BE49-F238E27FC236}">
                  <a16:creationId xmlns:a16="http://schemas.microsoft.com/office/drawing/2014/main" xmlns="" id="{689F1CB5-2B65-4084-9AD8-07E6D3E1F4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97" y="7175"/>
              <a:ext cx="0" cy="1040"/>
            </a:xfrm>
            <a:prstGeom prst="straightConnector1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050"/>
            </a:p>
          </p:txBody>
        </p:sp>
        <p:sp>
          <p:nvSpPr>
            <p:cNvPr id="18" name="AutoShape 7">
              <a:extLst>
                <a:ext uri="{FF2B5EF4-FFF2-40B4-BE49-F238E27FC236}">
                  <a16:creationId xmlns:a16="http://schemas.microsoft.com/office/drawing/2014/main" xmlns="" id="{245DDDBD-B43F-433F-A2F8-98EE942D58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57" y="6372"/>
              <a:ext cx="1" cy="1843"/>
            </a:xfrm>
            <a:prstGeom prst="straightConnector1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050"/>
            </a:p>
          </p:txBody>
        </p:sp>
        <p:sp>
          <p:nvSpPr>
            <p:cNvPr id="19" name="AutoShape 6">
              <a:extLst>
                <a:ext uri="{FF2B5EF4-FFF2-40B4-BE49-F238E27FC236}">
                  <a16:creationId xmlns:a16="http://schemas.microsoft.com/office/drawing/2014/main" xmlns="" id="{1D794647-7C22-4C07-9D0A-711090F4CF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81" y="7726"/>
              <a:ext cx="1" cy="489"/>
            </a:xfrm>
            <a:prstGeom prst="straightConnector1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050"/>
            </a:p>
          </p:txBody>
        </p:sp>
        <p:sp>
          <p:nvSpPr>
            <p:cNvPr id="23" name="AutoShape 5">
              <a:extLst>
                <a:ext uri="{FF2B5EF4-FFF2-40B4-BE49-F238E27FC236}">
                  <a16:creationId xmlns:a16="http://schemas.microsoft.com/office/drawing/2014/main" xmlns="" id="{62A2ABB9-8BCF-4378-B10D-FE674BF336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6" y="8452"/>
              <a:ext cx="1" cy="363"/>
            </a:xfrm>
            <a:prstGeom prst="straightConnector1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050"/>
            </a:p>
          </p:txBody>
        </p:sp>
        <p:sp>
          <p:nvSpPr>
            <p:cNvPr id="25" name="AutoShape 4">
              <a:extLst>
                <a:ext uri="{FF2B5EF4-FFF2-40B4-BE49-F238E27FC236}">
                  <a16:creationId xmlns:a16="http://schemas.microsoft.com/office/drawing/2014/main" xmlns="" id="{D5C76AB2-5450-4839-8DCD-B641D707F3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1" y="8452"/>
              <a:ext cx="1277" cy="0"/>
            </a:xfrm>
            <a:prstGeom prst="straightConnector1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050"/>
            </a:p>
          </p:txBody>
        </p:sp>
        <p:sp>
          <p:nvSpPr>
            <p:cNvPr id="26" name="AutoShape 3">
              <a:extLst>
                <a:ext uri="{FF2B5EF4-FFF2-40B4-BE49-F238E27FC236}">
                  <a16:creationId xmlns:a16="http://schemas.microsoft.com/office/drawing/2014/main" xmlns="" id="{96D76334-1FC0-4733-9FA3-8F5E8B4287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43" y="7726"/>
              <a:ext cx="226" cy="0"/>
            </a:xfrm>
            <a:prstGeom prst="straightConnector1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050"/>
            </a:p>
          </p:txBody>
        </p:sp>
        <p:sp>
          <p:nvSpPr>
            <p:cNvPr id="27" name="AutoShape 2">
              <a:extLst>
                <a:ext uri="{FF2B5EF4-FFF2-40B4-BE49-F238E27FC236}">
                  <a16:creationId xmlns:a16="http://schemas.microsoft.com/office/drawing/2014/main" xmlns="" id="{249686D2-4AC9-45A6-920B-C0ED83F207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96" y="6372"/>
              <a:ext cx="1262" cy="1"/>
            </a:xfrm>
            <a:prstGeom prst="straightConnector1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050"/>
            </a:p>
          </p:txBody>
        </p:sp>
      </p:grp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6705F71F-C11C-41C6-AA98-32CEB1437AA2}"/>
              </a:ext>
            </a:extLst>
          </p:cNvPr>
          <p:cNvSpPr/>
          <p:nvPr/>
        </p:nvSpPr>
        <p:spPr>
          <a:xfrm>
            <a:off x="1106424" y="2762433"/>
            <a:ext cx="40473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</a:rPr>
              <a:t>Индикаторы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</a:rPr>
              <a:t>уязвимости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30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4807650"/>
              </p:ext>
            </p:extLst>
          </p:nvPr>
        </p:nvGraphicFramePr>
        <p:xfrm>
          <a:off x="411480" y="3172326"/>
          <a:ext cx="5413450" cy="31129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04672"/>
                <a:gridCol w="4608778"/>
              </a:tblGrid>
              <a:tr h="25968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Комп. уязвим.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72" marR="625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Описание индикаторов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72" marR="62572" marT="0" marB="0" anchor="ctr"/>
                </a:tc>
              </a:tr>
              <a:tr h="561965"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Воздействие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72" marR="62572" marT="0" marB="0" vert="vert270" anchor="ctr"/>
                </a:tc>
                <a:tc>
                  <a:txBody>
                    <a:bodyPr/>
                    <a:lstStyle/>
                    <a:p>
                      <a:pPr indent="21590" algn="just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Климатические факторы за базовый период: тренды климатических показателей (величина и скорость климатических изменений); выявление районов с наиболее резкими изменениями показателей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72" marR="62572" marT="0" marB="0" anchor="ctr"/>
                </a:tc>
              </a:tr>
              <a:tr h="5619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000" dirty="0">
                          <a:effectLst/>
                        </a:rPr>
                        <a:t>Природные условия, усиливающие воздействия изменения климата: минерализация оросительной воды, доля земель, подверженных вторичному засолению и эрозии, деградация пастбищ, уровень плодородия почв 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72" marR="62572" marT="0" marB="0"/>
                </a:tc>
              </a:tr>
              <a:tr h="739042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Чувстви-тельность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72" marR="62572" marT="0" marB="0" vert="vert27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000" dirty="0">
                          <a:effectLst/>
                        </a:rPr>
                        <a:t>Социальные и демографические факторы, обусловливающие чувствительность к изменению климата: доля (%) сельского населения, плотность населения, площадь пашни на душу населения, доля (%) орошаемых земель, удельный объем использования воды на орошение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72" marR="62572" marT="0" marB="0"/>
                </a:tc>
              </a:tr>
              <a:tr h="9238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Адаптацион. способность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72" marR="62572" marT="0" marB="0" vert="vert27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Способность системы справляться с негативным влиянием: доля трудоспособного населения, ВВП на душу населения, уровень образования и доля населения со специальным сельскохозяйственным образованием, уровень инфраструктуры и финансирования мер адаптации, наличие институциональной поддержки и технологий, урожайность основных культур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72" marR="62572" marT="0" marB="0" anchor="ctr"/>
                </a:tc>
              </a:tr>
            </a:tbl>
          </a:graphicData>
        </a:graphic>
      </p:graphicFrame>
      <p:sp>
        <p:nvSpPr>
          <p:cNvPr id="29" name="Прямоугольник 28"/>
          <p:cNvSpPr/>
          <p:nvPr/>
        </p:nvSpPr>
        <p:spPr>
          <a:xfrm>
            <a:off x="0" y="0"/>
            <a:ext cx="12192000" cy="82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ts val="2625"/>
              </a:lnSpc>
            </a:pPr>
            <a:r>
              <a:rPr lang="ru-RU" altLang="ru-RU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Оценка уязвимости к изменению климата по МГЭИК</a:t>
            </a:r>
          </a:p>
          <a:p>
            <a:pPr algn="ctr">
              <a:lnSpc>
                <a:spcPts val="2625"/>
              </a:lnSpc>
            </a:pPr>
            <a:endParaRPr lang="ru-RU" altLang="ru-RU" sz="24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29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57496" y="1216439"/>
            <a:ext cx="10279380" cy="2404873"/>
          </a:xfrm>
          <a:solidFill>
            <a:schemeClr val="bg1"/>
          </a:solidFill>
        </p:spPr>
        <p:txBody>
          <a:bodyPr>
            <a:normAutofit fontScale="92500"/>
          </a:bodyPr>
          <a:lstStyle/>
          <a:p>
            <a:pPr marL="324000" algn="just">
              <a:buFont typeface="Wingdings" panose="05000000000000000000" pitchFamily="2" charset="2"/>
              <a:buChar char="q"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800" dirty="0">
                <a:ea typeface="Tahoma" panose="020B0604030504040204" pitchFamily="34" charset="0"/>
                <a:cs typeface="Tahoma" panose="020B0604030504040204" pitchFamily="34" charset="0"/>
              </a:rPr>
              <a:t>Методология, подходы  и руководства </a:t>
            </a:r>
            <a:r>
              <a:rPr lang="ru-RU" sz="1800" dirty="0" smtClean="0">
                <a:ea typeface="Tahoma" panose="020B0604030504040204" pitchFamily="34" charset="0"/>
                <a:cs typeface="Tahoma" panose="020B0604030504040204" pitchFamily="34" charset="0"/>
              </a:rPr>
              <a:t>МГЭИК по </a:t>
            </a:r>
            <a:r>
              <a:rPr lang="ru-RU" sz="1800" dirty="0">
                <a:ea typeface="Tahoma" panose="020B0604030504040204" pitchFamily="34" charset="0"/>
                <a:cs typeface="Tahoma" panose="020B0604030504040204" pitchFamily="34" charset="0"/>
              </a:rPr>
              <a:t>оценке уязвимости </a:t>
            </a:r>
            <a:r>
              <a:rPr lang="ru-RU" sz="1800" dirty="0" smtClean="0">
                <a:ea typeface="Tahoma" panose="020B0604030504040204" pitchFamily="34" charset="0"/>
                <a:cs typeface="Tahoma" panose="020B0604030504040204" pitchFamily="34" charset="0"/>
              </a:rPr>
              <a:t> и воздействий рисков изменения </a:t>
            </a:r>
            <a:r>
              <a:rPr lang="ru-RU" sz="1800" dirty="0">
                <a:ea typeface="Tahoma" panose="020B0604030504040204" pitchFamily="34" charset="0"/>
                <a:cs typeface="Tahoma" panose="020B0604030504040204" pitchFamily="34" charset="0"/>
              </a:rPr>
              <a:t>климата </a:t>
            </a:r>
            <a:r>
              <a:rPr lang="ru-RU" sz="1800" dirty="0" smtClean="0">
                <a:ea typeface="Tahoma" panose="020B0604030504040204" pitchFamily="34" charset="0"/>
                <a:cs typeface="Tahoma" panose="020B0604030504040204" pitchFamily="34" charset="0"/>
              </a:rPr>
              <a:t> на водное </a:t>
            </a:r>
            <a:r>
              <a:rPr lang="ru-RU" sz="1800" dirty="0">
                <a:ea typeface="Tahoma" panose="020B0604030504040204" pitchFamily="34" charset="0"/>
                <a:cs typeface="Tahoma" panose="020B0604030504040204" pitchFamily="34" charset="0"/>
              </a:rPr>
              <a:t>и  </a:t>
            </a:r>
            <a:r>
              <a:rPr lang="ru-RU" sz="1800" dirty="0" smtClean="0">
                <a:ea typeface="Tahoma" panose="020B0604030504040204" pitchFamily="34" charset="0"/>
                <a:cs typeface="Tahoma" panose="020B0604030504040204" pitchFamily="34" charset="0"/>
              </a:rPr>
              <a:t>сельское хозяйств, </a:t>
            </a:r>
            <a:r>
              <a:rPr lang="ru-RU" sz="1800" dirty="0">
                <a:ea typeface="Tahoma" panose="020B0604030504040204" pitchFamily="34" charset="0"/>
                <a:cs typeface="Tahoma" panose="020B0604030504040204" pitchFamily="34" charset="0"/>
              </a:rPr>
              <a:t>с использованием моделей </a:t>
            </a:r>
            <a:r>
              <a:rPr lang="en-US" sz="1800" dirty="0">
                <a:ea typeface="Tahoma" panose="020B0604030504040204" pitchFamily="34" charset="0"/>
                <a:cs typeface="Tahoma" panose="020B0604030504040204" pitchFamily="34" charset="0"/>
              </a:rPr>
              <a:t>SWAT, CROPWAT, SHARP </a:t>
            </a:r>
            <a:r>
              <a:rPr lang="uz-Cyrl-UZ" sz="1800" dirty="0">
                <a:ea typeface="Tahoma" panose="020B0604030504040204" pitchFamily="34" charset="0"/>
                <a:cs typeface="Tahoma" panose="020B0604030504040204" pitchFamily="34" charset="0"/>
              </a:rPr>
              <a:t>и </a:t>
            </a:r>
            <a:r>
              <a:rPr lang="ru-RU" sz="1800" dirty="0">
                <a:ea typeface="Tahoma" panose="020B0604030504040204" pitchFamily="34" charset="0"/>
                <a:cs typeface="Tahoma" panose="020B0604030504040204" pitchFamily="34" charset="0"/>
              </a:rPr>
              <a:t>инструментов мониторинга  </a:t>
            </a:r>
            <a:r>
              <a:rPr lang="ru-RU" sz="1800" dirty="0" smtClean="0">
                <a:ea typeface="Tahoma" panose="020B0604030504040204" pitchFamily="34" charset="0"/>
                <a:cs typeface="Tahoma" panose="020B0604030504040204" pitchFamily="34" charset="0"/>
              </a:rPr>
              <a:t>ОДДЗ Trends.Earth</a:t>
            </a:r>
            <a:r>
              <a:rPr lang="ru-RU" sz="1800" b="1" dirty="0" smtClean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800" dirty="0">
                <a:ea typeface="Tahoma" panose="020B0604030504040204" pitchFamily="34" charset="0"/>
                <a:cs typeface="Tahoma" panose="020B0604030504040204" pitchFamily="34" charset="0"/>
              </a:rPr>
              <a:t>и др. </a:t>
            </a:r>
            <a:endParaRPr lang="ru-RU" sz="1800" dirty="0" smtClean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24000" algn="just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ru-RU" sz="1800" dirty="0" smtClean="0"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ru-RU" sz="1800" dirty="0">
                <a:ea typeface="Tahoma" panose="020B0604030504040204" pitchFamily="34" charset="0"/>
                <a:cs typeface="Tahoma" panose="020B0604030504040204" pitchFamily="34" charset="0"/>
              </a:rPr>
              <a:t>Подходы </a:t>
            </a:r>
            <a:r>
              <a:rPr lang="en-US" sz="1800" dirty="0">
                <a:ea typeface="Tahoma" panose="020B0604030504040204" pitchFamily="34" charset="0"/>
                <a:cs typeface="Tahoma" panose="020B0604030504040204" pitchFamily="34" charset="0"/>
              </a:rPr>
              <a:t>FAO</a:t>
            </a:r>
            <a:r>
              <a:rPr lang="ru-RU" sz="1800" dirty="0">
                <a:ea typeface="Tahoma" panose="020B0604030504040204" pitchFamily="34" charset="0"/>
                <a:cs typeface="Tahoma" panose="020B0604030504040204" pitchFamily="34" charset="0"/>
              </a:rPr>
              <a:t> ООН по оценке устойчивости к изменению климата фермеров и скотоводов </a:t>
            </a:r>
            <a:r>
              <a:rPr lang="en-US" sz="1800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uz-Cyrl-UZ" sz="1800" dirty="0">
                <a:ea typeface="Tahoma" panose="020B0604030504040204" pitchFamily="34" charset="0"/>
                <a:cs typeface="Tahoma" panose="020B0604030504040204" pitchFamily="34" charset="0"/>
              </a:rPr>
              <a:t>и </a:t>
            </a:r>
            <a:r>
              <a:rPr lang="ru-RU" sz="1800" dirty="0">
                <a:ea typeface="Tahoma" panose="020B0604030504040204" pitchFamily="34" charset="0"/>
                <a:cs typeface="Tahoma" panose="020B0604030504040204" pitchFamily="34" charset="0"/>
              </a:rPr>
              <a:t>Руководство ФАО</a:t>
            </a:r>
            <a:r>
              <a:rPr lang="ru-RU" sz="1800" i="1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800" dirty="0">
                <a:ea typeface="Tahoma" panose="020B0604030504040204" pitchFamily="34" charset="0"/>
                <a:cs typeface="Tahoma" panose="020B0604030504040204" pitchFamily="34" charset="0"/>
              </a:rPr>
              <a:t>по водным ресурсам и адаптации к изменению климата, и Отслеживание адаптации в сельскохозяйственных секторах: индикаторы адаптации к изменению климата (ФАО,2017</a:t>
            </a:r>
            <a:r>
              <a:rPr lang="ru-RU" sz="1800" dirty="0" smtClean="0"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marL="324000" algn="just">
              <a:buFont typeface="Wingdings" panose="05000000000000000000" pitchFamily="2" charset="2"/>
              <a:buChar char="q"/>
            </a:pPr>
            <a:r>
              <a:rPr lang="ru-RU" sz="1800" dirty="0" smtClean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И</a:t>
            </a:r>
            <a:r>
              <a:rPr lang="ru-RU" sz="1800" dirty="0" smtClean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нструменты </a:t>
            </a:r>
            <a:r>
              <a:rPr lang="ru-RU" sz="18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ФАО-</a:t>
            </a:r>
            <a:r>
              <a:rPr lang="en-US" sz="18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PLUD</a:t>
            </a:r>
            <a:r>
              <a:rPr lang="ru-RU" sz="18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(общественное участие в планировании землепользования) и </a:t>
            </a:r>
            <a:r>
              <a:rPr lang="en-US" sz="1800" dirty="0">
                <a:solidFill>
                  <a:srgbClr val="0A0A0A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SHARP</a:t>
            </a:r>
            <a:r>
              <a:rPr lang="ru-RU" sz="1800" dirty="0">
                <a:solidFill>
                  <a:srgbClr val="0A0A0A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(оценка устойчивости фермеров и скотоводов к ИК) использованы</a:t>
            </a:r>
            <a:r>
              <a:rPr lang="ru-RU" sz="18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при оценке уязвимости на</a:t>
            </a:r>
            <a:r>
              <a:rPr lang="ru-RU" sz="1800" dirty="0">
                <a:solidFill>
                  <a:srgbClr val="0A0A0A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местном уровне</a:t>
            </a:r>
            <a:r>
              <a:rPr lang="ru-RU" sz="1800" dirty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</p:txBody>
      </p:sp>
      <p:sp useBgFill="1">
        <p:nvSpPr>
          <p:cNvPr id="10" name="Прямоугольник 9"/>
          <p:cNvSpPr/>
          <p:nvPr/>
        </p:nvSpPr>
        <p:spPr>
          <a:xfrm>
            <a:off x="1057496" y="3813049"/>
            <a:ext cx="102793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Источники Информации</a:t>
            </a:r>
            <a:r>
              <a:rPr lang="en-US" dirty="0" smtClean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ru-RU" dirty="0" smtClean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метеорологические данные и информация Узгидромет, фактические  и статистические данные ключевых министерств, ведомств и их подразделений,  служб мониторинга на различных уровнях. </a:t>
            </a:r>
            <a:r>
              <a:rPr lang="ru-RU" dirty="0" smtClean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Дополнительно были использованы обзоры, публикации и отчеты по ТЭО инвестиционных проектов, экологической оценке и социологическим исследованиям   в области  управления водных ресурсов, сельского хозяйства, изменения климата и др. </a:t>
            </a:r>
            <a:endParaRPr lang="ru-RU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0"/>
            <a:ext cx="12192000" cy="82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ts val="2625"/>
              </a:lnSpc>
            </a:pPr>
            <a:r>
              <a:rPr lang="ru-RU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Методы, инструменты и подходы по оценке уязвимости</a:t>
            </a:r>
            <a:endParaRPr lang="ru-RU" altLang="ru-RU" sz="24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83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1214628"/>
            <a:ext cx="10515600" cy="1036138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4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sz="2400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Объект 5" descr="зоны планирования"/>
          <p:cNvPicPr>
            <a:picLocks noGrp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19273" y="1064984"/>
            <a:ext cx="7853364" cy="52358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66675" y="17590"/>
            <a:ext cx="12192000" cy="82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ts val="2625"/>
              </a:lnSpc>
            </a:pPr>
            <a:r>
              <a:rPr lang="uz-Cyrl-UZ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Ранжирование территории по зонам планирования в бассейнах рек Амударьи и С</a:t>
            </a:r>
            <a:r>
              <a:rPr lang="ru-RU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ы</a:t>
            </a:r>
            <a:r>
              <a:rPr lang="uz-Cyrl-UZ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рдарьи</a:t>
            </a:r>
            <a:endParaRPr lang="ru-RU" altLang="ru-RU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36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725901" y="672039"/>
            <a:ext cx="6492240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ГИС картирование территории по компонентам уязвимости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46" y="1507125"/>
            <a:ext cx="3459962" cy="2486648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1455266" y="1089582"/>
            <a:ext cx="14854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dirty="0" smtClean="0"/>
              <a:t>Воздействие </a:t>
            </a:r>
            <a:endParaRPr lang="ru-RU" dirty="0"/>
          </a:p>
        </p:txBody>
      </p:sp>
      <p:pic>
        <p:nvPicPr>
          <p:cNvPr id="21" name="Рисунок 20" descr="чувствит-1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099" y="1507125"/>
            <a:ext cx="3315843" cy="2460498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Прямоугольник 21"/>
          <p:cNvSpPr/>
          <p:nvPr/>
        </p:nvSpPr>
        <p:spPr>
          <a:xfrm>
            <a:off x="8036496" y="1089582"/>
            <a:ext cx="3088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dirty="0" smtClean="0"/>
              <a:t>Адаптационный потенциал  </a:t>
            </a:r>
            <a:endParaRPr lang="ru-RU" dirty="0"/>
          </a:p>
        </p:txBody>
      </p:sp>
      <p:pic>
        <p:nvPicPr>
          <p:cNvPr id="29" name="Picture 2" descr="адапт-потенц-19">
            <a:extLst>
              <a:ext uri="{FF2B5EF4-FFF2-40B4-BE49-F238E27FC236}">
                <a16:creationId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w16se="http://schemas.microsoft.com/office/word/2015/wordml/symex" xmlns:w="http://schemas.openxmlformats.org/wordprocessingml/2006/main" xmlns:w10="urn:schemas-microsoft-com:office:word" xmlns:v="urn:schemas-microsoft-com:vml" xmlns:o="urn:schemas-microsoft-com:office:office" xmlns:cx="http://schemas.microsoft.com/office/drawing/2014/chartex" xmlns="" xmlns:lc="http://schemas.openxmlformats.org/drawingml/2006/lockedCanvas" id="{2020141F-BEDB-4397-824E-4A7F4FD4A74B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8757" y="1507125"/>
            <a:ext cx="3494088" cy="2460497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Прямоугольник 29"/>
          <p:cNvSpPr/>
          <p:nvPr/>
        </p:nvSpPr>
        <p:spPr>
          <a:xfrm>
            <a:off x="5144702" y="1089582"/>
            <a:ext cx="20238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dirty="0"/>
              <a:t>Чувствительность  </a:t>
            </a:r>
          </a:p>
        </p:txBody>
      </p:sp>
      <p:graphicFrame>
        <p:nvGraphicFramePr>
          <p:cNvPr id="27" name="Таблица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0676430"/>
              </p:ext>
            </p:extLst>
          </p:nvPr>
        </p:nvGraphicFramePr>
        <p:xfrm>
          <a:off x="365220" y="4041984"/>
          <a:ext cx="11375676" cy="250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1574"/>
                <a:gridCol w="3930742"/>
                <a:gridCol w="4023360"/>
              </a:tblGrid>
              <a:tr h="2505120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Наибольшее воздействие повышения температуры воздуха - (0,41-0,43°С за 10 лет) и  максимальных температур в новой  пустыне Аралкум (2.9°С) приурочено к Низовью Амударьи  -  Устюрт и Приаралье.</a:t>
                      </a:r>
                    </a:p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 В равнинной части Ташкентского региона и Зеравшанской долины  колеблется в 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</a:rPr>
                        <a:t>диапозоне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 (0,36 и 0,32°С за 10 лет). В предгорной и горной местности  в пределах  (0.12-0.18°С за 10 лет). 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Высокая степень уязвимости агроландшафтов в среднем течении Амударьи и Сырдарьи (Бухарская, Навоийская, Сырдарьинская области) и в пределах южной части верховьев  реки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Амударьи  и притоков (Кашкадарьинская и Сурхандарьинская области ) вызвано большой площадью орошаемых земель высокой потребностью в водных ресурсах и низкой эффективности И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&amp;</a:t>
                      </a:r>
                      <a:r>
                        <a:rPr lang="uz-Cyrl-UZ" sz="1200" b="0" dirty="0" smtClean="0">
                          <a:solidFill>
                            <a:schemeClr val="tx1"/>
                          </a:solidFill>
                        </a:rPr>
                        <a:t>Д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  инфраструктуры   и потребностью в промывных поливах. Высокая чувствительность к ИК, характерна для Ферганской долины.  Здесь плотность населения почти в 10 раз превышает  средний  показатель  по  стране и составляет 362-700 чел./км2.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 всех регионах ощущается недостаток адаптационного потенциала. При этом, Бухарская и Навоийская области отличаются высоким ВВП на душу населения - 8,888 и 14,975 </a:t>
                      </a:r>
                      <a:r>
                        <a:rPr lang="ru-RU" sz="12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млн.сум</a:t>
                      </a: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/чел при среднем показателе по стране 6,649 млн. сум на душу населения. Несмотря на высокую чувствительность  (засоление почв, дефицит воды), в этих областях, урожайность озимой пшеницы составляет от  5,6-6,0 и до 7.0  тонн/га. Аналогичные уровни урожайности наблюдаются и по Ферганской области. В целом, все зоны планирования характеризуются преимущественно  пониженным потенциалом адаптации. 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0" y="0"/>
            <a:ext cx="12192000" cy="58828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ts val="2625"/>
              </a:lnSpc>
            </a:pPr>
            <a:r>
              <a:rPr lang="ru-RU" altLang="ru-RU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Оценка уязвимости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бассейнах рек Амударьи и Сырдарьи</a:t>
            </a:r>
            <a:endParaRPr lang="ru-RU" altLang="ru-RU" sz="24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19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уязвим-19">
            <a:extLst>
              <a:ext uri="{FF2B5EF4-FFF2-40B4-BE49-F238E27FC236}">
                <a16:creationId xmlns:a16="http://schemas.microsoft.com/office/drawing/2014/main" xmlns="" id="{248745D0-F8BD-43B1-ABCA-CDF0E60517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70" y="1349422"/>
            <a:ext cx="5389894" cy="381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 useBgFill="1">
        <p:nvSpPr>
          <p:cNvPr id="8" name="Прямоугольник 7"/>
          <p:cNvSpPr/>
          <p:nvPr/>
        </p:nvSpPr>
        <p:spPr>
          <a:xfrm>
            <a:off x="6401981" y="1863269"/>
            <a:ext cx="564066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/>
              <a:t>Географически очень высокая уязвимость приурочена к северо-западу в Низовье Амударьи, что особенно характерно для районов, прилегающим к пустыне Аралкум на обсохшем дне Арала. </a:t>
            </a:r>
            <a:r>
              <a:rPr lang="ru-RU" sz="1600" dirty="0" smtClean="0"/>
              <a:t>Это </a:t>
            </a:r>
            <a:r>
              <a:rPr lang="ru-RU" sz="1600" dirty="0" err="1"/>
              <a:t>Муйнакский</a:t>
            </a:r>
            <a:r>
              <a:rPr lang="ru-RU" sz="1600" dirty="0"/>
              <a:t>, </a:t>
            </a:r>
            <a:r>
              <a:rPr lang="ru-RU" sz="1600" dirty="0" err="1"/>
              <a:t>Кегейлийский</a:t>
            </a:r>
            <a:r>
              <a:rPr lang="ru-RU" sz="1600" dirty="0"/>
              <a:t>, </a:t>
            </a:r>
            <a:r>
              <a:rPr lang="ru-RU" sz="1600" dirty="0" err="1"/>
              <a:t>Чимбайский</a:t>
            </a:r>
            <a:r>
              <a:rPr lang="ru-RU" sz="1600" dirty="0"/>
              <a:t>, </a:t>
            </a:r>
            <a:r>
              <a:rPr lang="ru-RU" sz="1600" dirty="0" err="1"/>
              <a:t>Тахтакупырский</a:t>
            </a:r>
            <a:r>
              <a:rPr lang="ru-RU" sz="1600" dirty="0"/>
              <a:t> и </a:t>
            </a:r>
            <a:r>
              <a:rPr lang="ru-RU" sz="1600" dirty="0" err="1"/>
              <a:t>Кунградский</a:t>
            </a:r>
            <a:r>
              <a:rPr lang="ru-RU" sz="1600" dirty="0"/>
              <a:t> районы Каракалпакстана. Остальная территория Каракалпакстана и Хорезмской области характеризуются высокой степенью уязвимости. </a:t>
            </a:r>
          </a:p>
          <a:p>
            <a:pPr algn="just"/>
            <a:r>
              <a:rPr lang="ru-RU" sz="1600" dirty="0" smtClean="0"/>
              <a:t>	Равнинным </a:t>
            </a:r>
            <a:r>
              <a:rPr lang="ru-RU" sz="1600" dirty="0"/>
              <a:t>регионам </a:t>
            </a:r>
            <a:r>
              <a:rPr lang="ru-RU" sz="1600" dirty="0" smtClean="0"/>
              <a:t>присуща </a:t>
            </a:r>
            <a:r>
              <a:rPr lang="ru-RU" sz="1600" dirty="0"/>
              <a:t>высокая и повышенная уязвимость. </a:t>
            </a:r>
            <a:r>
              <a:rPr lang="ru-RU" sz="1600" dirty="0" smtClean="0"/>
              <a:t>Пониженной </a:t>
            </a:r>
            <a:r>
              <a:rPr lang="ru-RU" sz="1600" dirty="0"/>
              <a:t>уязвимостью характеризуются предгорные районы Ташкентской, Самаркандской, Кашкадарьинской и Сурхандарьинской области. В районах Ферганской долины отмечается различный уровень уязвимости - от пониженного до высокого, с общим преобладанием средней уязвимости. </a:t>
            </a:r>
          </a:p>
        </p:txBody>
      </p:sp>
      <p:sp useBgFill="1">
        <p:nvSpPr>
          <p:cNvPr id="9" name="Прямоугольник 8"/>
          <p:cNvSpPr/>
          <p:nvPr/>
        </p:nvSpPr>
        <p:spPr>
          <a:xfrm>
            <a:off x="5945505" y="1106725"/>
            <a:ext cx="63325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Сельское </a:t>
            </a:r>
            <a:r>
              <a:rPr lang="ru-RU" dirty="0"/>
              <a:t>хозяйство в бассейне р. Амударья </a:t>
            </a:r>
            <a:r>
              <a:rPr lang="ru-RU" dirty="0" smtClean="0"/>
              <a:t>более </a:t>
            </a:r>
            <a:r>
              <a:rPr lang="ru-RU" dirty="0"/>
              <a:t>уязвимо к изменению климата, чем в бассейне р. Сырдарья. </a:t>
            </a:r>
          </a:p>
        </p:txBody>
      </p:sp>
      <p:sp useBgFill="1">
        <p:nvSpPr>
          <p:cNvPr id="4" name="Прямоугольник 3"/>
          <p:cNvSpPr/>
          <p:nvPr/>
        </p:nvSpPr>
        <p:spPr>
          <a:xfrm>
            <a:off x="384370" y="5759134"/>
            <a:ext cx="1165827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Свыше  38</a:t>
            </a:r>
            <a:r>
              <a:rPr lang="ru-RU" dirty="0"/>
              <a:t>% </a:t>
            </a:r>
            <a:r>
              <a:rPr lang="ru-RU" dirty="0" smtClean="0"/>
              <a:t>территории </a:t>
            </a:r>
            <a:r>
              <a:rPr lang="ru-RU" dirty="0"/>
              <a:t>Узбекистана </a:t>
            </a:r>
            <a:r>
              <a:rPr lang="ru-RU" dirty="0" smtClean="0"/>
              <a:t>характеризуется высокой </a:t>
            </a:r>
            <a:r>
              <a:rPr lang="ru-RU" dirty="0"/>
              <a:t>и очень </a:t>
            </a:r>
            <a:r>
              <a:rPr lang="ru-RU" dirty="0" smtClean="0"/>
              <a:t>высокой  степенью уязвимости к изменению климата, </a:t>
            </a:r>
            <a:r>
              <a:rPr lang="ru-RU" dirty="0"/>
              <a:t>на 54%  </a:t>
            </a:r>
            <a:r>
              <a:rPr lang="ru-RU" dirty="0" smtClean="0"/>
              <a:t>- средняя </a:t>
            </a:r>
            <a:r>
              <a:rPr lang="ru-RU" dirty="0"/>
              <a:t>и </a:t>
            </a:r>
            <a:r>
              <a:rPr lang="ru-RU" dirty="0" smtClean="0"/>
              <a:t>повышенная; </a:t>
            </a:r>
            <a:r>
              <a:rPr lang="ru-RU" dirty="0"/>
              <a:t>только 7% территории относится к пониженной и 1% - к низкой уязвимости.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-1"/>
            <a:ext cx="12192000" cy="8625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ts val="2625"/>
              </a:lnSpc>
            </a:pPr>
            <a:r>
              <a:rPr lang="ru-RU" altLang="ru-RU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Результаты оценка </a:t>
            </a:r>
            <a:r>
              <a:rPr lang="ru-RU" altLang="ru-RU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уязвимости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бассейнах рек Амударьи и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Сырдарьи </a:t>
            </a:r>
            <a:r>
              <a:rPr lang="ru-RU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</a:t>
            </a:r>
            <a:r>
              <a:rPr lang="ru-RU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основе комплексного  индекса </a:t>
            </a:r>
            <a:endParaRPr lang="ru-RU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ts val="2625"/>
              </a:lnSpc>
            </a:pPr>
            <a:r>
              <a:rPr lang="ru-RU" altLang="ru-RU" sz="24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Обзор </a:t>
            </a:r>
            <a:endParaRPr lang="ru-RU" altLang="ru-RU" sz="24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79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695325" y="556887"/>
          <a:ext cx="11039475" cy="62332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3022"/>
                <a:gridCol w="1672072"/>
                <a:gridCol w="8854381"/>
              </a:tblGrid>
              <a:tr h="333532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П</a:t>
                      </a:r>
                      <a:r>
                        <a:rPr lang="uz-Cyrl-UZ" sz="1100" b="1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робел</a:t>
                      </a:r>
                      <a:r>
                        <a:rPr lang="ru-RU" sz="11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ы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Меры по  преодолению </a:t>
                      </a:r>
                      <a:r>
                        <a:rPr lang="ru-RU" sz="1100" b="1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пробелов и препятствий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022974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Недостаточный институциональный потенциал и межсекторная координация для адаптации   и секвестрации углерода на пастбищах и лесах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Межсекторальная согласованность, координация и интеграция между учреждениями, укрепление механизмов координации; совершенствование правовых, регулирующих,  институциональных структур и  рамок планирования;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Интеграция подходов </a:t>
                      </a:r>
                      <a:r>
                        <a:rPr lang="en-US" sz="11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CSA</a:t>
                      </a:r>
                      <a:r>
                        <a:rPr lang="ru-RU" sz="11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в стратегии, политику и секторальные  программы на период до 2030 и партнерство с  ННО и другими заинтересованными сторонами;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Целевые исследования в области </a:t>
                      </a:r>
                      <a:r>
                        <a:rPr lang="ru-RU" sz="11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селекции новых сортов для целей карбонового земледелия, </a:t>
                      </a:r>
                      <a:r>
                        <a:rPr lang="ru-RU" sz="11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оценки эффективности мер по снижению выбросов парниковых газов экосистемами;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Развитие человеческого капитала,  адаптация технологий</a:t>
                      </a:r>
                      <a:r>
                        <a:rPr lang="ru-RU" sz="11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Arial Narrow" panose="020B0606020202030204" pitchFamily="34" charset="0"/>
                          <a:ea typeface="Arial Unicode MS" panose="020B0604020202020204" pitchFamily="34" charset="-128"/>
                          <a:cs typeface="Calibri" panose="020F0502020204030204" pitchFamily="34" charset="0"/>
                        </a:rPr>
                        <a:t>карбонового  земледелия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71080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Недостаток знаний,  навыков  и  низкая осведомленность   частного и гражданского общества и уязвимых групп населения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Создание/расширение национальных платформ обмена знаниями  и обеспечение их  взаимодействия с суб-региональной платформой;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Институциональные механизмы  обмена знаниями и  поддержки местных совместных партнерств (группы </a:t>
                      </a:r>
                      <a:r>
                        <a:rPr lang="ru-RU" sz="11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пастбищепользователей</a:t>
                      </a:r>
                      <a:r>
                        <a:rPr lang="ru-RU" sz="11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группы общинного управления лесами);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Развитие механизмов передачи знаний и навыков по адаптации и предупреждению засухи, с применением международных </a:t>
                      </a:r>
                      <a:r>
                        <a:rPr lang="ru-RU" sz="11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инструментов и набора технологий   </a:t>
                      </a:r>
                      <a:r>
                        <a:rPr lang="en-US" sz="11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FAO</a:t>
                      </a:r>
                      <a:r>
                        <a:rPr lang="ru-RU" sz="11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11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WB</a:t>
                      </a:r>
                      <a:r>
                        <a:rPr lang="ru-RU" sz="11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11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GIZ</a:t>
                      </a:r>
                      <a:r>
                        <a:rPr lang="ru-RU" sz="11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и др. (</a:t>
                      </a:r>
                      <a:r>
                        <a:rPr lang="en-US" sz="11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FFS</a:t>
                      </a:r>
                      <a:r>
                        <a:rPr lang="ru-RU" sz="11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кампании, etc.);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Сети и платформы знаний, использующие </a:t>
                      </a:r>
                      <a:r>
                        <a:rPr lang="en-US" sz="11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ICT</a:t>
                      </a:r>
                      <a:r>
                        <a:rPr lang="ru-RU" sz="11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подходы к коммуникации для развития, и методы обмена знаниями для доступа к информации частных сообществ, коммуникации и поддержки обучения;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Разработка учебных модулей и реализация обучающих программ по CSA, организация  круглых столов и платформ, с учетом  гендерных  аспектов,  с привлечение формальных и неформальных образовательных учреждений  и др.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Обучение и укрепление  потенциала </a:t>
                      </a:r>
                      <a:r>
                        <a:rPr lang="ru-RU" sz="11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учреждений </a:t>
                      </a:r>
                      <a:r>
                        <a:rPr lang="ru-RU" sz="11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по сбору данных, М&amp; Е для расширения CSA и управления потоком информации и данных.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048094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Недостаточное  финансирование и инвестиции  в   расширение потоков   услуг  экосистем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Интеграция небольших инициатив по </a:t>
                      </a:r>
                      <a:r>
                        <a:rPr lang="en-US" sz="11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CSA</a:t>
                      </a:r>
                      <a:r>
                        <a:rPr lang="ru-RU" sz="11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в крупномасштабные проекты или/и программы и </a:t>
                      </a:r>
                      <a:r>
                        <a:rPr lang="ru-RU" sz="11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территориальное планы адаптации;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Создание национальной и региональной сети карбоновых полигонов / коридоров  на пастбищах и других системах землепользования и 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биогеографических провинциях  </a:t>
                      </a:r>
                      <a:r>
                        <a:rPr lang="ru-RU" sz="11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ЦА.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Подготовка крупномасштабного </a:t>
                      </a:r>
                      <a:r>
                        <a:rPr lang="ru-RU" sz="11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регионального проекта </a:t>
                      </a:r>
                      <a:r>
                        <a:rPr lang="ru-RU" sz="11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«</a:t>
                      </a:r>
                      <a:r>
                        <a:rPr lang="en-US" sz="11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Pasture Carbon Sequestration</a:t>
                      </a:r>
                      <a:r>
                        <a:rPr lang="ru-RU" sz="11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» для финансирования  из средств  </a:t>
                      </a:r>
                      <a:r>
                        <a:rPr lang="ru-RU" sz="11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ЗКФ.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Усиление технических возможностей гидрометеорологической службы (программное обеспечение, оборудование и т.д.) по передаче информации и распространению данных и продуктов раннего  оповещения и агрометеорологических прогнозов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19414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Недостатки в  системе финансовых услуг, кредитовании  и доступу к рынкам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Организация сети социальной защиты (денежные пособия, раздача семян, саженцев);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Продвижение  платежей или/и вознаграждения за эко услуги</a:t>
                      </a:r>
                      <a:r>
                        <a:rPr lang="ru-RU" sz="11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; укрепление формальных и неформальных сельхоз. рынков.</a:t>
                      </a:r>
                      <a:endParaRPr lang="ru-RU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Доступ </a:t>
                      </a:r>
                      <a:r>
                        <a:rPr lang="ru-RU" sz="11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к финансам через кредиты, сбережения и микрокредиты; </a:t>
                      </a:r>
                      <a:r>
                        <a:rPr lang="ru-RU" sz="11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Доступ </a:t>
                      </a:r>
                      <a:r>
                        <a:rPr lang="ru-RU" sz="11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к различным формам страхования (урожай, скот, индекс</a:t>
                      </a:r>
                      <a:r>
                        <a:rPr lang="ru-RU" sz="11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);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968042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Мониторинг </a:t>
                      </a:r>
                      <a:r>
                        <a:rPr lang="en-US" sz="11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uz-Cyrl-UZ" sz="11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и</a:t>
                      </a:r>
                      <a:r>
                        <a:rPr lang="uz-Cyrl-UZ" sz="1100" baseline="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оценка </a:t>
                      </a:r>
                      <a:r>
                        <a:rPr lang="ru-RU" sz="11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и анализ выгод/затрат CSA  практик</a:t>
                      </a:r>
                      <a:r>
                        <a:rPr lang="ru-RU" sz="1100" baseline="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1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для создания  </a:t>
                      </a:r>
                      <a:r>
                        <a:rPr lang="ru-RU" sz="11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платформы знаний  и поддержки наращивания потенциала для сотрудничества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М</a:t>
                      </a:r>
                      <a:r>
                        <a:rPr lang="en-US" sz="11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uz-Cyrl-UZ" sz="11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и</a:t>
                      </a:r>
                      <a:r>
                        <a:rPr lang="uz-Cyrl-UZ" sz="1100" baseline="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О в реальном режиме времени</a:t>
                      </a:r>
                      <a:r>
                        <a:rPr lang="ru-RU" sz="11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ru-RU" sz="11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согласно международных </a:t>
                      </a:r>
                      <a:r>
                        <a:rPr lang="ru-RU" sz="11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стандартов  </a:t>
                      </a:r>
                      <a:r>
                        <a:rPr lang="ru-RU" sz="11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в области </a:t>
                      </a:r>
                      <a:r>
                        <a:rPr lang="ru-RU" sz="11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адаптации  </a:t>
                      </a:r>
                      <a:r>
                        <a:rPr lang="uz-Cyrl-UZ" sz="11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к</a:t>
                      </a:r>
                      <a:r>
                        <a:rPr lang="en-US" sz="1100" baseline="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1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изменению </a:t>
                      </a:r>
                      <a:r>
                        <a:rPr lang="ru-RU" sz="11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климата;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М&amp;</a:t>
                      </a:r>
                      <a:r>
                        <a:rPr lang="en-US" sz="11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lang="ru-RU" sz="11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системы </a:t>
                      </a:r>
                      <a:r>
                        <a:rPr lang="en-US" sz="11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soil</a:t>
                      </a:r>
                      <a:r>
                        <a:rPr lang="ru-RU" sz="11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r>
                        <a:rPr lang="en-US" sz="11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subsoil</a:t>
                      </a:r>
                      <a:r>
                        <a:rPr lang="ru-RU" sz="11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r>
                        <a:rPr lang="en-US" sz="11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water</a:t>
                      </a:r>
                      <a:r>
                        <a:rPr lang="ru-RU" sz="11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r>
                        <a:rPr lang="en-US" sz="11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vegetation </a:t>
                      </a:r>
                      <a:r>
                        <a:rPr lang="en-US" sz="11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cover</a:t>
                      </a:r>
                      <a:r>
                        <a:rPr lang="ru-RU" sz="11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r>
                        <a:rPr lang="uz-Cyrl-UZ" sz="1100" baseline="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1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crops</a:t>
                      </a:r>
                      <a:r>
                        <a:rPr lang="ru-RU" sz="11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на эталонных </a:t>
                      </a:r>
                      <a:r>
                        <a:rPr lang="ru-RU" sz="11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участках</a:t>
                      </a:r>
                      <a:r>
                        <a:rPr lang="ru-RU" sz="11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//карбоновых полигонах </a:t>
                      </a:r>
                      <a:r>
                        <a:rPr lang="ru-RU" sz="11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с применением новейших  инструментов и  методов оценки)</a:t>
                      </a:r>
                      <a:r>
                        <a:rPr lang="ru-RU" sz="1100" baseline="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1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в различных агро-климатических зонах и категориях землепользования</a:t>
                      </a:r>
                      <a:r>
                        <a:rPr lang="en-US" sz="11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;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Коммуникационные технологии для сбора, обработки и передачи данных М&amp;</a:t>
                      </a:r>
                      <a:r>
                        <a:rPr lang="en-US" sz="11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lang="ru-RU" sz="11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и укрепления взаимодействия сотрудничества Юг-Юг;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Национальные системы сбора данных по М&amp;</a:t>
                      </a:r>
                      <a:r>
                        <a:rPr lang="en-US" sz="11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lang="ru-RU" sz="11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дополненные и обновляемые  местными системами  знаний и наблюдениями.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5060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466934" y="61559"/>
            <a:ext cx="104070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Основные </a:t>
            </a:r>
            <a:r>
              <a:rPr lang="ru-RU" sz="24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пробелы для </a:t>
            </a:r>
            <a:r>
              <a:rPr lang="ru-RU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адаптации  и меры по их преодолению</a:t>
            </a:r>
          </a:p>
        </p:txBody>
      </p:sp>
    </p:spTree>
    <p:extLst>
      <p:ext uri="{BB962C8B-B14F-4D97-AF65-F5344CB8AC3E}">
        <p14:creationId xmlns:p14="http://schemas.microsoft.com/office/powerpoint/2010/main" val="107665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Приоритетные направления деятельности по отслеживанию адаптационных мер и действий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lnSpc>
                <a:spcPts val="2400"/>
              </a:lnSpc>
            </a:pPr>
            <a:r>
              <a:rPr lang="ru-RU" sz="2400" i="1" dirty="0" smtClean="0"/>
              <a:t>Создание </a:t>
            </a:r>
            <a:r>
              <a:rPr lang="ru-RU" sz="2400" i="1" dirty="0" err="1"/>
              <a:t>климатоустойчивых</a:t>
            </a:r>
            <a:r>
              <a:rPr lang="ru-RU" sz="2400" i="1" dirty="0"/>
              <a:t> систем сельскохозяйственного производства (развитие научных исследований в области адаптации к изменению климата, внедрение современных </a:t>
            </a:r>
            <a:r>
              <a:rPr lang="ru-RU" sz="2400" i="1" dirty="0" err="1"/>
              <a:t>агротехнологий</a:t>
            </a:r>
            <a:r>
              <a:rPr lang="ru-RU" sz="2400" i="1" dirty="0"/>
              <a:t> и практик, повышение эффективности использования оросительной воды и </a:t>
            </a:r>
            <a:r>
              <a:rPr lang="ru-RU" sz="2400" i="1" dirty="0" err="1"/>
              <a:t>водосбережение</a:t>
            </a:r>
            <a:r>
              <a:rPr lang="ru-RU" sz="2400" i="1" dirty="0"/>
              <a:t>, подбор климатически устойчивых видов культур и </a:t>
            </a:r>
            <a:r>
              <a:rPr lang="ru-RU" sz="2400" i="1" dirty="0" err="1"/>
              <a:t>агробиоразнобразия</a:t>
            </a:r>
            <a:r>
              <a:rPr lang="ru-RU" sz="2400" i="1" dirty="0"/>
              <a:t>, улучшение гидрометеорологического обслуживания, системы мониторинга и оценки, и модернизация И&amp;Д инфраструктуры и др.);</a:t>
            </a:r>
          </a:p>
          <a:p>
            <a:pPr lvl="0">
              <a:lnSpc>
                <a:spcPts val="2400"/>
              </a:lnSpc>
            </a:pPr>
            <a:r>
              <a:rPr lang="ru-RU" sz="2400" i="1" dirty="0"/>
              <a:t>Вовлечение общественности в реализацию мер по адаптации (наращивание потенциала, повышение информированности и осведомленности)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284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38200" y="290175"/>
            <a:ext cx="10515600" cy="1193852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Приоритетные меры и деятельность, </a:t>
            </a:r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выделенные на основе </a:t>
            </a:r>
            <a:r>
              <a:rPr lang="ru-RU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стейкхолдер консультаций и </a:t>
            </a:r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экспертных </a:t>
            </a:r>
            <a:r>
              <a:rPr lang="ru-RU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обсуждений</a:t>
            </a:r>
            <a:endParaRPr lang="ru-RU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569626" y="1618938"/>
            <a:ext cx="10784174" cy="4558025"/>
          </a:xfrm>
        </p:spPr>
        <p:txBody>
          <a:bodyPr>
            <a:noAutofit/>
          </a:bodyPr>
          <a:lstStyle/>
          <a:p>
            <a:pPr lvl="0" algn="just">
              <a:lnSpc>
                <a:spcPts val="264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sz="22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Наращивание </a:t>
            </a:r>
            <a:r>
              <a:rPr lang="ru-RU" sz="2200" dirty="0">
                <a:ea typeface="Times New Roman" panose="02020603050405020304" pitchFamily="18" charset="0"/>
                <a:cs typeface="Times New Roman" panose="02020603050405020304" pitchFamily="18" charset="0"/>
              </a:rPr>
              <a:t>адаптационного потенциала - укрепление благоприятной среды, у</a:t>
            </a:r>
            <a:r>
              <a:rPr lang="ru-RU" sz="2200" dirty="0">
                <a:ea typeface="Calibri" panose="020F0502020204030204" pitchFamily="34" charset="0"/>
                <a:cs typeface="Times New Roman" panose="02020603050405020304" pitchFamily="18" charset="0"/>
              </a:rPr>
              <a:t>силение устойчивости и снижение уязвимости к изменению климата </a:t>
            </a:r>
            <a:r>
              <a:rPr lang="ru-RU" sz="2200" dirty="0">
                <a:ea typeface="Times New Roman" panose="02020603050405020304" pitchFamily="18" charset="0"/>
                <a:cs typeface="Times New Roman" panose="02020603050405020304" pitchFamily="18" charset="0"/>
              </a:rPr>
              <a:t>(планирование, финансирование и углеродные рынки)</a:t>
            </a:r>
            <a:r>
              <a:rPr lang="ru-RU" sz="2200" dirty="0"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</a:p>
          <a:p>
            <a:pPr lvl="0" algn="just">
              <a:lnSpc>
                <a:spcPct val="107000"/>
              </a:lnSpc>
              <a:spcBef>
                <a:spcPts val="3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sz="2200" dirty="0">
                <a:ea typeface="Times New Roman" panose="02020603050405020304" pitchFamily="18" charset="0"/>
                <a:cs typeface="Times New Roman" panose="02020603050405020304" pitchFamily="18" charset="0"/>
              </a:rPr>
              <a:t>Создание институционального потенциала, координация и </a:t>
            </a:r>
            <a:r>
              <a:rPr lang="ru-RU" sz="22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межсекторальное</a:t>
            </a:r>
            <a:r>
              <a:rPr lang="ru-RU" sz="2200" dirty="0">
                <a:ea typeface="Times New Roman" panose="02020603050405020304" pitchFamily="18" charset="0"/>
                <a:cs typeface="Times New Roman" panose="02020603050405020304" pitchFamily="18" charset="0"/>
              </a:rPr>
              <a:t> сотрудничество  - актуализация субрегиональных и местных планов  адаптации и интеграция в глобальные и региональные платформы знаний, сети и механизмы финансирования </a:t>
            </a:r>
            <a:r>
              <a:rPr lang="ru-RU" sz="22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;   </a:t>
            </a:r>
            <a:endParaRPr lang="ru-RU" sz="2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Bef>
                <a:spcPts val="3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sz="22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Продвижение </a:t>
            </a:r>
            <a:r>
              <a:rPr lang="ru-RU" sz="2200" dirty="0">
                <a:ea typeface="Arial Unicode MS" panose="020B0604020202020204" pitchFamily="34" charset="-128"/>
                <a:cs typeface="Times New Roman" panose="02020603050405020304" pitchFamily="18" charset="0"/>
              </a:rPr>
              <a:t>карбонового земледелия (</a:t>
            </a:r>
            <a:r>
              <a:rPr lang="ru-RU" sz="2200" i="1" dirty="0" err="1">
                <a:ea typeface="Arial Unicode MS" panose="020B0604020202020204" pitchFamily="34" charset="-128"/>
                <a:cs typeface="Times New Roman" panose="02020603050405020304" pitchFamily="18" charset="0"/>
              </a:rPr>
              <a:t>carbon</a:t>
            </a:r>
            <a:r>
              <a:rPr lang="ru-RU" sz="2200" i="1" dirty="0"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ru-RU" sz="2200" i="1" dirty="0" err="1">
                <a:ea typeface="Arial Unicode MS" panose="020B0604020202020204" pitchFamily="34" charset="-128"/>
                <a:cs typeface="Times New Roman" panose="02020603050405020304" pitchFamily="18" charset="0"/>
              </a:rPr>
              <a:t>farming</a:t>
            </a:r>
            <a:r>
              <a:rPr lang="ru-RU" sz="2200" dirty="0">
                <a:ea typeface="Arial Unicode MS" panose="020B0604020202020204" pitchFamily="34" charset="-128"/>
                <a:cs typeface="Times New Roman" panose="02020603050405020304" pitchFamily="18" charset="0"/>
              </a:rPr>
              <a:t>), с использованием  </a:t>
            </a:r>
            <a:r>
              <a:rPr lang="ru-RU" sz="2200" dirty="0" err="1">
                <a:ea typeface="Arial Unicode MS" panose="020B0604020202020204" pitchFamily="34" charset="-128"/>
                <a:cs typeface="Times New Roman" panose="02020603050405020304" pitchFamily="18" charset="0"/>
              </a:rPr>
              <a:t>экосистемных</a:t>
            </a:r>
            <a:r>
              <a:rPr lang="ru-RU" sz="2200" dirty="0">
                <a:ea typeface="Arial Unicode MS" panose="020B0604020202020204" pitchFamily="34" charset="-128"/>
                <a:cs typeface="Times New Roman" panose="02020603050405020304" pitchFamily="18" charset="0"/>
              </a:rPr>
              <a:t> подходов (</a:t>
            </a:r>
            <a:r>
              <a:rPr lang="en-US" sz="2200" dirty="0" err="1">
                <a:ea typeface="Arial Unicode MS" panose="020B0604020202020204" pitchFamily="34" charset="-128"/>
                <a:cs typeface="Times New Roman" panose="02020603050405020304" pitchFamily="18" charset="0"/>
              </a:rPr>
              <a:t>EbA</a:t>
            </a:r>
            <a:r>
              <a:rPr lang="ru-RU" sz="2200" dirty="0">
                <a:ea typeface="Arial Unicode MS" panose="020B0604020202020204" pitchFamily="34" charset="-128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ea typeface="Arial Unicode MS" panose="020B0604020202020204" pitchFamily="34" charset="-128"/>
                <a:cs typeface="Times New Roman" panose="02020603050405020304" pitchFamily="18" charset="0"/>
              </a:rPr>
              <a:t>CbA</a:t>
            </a:r>
            <a:r>
              <a:rPr lang="ru-RU" sz="2200" dirty="0">
                <a:ea typeface="Arial Unicode MS" panose="020B0604020202020204" pitchFamily="34" charset="-128"/>
                <a:cs typeface="Times New Roman" panose="02020603050405020304" pitchFamily="18" charset="0"/>
              </a:rPr>
              <a:t>) и </a:t>
            </a:r>
            <a:r>
              <a:rPr lang="ru-RU" sz="2200" dirty="0" err="1" smtClean="0">
                <a:ea typeface="Arial Unicode MS" panose="020B0604020202020204" pitchFamily="34" charset="-128"/>
                <a:cs typeface="Times New Roman" panose="02020603050405020304" pitchFamily="18" charset="0"/>
              </a:rPr>
              <a:t>углеводосберегающих</a:t>
            </a:r>
            <a:r>
              <a:rPr lang="ru-RU" sz="22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2200" dirty="0"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Bef>
                <a:spcPts val="3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sz="2200" dirty="0">
                <a:ea typeface="Times New Roman" panose="02020603050405020304" pitchFamily="18" charset="0"/>
                <a:cs typeface="Times New Roman" panose="02020603050405020304" pitchFamily="18" charset="0"/>
              </a:rPr>
              <a:t>Устойчивое управление лесами и возобновляемые источники энергии  -  </a:t>
            </a:r>
            <a:r>
              <a:rPr lang="ru-RU" sz="22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лесовосстановление</a:t>
            </a:r>
            <a:r>
              <a:rPr lang="ru-RU" sz="2200" dirty="0"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облесение, </a:t>
            </a:r>
            <a:r>
              <a:rPr lang="ru-RU" sz="22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агролесоводство</a:t>
            </a:r>
            <a:r>
              <a:rPr lang="ru-RU" sz="2200" dirty="0">
                <a:ea typeface="Times New Roman" panose="02020603050405020304" pitchFamily="18" charset="0"/>
                <a:cs typeface="Times New Roman" panose="02020603050405020304" pitchFamily="18" charset="0"/>
              </a:rPr>
              <a:t>, и общинное управление лесами; </a:t>
            </a:r>
            <a:endParaRPr lang="ru-RU" sz="2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Bef>
                <a:spcPts val="3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sz="2200" dirty="0">
                <a:ea typeface="Calibri" panose="020F0502020204030204" pitchFamily="34" charset="0"/>
                <a:cs typeface="Times New Roman" panose="02020603050405020304" pitchFamily="18" charset="0"/>
              </a:rPr>
              <a:t>Прикладные исследования по диверсификации культур, </a:t>
            </a:r>
            <a:r>
              <a:rPr lang="ru-RU" sz="2200" dirty="0">
                <a:ea typeface="Times New Roman" panose="02020603050405020304" pitchFamily="18" charset="0"/>
                <a:cs typeface="Times New Roman" panose="02020603050405020304" pitchFamily="18" charset="0"/>
              </a:rPr>
              <a:t>селекции новых сортов с высоким потенциалом поглощения парниковых газов</a:t>
            </a:r>
            <a:r>
              <a:rPr lang="ru-RU" sz="2200" dirty="0"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lvl="0" algn="just">
              <a:lnSpc>
                <a:spcPct val="107000"/>
              </a:lnSpc>
              <a:spcBef>
                <a:spcPts val="3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sz="22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Мобилизация/диверсификация  </a:t>
            </a:r>
            <a:r>
              <a:rPr lang="ru-RU" sz="2200" dirty="0">
                <a:ea typeface="Times New Roman" panose="02020603050405020304" pitchFamily="18" charset="0"/>
                <a:cs typeface="Times New Roman" panose="02020603050405020304" pitchFamily="18" charset="0"/>
              </a:rPr>
              <a:t>финансовых источников и интеграция в климатическое финансирование предупреждающих/упреждающих  мер адаптации;</a:t>
            </a:r>
            <a:endParaRPr lang="ru-RU" sz="2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sz="2200" dirty="0">
                <a:ea typeface="Times New Roman" panose="02020603050405020304" pitchFamily="18" charset="0"/>
                <a:cs typeface="Times New Roman" panose="02020603050405020304" pitchFamily="18" charset="0"/>
              </a:rPr>
              <a:t>Создание региональной платформы  обмена знаниями  в целях повышения  </a:t>
            </a:r>
            <a:r>
              <a:rPr lang="en-US" sz="2200" dirty="0">
                <a:ea typeface="Times New Roman" panose="02020603050405020304" pitchFamily="18" charset="0"/>
                <a:cs typeface="Times New Roman" panose="02020603050405020304" pitchFamily="18" charset="0"/>
              </a:rPr>
              <a:t>resilience pasture management</a:t>
            </a:r>
            <a:r>
              <a:rPr lang="ru-RU" sz="2200" dirty="0">
                <a:ea typeface="Times New Roman" panose="02020603050405020304" pitchFamily="18" charset="0"/>
                <a:cs typeface="Times New Roman" panose="02020603050405020304" pitchFamily="18" charset="0"/>
              </a:rPr>
              <a:t> и связыванию углерода.</a:t>
            </a:r>
            <a:endParaRPr lang="ru-RU" sz="2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59737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3359696" y="205433"/>
            <a:ext cx="6840760" cy="432842"/>
          </a:xfrm>
          <a:prstGeom prst="rect">
            <a:avLst/>
          </a:prstGeom>
          <a:noFill/>
        </p:spPr>
        <p:txBody>
          <a:bodyPr/>
          <a:lstStyle/>
          <a:p>
            <a:pPr lvl="0" eaLnBrk="0" hangingPunct="0">
              <a:defRPr/>
            </a:pPr>
            <a:r>
              <a:rPr lang="es-EC" sz="2400" b="1" kern="0" dirty="0" smtClean="0">
                <a:solidFill>
                  <a:srgbClr val="996633"/>
                </a:solidFill>
                <a:latin typeface="Arial" pitchFamily="34" charset="0"/>
                <a:ea typeface="+mj-ea"/>
                <a:cs typeface="Arial" pitchFamily="34" charset="0"/>
              </a:rPr>
              <a:t>SLM </a:t>
            </a:r>
            <a:r>
              <a:rPr lang="es-EC" sz="2400" b="1" kern="0" dirty="0">
                <a:solidFill>
                  <a:srgbClr val="996633"/>
                </a:solidFill>
                <a:latin typeface="Arial" pitchFamily="34" charset="0"/>
                <a:ea typeface="+mj-ea"/>
                <a:cs typeface="Arial" pitchFamily="34" charset="0"/>
              </a:rPr>
              <a:t>Territorial Planning</a:t>
            </a:r>
            <a:r>
              <a:rPr lang="en-US" sz="2400" b="1" dirty="0">
                <a:solidFill>
                  <a:srgbClr val="996633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s-EC" sz="2400" b="1" kern="0" dirty="0">
              <a:solidFill>
                <a:srgbClr val="996633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4" name="Рисунок 3" descr="D:\PROJECTS\GEF-FAO-DS-SLM_RPOJECT\фото\Фото-PLUD\2017 0522_2017 0524\20170523_102552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98700" y="4005065"/>
            <a:ext cx="6026249" cy="23137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Описание: C:\Users\User\Desktop\fao\Передача в группу\2017 0522_2017 0524\20170523_10595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54"/>
          <a:stretch>
            <a:fillRect/>
          </a:stretch>
        </p:blipFill>
        <p:spPr bwMode="auto">
          <a:xfrm>
            <a:off x="7548580" y="4077073"/>
            <a:ext cx="3096345" cy="2241723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7" name="Прямоугольник 6"/>
          <p:cNvSpPr/>
          <p:nvPr/>
        </p:nvSpPr>
        <p:spPr>
          <a:xfrm>
            <a:off x="1841846" y="1264818"/>
            <a:ext cx="8779142" cy="1020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1" dirty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Methods and tools: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FAO Participatory Land Use Development (PLUD)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PLUD/PLUP  </a:t>
            </a:r>
            <a:r>
              <a:rPr lang="en-US" dirty="0">
                <a:latin typeface="Arial" pitchFamily="34" charset="0"/>
                <a:cs typeface="Arial" pitchFamily="34" charset="0"/>
              </a:rPr>
              <a:t>- the way to encourage and assist land users in selecting options that increase their productivity are sustainable, and meet the needs of society.</a:t>
            </a:r>
            <a:endParaRPr lang="ru-RU" dirty="0"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03512" y="2762118"/>
            <a:ext cx="8784976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PLUP Workshops  participants that involved  the 4 local Citizens Assembles, farmers  and other target groups  from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Zarbdar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and Kamashi identified: (i) </a:t>
            </a:r>
            <a:r>
              <a:rPr lang="en-US" sz="1600" i="1" dirty="0">
                <a:latin typeface="Arial" pitchFamily="34" charset="0"/>
                <a:cs typeface="Arial" pitchFamily="34" charset="0"/>
              </a:rPr>
              <a:t>limiting factors for SLM  scaling out,  (ii)</a:t>
            </a:r>
            <a:r>
              <a:rPr lang="en-US" sz="16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f</a:t>
            </a:r>
            <a:r>
              <a:rPr lang="en-US" sz="1600" i="1" kern="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armer  s</a:t>
            </a:r>
            <a:r>
              <a:rPr lang="en-US" sz="16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trategy and ways for overcoming barrier of SLM scaling up;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12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одзаголовок 2"/>
          <p:cNvSpPr txBox="1">
            <a:spLocks/>
          </p:cNvSpPr>
          <p:nvPr/>
        </p:nvSpPr>
        <p:spPr bwMode="auto">
          <a:xfrm>
            <a:off x="786384" y="71438"/>
            <a:ext cx="10634472" cy="5715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ts val="3000"/>
              </a:lnSpc>
              <a:buNone/>
            </a:pPr>
            <a:r>
              <a:rPr lang="ru-RU" altLang="ru-RU" sz="28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Адаптация. Определение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86384" y="642938"/>
            <a:ext cx="10634472" cy="311880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Адаптация к изменению климата означает приспособление природных и антропогенных систем в ответ на фактическое или ожидаемое воздействие климата или его последствия, которое позволяет снизить вред или использовать благоприятные возможности» (Четвертый оценочный доклад  МГЭИК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).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В соответствие с Шестым оценочным докладом МГЭИК Изменение климата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2022, уязвимость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определяется как «степень, в которой система подвержена или не в состоянии справиться с неблагоприятными последствиями изменения климата, в том числе с изменчивостью и экстремальными климатическими явлениями.</a:t>
            </a:r>
          </a:p>
          <a:p>
            <a:pPr algn="just">
              <a:defRPr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ts val="2000"/>
              </a:lnSpc>
              <a:defRPr/>
            </a:pPr>
            <a:endParaRPr lang="ru-RU" dirty="0">
              <a:solidFill>
                <a:srgbClr val="EEECE1">
                  <a:lumMod val="10000"/>
                </a:srgb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defRPr/>
            </a:pPr>
            <a:r>
              <a:rPr lang="ru-RU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Адаптация</a:t>
            </a:r>
            <a:r>
              <a: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определена Межправительственной группой экспертов по изменению климата (МГЭИК), как важный элемент реагирования на изменение климата. </a:t>
            </a:r>
          </a:p>
        </p:txBody>
      </p:sp>
      <p:pic>
        <p:nvPicPr>
          <p:cNvPr id="5" name="Рисунок 4" descr="http://www.marakandatravel.uz/www/Image/zaamin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6300" y="3689648"/>
            <a:ext cx="10060733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9485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9696" y="692696"/>
            <a:ext cx="6840760" cy="576064"/>
          </a:xfrm>
        </p:spPr>
        <p:txBody>
          <a:bodyPr/>
          <a:lstStyle/>
          <a:p>
            <a:r>
              <a:rPr lang="en-US" sz="1800" b="1" dirty="0">
                <a:solidFill>
                  <a:srgbClr val="CC6600"/>
                </a:solidFill>
              </a:rPr>
              <a:t>WOCAT country page</a:t>
            </a:r>
            <a:endParaRPr lang="en-GB" sz="1800" b="1" dirty="0">
              <a:solidFill>
                <a:srgbClr val="CC66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9696" y="203160"/>
            <a:ext cx="7308304" cy="489536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z="2000" b="1" dirty="0" smtClean="0">
                <a:solidFill>
                  <a:srgbClr val="996633"/>
                </a:solidFill>
                <a:latin typeface="+mj-lt"/>
              </a:rPr>
              <a:t>SLM Knowledge </a:t>
            </a:r>
            <a:r>
              <a:rPr lang="en-US" sz="2000" b="1" dirty="0">
                <a:solidFill>
                  <a:srgbClr val="996633"/>
                </a:solidFill>
                <a:latin typeface="+mj-lt"/>
              </a:rPr>
              <a:t>Management Platform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091" y="3282702"/>
            <a:ext cx="4083264" cy="33569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004588"/>
            <a:ext cx="3555320" cy="329550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98091" y="1215199"/>
            <a:ext cx="4149536" cy="167161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72064" y="1988840"/>
            <a:ext cx="3217160" cy="345638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57864" y="3028320"/>
            <a:ext cx="3042592" cy="3325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57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022350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БЛАГОДАРЮ ЗА ВНИМАНИЕ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Picture 8" descr="D:\FAO\2017\WOCAT training\Photo\Field trip 8 August 2017\IMG_746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4555"/>
          <a:stretch>
            <a:fillRect/>
          </a:stretch>
        </p:blipFill>
        <p:spPr bwMode="auto">
          <a:xfrm>
            <a:off x="2019301" y="2779840"/>
            <a:ext cx="7853688" cy="2420810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 contourW="12700">
            <a:contourClr>
              <a:srgbClr val="CC660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203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4815" y="1285200"/>
            <a:ext cx="10805160" cy="5280492"/>
          </a:xfrm>
        </p:spPr>
        <p:txBody>
          <a:bodyPr>
            <a:noAutofit/>
          </a:bodyPr>
          <a:lstStyle/>
          <a:p>
            <a:pPr marL="0" lvl="0" indent="0" algn="just" fontAlgn="base">
              <a:buNone/>
            </a:pPr>
            <a:r>
              <a:rPr lang="ru-RU" sz="1800" dirty="0" smtClean="0">
                <a:effectLst>
                  <a:outerShdw sx="0" sy="0">
                    <a:srgbClr val="000000"/>
                  </a:outerShdw>
                </a:effectLst>
              </a:rPr>
              <a:t> </a:t>
            </a:r>
            <a:r>
              <a:rPr lang="ru-RU" sz="1800" dirty="0">
                <a:effectLst>
                  <a:outerShdw sx="0" sy="0">
                    <a:srgbClr val="000000"/>
                  </a:outerShdw>
                </a:effectLst>
              </a:rPr>
              <a:t>Согласно МГЭИК</a:t>
            </a:r>
            <a:r>
              <a:rPr lang="ru-RU" sz="1800" dirty="0" smtClean="0">
                <a:effectLst>
                  <a:outerShdw sx="0" sy="0">
                    <a:srgbClr val="000000"/>
                  </a:outerShdw>
                </a:effectLst>
              </a:rPr>
              <a:t>, и национальным исследованиям  </a:t>
            </a:r>
            <a:r>
              <a:rPr lang="ru-RU" sz="1800" dirty="0">
                <a:effectLst>
                  <a:outerShdw sx="0" sy="0">
                    <a:srgbClr val="000000"/>
                  </a:outerShdw>
                </a:effectLst>
              </a:rPr>
              <a:t>для Узбекистана наиболее вероятные ожидаемые воздействия и </a:t>
            </a:r>
            <a:r>
              <a:rPr lang="ru-RU" sz="1800" dirty="0" smtClean="0">
                <a:effectLst>
                  <a:outerShdw sx="0" sy="0">
                    <a:srgbClr val="000000"/>
                  </a:outerShdw>
                </a:effectLst>
              </a:rPr>
              <a:t>риски </a:t>
            </a:r>
            <a:r>
              <a:rPr lang="ru-RU" sz="1800" dirty="0">
                <a:effectLst>
                  <a:outerShdw sx="0" sy="0">
                    <a:srgbClr val="000000"/>
                  </a:outerShdw>
                </a:effectLst>
              </a:rPr>
              <a:t>изменения </a:t>
            </a:r>
            <a:r>
              <a:rPr lang="ru-RU" sz="1800" dirty="0" smtClean="0">
                <a:effectLst>
                  <a:outerShdw sx="0" sy="0">
                    <a:srgbClr val="000000"/>
                  </a:outerShdw>
                </a:effectLst>
              </a:rPr>
              <a:t>климата (с высокой степенью достоверности), </a:t>
            </a:r>
            <a:r>
              <a:rPr lang="ru-RU" sz="1800" b="1" dirty="0" smtClean="0">
                <a:effectLst>
                  <a:outerShdw sx="0" sy="0">
                    <a:srgbClr val="000000"/>
                  </a:outerShdw>
                </a:effectLst>
              </a:rPr>
              <a:t>требующие адаптационных вмешательств, связаны с водными и земельными ресурсами</a:t>
            </a:r>
            <a:r>
              <a:rPr lang="ru-RU" sz="1800" dirty="0" smtClean="0">
                <a:effectLst>
                  <a:outerShdw sx="0" sy="0">
                    <a:srgbClr val="000000"/>
                  </a:outerShdw>
                </a:effectLst>
              </a:rPr>
              <a:t>. </a:t>
            </a:r>
          </a:p>
          <a:p>
            <a:pPr marL="0" lvl="0" indent="0" algn="just" fontAlgn="base">
              <a:spcAft>
                <a:spcPts val="300"/>
              </a:spcAft>
              <a:buClr>
                <a:srgbClr val="000000"/>
              </a:buClr>
              <a:buSzPts val="1200"/>
              <a:buNone/>
            </a:pPr>
            <a:r>
              <a:rPr lang="ru-RU" sz="1800" dirty="0" smtClean="0"/>
              <a:t>Ключевым </a:t>
            </a:r>
            <a:r>
              <a:rPr lang="ru-RU" sz="1800" dirty="0"/>
              <a:t>приоритетом при удовлетворении спроса на продовольственную продукцию быстрорастущего населения страны является </a:t>
            </a:r>
            <a:r>
              <a:rPr lang="ru-RU" sz="1800" dirty="0">
                <a:solidFill>
                  <a:srgbClr val="002060"/>
                </a:solidFill>
              </a:rPr>
              <a:t>повышение климатоустойчивости сельского хозяйства и рациональное использование  водных и земельных ресурсов, не подвергая угрозе стабильное функционирование жизненно важных экосистем и их услуг</a:t>
            </a:r>
            <a:r>
              <a:rPr lang="ru-RU" sz="1800" dirty="0"/>
              <a:t>.  Для достижения этих приоритетов Узбекистан, в частности, намерен усилить адаптационный потенциал, создать системы раннего предупреждения и управления рисками на всех уровнях в синергизме с действиями по предотвращению изменения климата. </a:t>
            </a:r>
            <a:endParaRPr lang="ru-RU" sz="1800" dirty="0" smtClean="0"/>
          </a:p>
          <a:p>
            <a:pPr marL="0" lvl="0" indent="0" algn="just" fontAlgn="base">
              <a:spcAft>
                <a:spcPts val="300"/>
              </a:spcAft>
              <a:buClr>
                <a:srgbClr val="000000"/>
              </a:buClr>
              <a:buSzPts val="1200"/>
              <a:buNone/>
            </a:pPr>
            <a:r>
              <a:rPr lang="ru-RU" sz="1800" kern="1500" dirty="0" smtClean="0">
                <a:solidFill>
                  <a:srgbClr val="000000"/>
                </a:solidFill>
                <a:effectLst>
                  <a:outerShdw sx="0" sy="0">
                    <a:srgbClr val="000000"/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Существуют </a:t>
            </a:r>
            <a:r>
              <a:rPr lang="ru-RU" sz="1800" kern="1500" dirty="0">
                <a:solidFill>
                  <a:srgbClr val="000000"/>
                </a:solidFill>
                <a:effectLst>
                  <a:outerShdw sx="0" sy="0">
                    <a:srgbClr val="000000"/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конкретные секторальные стратегии, концепции, проекты и  программы в области водных ресурсов, эффективного использования энергии, сокращения выбросов парниковых газов, сохранения лесов, а также  Дорожные карты по  их реализации, утверждаемые правительством. </a:t>
            </a:r>
            <a:r>
              <a:rPr lang="ru-RU" sz="1800" b="1" kern="1500" dirty="0">
                <a:solidFill>
                  <a:srgbClr val="000000"/>
                </a:solidFill>
                <a:effectLst>
                  <a:outerShdw sx="0" sy="0">
                    <a:srgbClr val="000000"/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Эти программные документы  служат отправными точками  для продвижения </a:t>
            </a:r>
            <a:r>
              <a:rPr lang="ru-RU" sz="1800" b="1" kern="1500" dirty="0">
                <a:solidFill>
                  <a:srgbClr val="000000"/>
                </a:solidFill>
                <a:effectLst>
                  <a:outerShdw sx="0" sy="0">
                    <a:srgbClr val="000000"/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и интеграции в Национальный план по адаптации и достижения целей устойчивого </a:t>
            </a:r>
            <a:r>
              <a:rPr lang="ru-RU" sz="1800" b="1" kern="1500" dirty="0" smtClean="0">
                <a:solidFill>
                  <a:srgbClr val="000000"/>
                </a:solidFill>
                <a:effectLst>
                  <a:outerShdw sx="0" sy="0">
                    <a:srgbClr val="000000"/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развития</a:t>
            </a:r>
            <a:r>
              <a:rPr lang="en-US" sz="1800" b="1" kern="1500" dirty="0">
                <a:solidFill>
                  <a:srgbClr val="000000"/>
                </a:solidFill>
                <a:effectLst>
                  <a:outerShdw sx="0" sy="0">
                    <a:srgbClr val="000000"/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kern="1500" dirty="0">
              <a:effectLst>
                <a:outerShdw sx="0" sy="0">
                  <a:srgbClr val="000000"/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12192000" cy="82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altLang="ru-RU" b="1" spc="-1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Адаптация к изменению климата – приоритетный компонент  обязательств Узбекистан на уровень  2030</a:t>
            </a:r>
            <a:endParaRPr lang="ru-RU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64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8150" y="959485"/>
            <a:ext cx="10515600" cy="768731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/>
              <a:t> </a:t>
            </a:r>
            <a:endParaRPr lang="ru-RU" sz="24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 useBgFill="1"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8150" y="959485"/>
            <a:ext cx="10980842" cy="533121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800" dirty="0" smtClean="0"/>
              <a:t>В </a:t>
            </a:r>
            <a:r>
              <a:rPr lang="ru-RU" sz="1800" dirty="0"/>
              <a:t>соответствии с политикой Правительства и признавая сложность и многогранность интеграционных процессов, в качестве первоочередного шага по выполнению Парижского Соглашения,  </a:t>
            </a:r>
            <a:r>
              <a:rPr lang="ru-RU" sz="1800" dirty="0" smtClean="0"/>
              <a:t> в 2017 году Правительство </a:t>
            </a:r>
            <a:r>
              <a:rPr lang="ru-RU" sz="1800" dirty="0"/>
              <a:t>приступило к продвижению процесса Национального Плана Адаптации (НПА) при поддержке </a:t>
            </a:r>
            <a:r>
              <a:rPr lang="ru-RU" sz="1800" dirty="0" smtClean="0"/>
              <a:t>ПРООН</a:t>
            </a:r>
            <a:r>
              <a:rPr lang="en-US" sz="1800" dirty="0" smtClean="0"/>
              <a:t>:</a:t>
            </a:r>
            <a:r>
              <a:rPr lang="ru-RU" sz="1800" dirty="0" smtClean="0"/>
              <a:t> </a:t>
            </a:r>
          </a:p>
          <a:p>
            <a:pPr lvl="0" algn="just" fontAlgn="base"/>
            <a:r>
              <a:rPr lang="en-US" sz="1800" dirty="0" smtClean="0"/>
              <a:t>C 2017  </a:t>
            </a:r>
            <a:r>
              <a:rPr lang="ru-RU" sz="1800" dirty="0" smtClean="0"/>
              <a:t>года Правительство </a:t>
            </a:r>
            <a:r>
              <a:rPr lang="ru-RU" sz="1800" dirty="0"/>
              <a:t>Узбекистана </a:t>
            </a:r>
            <a:r>
              <a:rPr lang="ru-RU" sz="1800" dirty="0" smtClean="0"/>
              <a:t>приступило </a:t>
            </a:r>
            <a:r>
              <a:rPr lang="ru-RU" sz="1800" dirty="0"/>
              <a:t>к разработке </a:t>
            </a:r>
            <a:r>
              <a:rPr lang="ru-RU" sz="1800" dirty="0" smtClean="0"/>
              <a:t>Национального Плана </a:t>
            </a:r>
            <a:r>
              <a:rPr lang="ru-RU" sz="1800" dirty="0"/>
              <a:t>Адаптации (NAP) </a:t>
            </a:r>
            <a:r>
              <a:rPr lang="ru-RU" sz="1800" dirty="0" smtClean="0"/>
              <a:t>при </a:t>
            </a:r>
            <a:r>
              <a:rPr lang="ru-RU" sz="1800" dirty="0"/>
              <a:t>финансовой поддержке Зеленого Климатического Фонда</a:t>
            </a:r>
            <a:r>
              <a:rPr lang="ru-RU" sz="1800" dirty="0" smtClean="0"/>
              <a:t>.</a:t>
            </a:r>
            <a:r>
              <a:rPr lang="ru-RU" sz="1800" dirty="0"/>
              <a:t> </a:t>
            </a:r>
            <a:r>
              <a:rPr lang="ru-RU" sz="1800" dirty="0" smtClean="0">
                <a:effectLst>
                  <a:outerShdw sx="0" sy="0">
                    <a:srgbClr val="000000"/>
                  </a:outerShdw>
                </a:effectLst>
              </a:rPr>
              <a:t>В  </a:t>
            </a:r>
            <a:r>
              <a:rPr lang="ru-RU" sz="1800" dirty="0">
                <a:effectLst>
                  <a:outerShdw sx="0" sy="0">
                    <a:srgbClr val="000000"/>
                  </a:outerShdw>
                </a:effectLst>
              </a:rPr>
              <a:t>поддержку продвижения процесса </a:t>
            </a:r>
            <a:r>
              <a:rPr lang="ru-RU" sz="1800" dirty="0" smtClean="0">
                <a:effectLst>
                  <a:outerShdw sx="0" sy="0">
                    <a:srgbClr val="000000"/>
                  </a:outerShdw>
                </a:effectLst>
              </a:rPr>
              <a:t>планирования  ( подготовка </a:t>
            </a:r>
            <a:r>
              <a:rPr lang="ru-RU" sz="1800" dirty="0" smtClean="0"/>
              <a:t>NAP) </a:t>
            </a:r>
            <a:r>
              <a:rPr lang="ru-RU" sz="1800" dirty="0" smtClean="0">
                <a:effectLst>
                  <a:outerShdw sx="0" sy="0">
                    <a:srgbClr val="000000"/>
                  </a:outerShdw>
                </a:effectLst>
              </a:rPr>
              <a:t> </a:t>
            </a:r>
            <a:r>
              <a:rPr lang="ru-RU" sz="1800" dirty="0"/>
              <a:t>и </a:t>
            </a:r>
            <a:r>
              <a:rPr lang="ru-RU" sz="1800" dirty="0" smtClean="0"/>
              <a:t>климатически </a:t>
            </a:r>
            <a:r>
              <a:rPr lang="ru-RU" sz="1800" dirty="0"/>
              <a:t>устойчивого </a:t>
            </a:r>
            <a:r>
              <a:rPr lang="ru-RU" sz="1800" dirty="0" smtClean="0"/>
              <a:t>развития</a:t>
            </a:r>
            <a:r>
              <a:rPr lang="en-US" sz="1800" dirty="0" smtClean="0"/>
              <a:t> </a:t>
            </a:r>
            <a:r>
              <a:rPr lang="ru-RU" sz="1800" dirty="0" smtClean="0">
                <a:effectLst>
                  <a:outerShdw sx="0" sy="0">
                    <a:srgbClr val="000000"/>
                  </a:outerShdw>
                </a:effectLst>
              </a:rPr>
              <a:t>были </a:t>
            </a:r>
            <a:r>
              <a:rPr lang="uz-Cyrl-UZ" sz="1800" dirty="0" smtClean="0">
                <a:effectLst>
                  <a:outerShdw sx="0" sy="0">
                    <a:srgbClr val="000000"/>
                  </a:outerShdw>
                </a:effectLst>
              </a:rPr>
              <a:t>принят</a:t>
            </a:r>
            <a:r>
              <a:rPr lang="ru-RU" sz="1800" dirty="0" smtClean="0">
                <a:effectLst>
                  <a:outerShdw sx="0" sy="0">
                    <a:srgbClr val="000000"/>
                  </a:outerShdw>
                </a:effectLst>
              </a:rPr>
              <a:t>ы </a:t>
            </a:r>
            <a:r>
              <a:rPr lang="ru-RU" sz="1800" dirty="0">
                <a:effectLst>
                  <a:outerShdw sx="0" sy="0">
                    <a:srgbClr val="000000"/>
                  </a:outerShdw>
                </a:effectLst>
              </a:rPr>
              <a:t>следующие  акты: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ru-RU" sz="1800" i="1" dirty="0">
                <a:solidFill>
                  <a:srgbClr val="002060"/>
                </a:solidFill>
              </a:rPr>
              <a:t>Указ Президента "О мерах по повышению открытости и прозрачности государственного бюджета и государственных целевых фондов, включая Дорожную карту </a:t>
            </a:r>
            <a:r>
              <a:rPr lang="ru-RU" sz="1800" i="1" dirty="0" smtClean="0">
                <a:solidFill>
                  <a:srgbClr val="002060"/>
                </a:solidFill>
              </a:rPr>
              <a:t> </a:t>
            </a:r>
            <a:r>
              <a:rPr lang="ru-RU" sz="1800" i="1" dirty="0">
                <a:solidFill>
                  <a:srgbClr val="002060"/>
                </a:solidFill>
              </a:rPr>
              <a:t>с созданием интернет-портала "Открытый бюджет", обеспечивающего свободный доступ к информации и данным о государственных и внебюджетных фондах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ru-RU" sz="1800" i="1" dirty="0">
                <a:solidFill>
                  <a:srgbClr val="002060"/>
                </a:solidFill>
              </a:rPr>
              <a:t>Постановление КМ РУз  "О мерах по внедрению системы управления проектами в Республике Узбекистан", включая  также создание Национального агентства по управлению проектами,  призванное обеспечить единую информационную систему управления и реализации государственных и региональных программ, инвестиционных проектов, финансируемых за счет средств государственного бюджета, целевых фондов, иностранных займов, кредитов и грантов</a:t>
            </a:r>
            <a:r>
              <a:rPr lang="ru-RU" sz="1800" i="1" dirty="0"/>
              <a:t>.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Основываясь </a:t>
            </a:r>
            <a:r>
              <a:rPr lang="ru-RU" sz="1800" dirty="0">
                <a:ea typeface="Calibri" panose="020F0502020204030204" pitchFamily="34" charset="0"/>
                <a:cs typeface="Times New Roman" panose="02020603050405020304" pitchFamily="18" charset="0"/>
              </a:rPr>
              <a:t>на приоритетах взаимодействия между смягчением последствий и адаптацией с широким участием всех </a:t>
            </a:r>
            <a:r>
              <a:rPr lang="ru-RU" sz="1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целевых групп, </a:t>
            </a:r>
            <a:r>
              <a:rPr lang="ru-RU" sz="1800" dirty="0" smtClean="0"/>
              <a:t>NAP</a:t>
            </a:r>
            <a:r>
              <a:rPr lang="ru-RU" sz="1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предусматривает развитие планов адаптации по следующим тематическим </a:t>
            </a:r>
            <a:r>
              <a:rPr lang="ru-RU" sz="1800" dirty="0">
                <a:ea typeface="Calibri" panose="020F0502020204030204" pitchFamily="34" charset="0"/>
                <a:cs typeface="Times New Roman" panose="02020603050405020304" pitchFamily="18" charset="0"/>
              </a:rPr>
              <a:t>областям: </a:t>
            </a:r>
            <a:r>
              <a:rPr lang="ru-RU" sz="1800" i="1" dirty="0" smtClean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водное хозяйство, сельское хозяйство, климатические риски, опасные явления, здания и здоровье, а также разработку территориальных НПА в наиболее уязвимых регионах страны- Хорезм,</a:t>
            </a:r>
            <a:r>
              <a:rPr lang="ru-RU" sz="1800" i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i="1" dirty="0" smtClean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Навои  и Республика Каракалпакстан.</a:t>
            </a:r>
          </a:p>
          <a:p>
            <a:pPr algn="just">
              <a:lnSpc>
                <a:spcPct val="105000"/>
              </a:lnSpc>
              <a:spcBef>
                <a:spcPts val="600"/>
              </a:spcBef>
            </a:pPr>
            <a:r>
              <a:rPr lang="ru-RU" sz="1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Ожидаемое завершение </a:t>
            </a:r>
            <a:r>
              <a:rPr lang="ru-RU" sz="1800" dirty="0" smtClean="0"/>
              <a:t>NAP</a:t>
            </a:r>
            <a:r>
              <a:rPr lang="ru-RU" sz="1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– сентябрь текущего года.</a:t>
            </a:r>
            <a:endParaRPr lang="ru-RU" sz="1800" i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-36576"/>
            <a:ext cx="12192000" cy="82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ru-RU" altLang="ru-RU" b="1" spc="-1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Адаптация к изменению климата – приоритетный компонент  обязательств Узбекистан на уровень  2030</a:t>
            </a:r>
            <a:endParaRPr lang="ru-RU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280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lvl="0" indent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u-RU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 ОНУВ1 (</a:t>
            </a:r>
            <a:r>
              <a:rPr lang="ru-RU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2017) </a:t>
            </a:r>
            <a:r>
              <a:rPr lang="uz-Cyrl-UZ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Республики Узбекистан были </a:t>
            </a:r>
            <a:r>
              <a:rPr lang="ru-RU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выделены конкретные действия на период 2020-2030 по пяти </a:t>
            </a:r>
            <a:r>
              <a:rPr lang="ru-RU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тематическим областям </a:t>
            </a:r>
            <a:r>
              <a:rPr lang="uz-Cyrl-UZ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адаптации</a:t>
            </a:r>
            <a:r>
              <a:rPr lang="ru-RU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(</a:t>
            </a:r>
            <a:r>
              <a:rPr lang="en-US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ru-RU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ru-RU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сельское и водное хозяйство; (</a:t>
            </a:r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ii</a:t>
            </a:r>
            <a:r>
              <a:rPr lang="ru-RU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социальный сектор; (</a:t>
            </a:r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iii</a:t>
            </a:r>
            <a:r>
              <a:rPr lang="ru-RU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смягчение последствий </a:t>
            </a:r>
            <a:r>
              <a:rPr lang="ru-RU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Аральской</a:t>
            </a:r>
            <a:r>
              <a:rPr lang="ru-RU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катастрофы; (</a:t>
            </a:r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iv</a:t>
            </a:r>
            <a:r>
              <a:rPr lang="ru-RU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экосистемы и (</a:t>
            </a:r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ru-RU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стратегическая инфраструктура и производственные системы. </a:t>
            </a:r>
            <a:endParaRPr lang="ru-RU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u-RU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обновленном ОНУВ2 (</a:t>
            </a:r>
            <a:r>
              <a:rPr lang="ru-RU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2021) 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области климатической адаптации и устойчивости </a:t>
            </a:r>
            <a:r>
              <a:rPr lang="uz-Cyrl-UZ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включают восемь приоритетных направлений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 водное хозяйство, сельское хозяйство, инфраструктура, биоразнообразие и экосистемы, леса, здоровье, прибрежные зоны и </a:t>
            </a:r>
            <a:r>
              <a:rPr lang="uz-Cyrl-UZ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управление рисками бедствий.</a:t>
            </a:r>
            <a:endParaRPr lang="ru-RU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ru-RU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992"/>
            <a:ext cx="12192000" cy="115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996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51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50106"/>
          </a:xfr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ru-RU" altLang="ru-RU" sz="2000" b="1" dirty="0" smtClean="0">
                <a:solidFill>
                  <a:schemeClr val="accent5">
                    <a:lumMod val="75000"/>
                  </a:schemeClr>
                </a:solidFill>
                <a:latin typeface="+mn-lt"/>
                <a:cs typeface="Calibri" panose="020F0502020204030204" pitchFamily="34" charset="0"/>
              </a:rPr>
              <a:t>Адаптация к изменению климата – приоритетный компонент  обязательств Узбекистан</a:t>
            </a:r>
            <a:r>
              <a:rPr lang="uz-Cyrl-UZ" altLang="ru-RU" sz="2000" b="1" dirty="0">
                <a:solidFill>
                  <a:schemeClr val="accent5">
                    <a:lumMod val="75000"/>
                  </a:schemeClr>
                </a:solidFill>
                <a:latin typeface="+mn-lt"/>
                <a:cs typeface="Calibri" panose="020F0502020204030204" pitchFamily="34" charset="0"/>
              </a:rPr>
              <a:t>а</a:t>
            </a:r>
            <a:r>
              <a:rPr lang="ru-RU" altLang="ru-RU" sz="2000" b="1" dirty="0" smtClean="0">
                <a:solidFill>
                  <a:schemeClr val="accent5">
                    <a:lumMod val="75000"/>
                  </a:schemeClr>
                </a:solidFill>
                <a:latin typeface="+mn-lt"/>
                <a:cs typeface="Calibri" panose="020F0502020204030204" pitchFamily="34" charset="0"/>
              </a:rPr>
              <a:t> на уровень  2030</a:t>
            </a:r>
            <a:endParaRPr lang="ru-RU" sz="2000" b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9449289"/>
              </p:ext>
            </p:extLst>
          </p:nvPr>
        </p:nvGraphicFramePr>
        <p:xfrm>
          <a:off x="239349" y="943263"/>
          <a:ext cx="11952651" cy="58746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68934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2633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425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Область/направление</a:t>
                      </a:r>
                      <a:endParaRPr lang="ru-R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/>
                        <a:ea typeface="Yu Mincho"/>
                      </a:endParaRPr>
                    </a:p>
                  </a:txBody>
                  <a:tcPr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Меры и действия</a:t>
                      </a:r>
                      <a:endParaRPr lang="ru-R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/>
                        <a:ea typeface="Yu Mincho"/>
                      </a:endParaRPr>
                    </a:p>
                  </a:txBody>
                  <a:tcPr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726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Адаптация  водного хозяйства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+mn-lt"/>
                        <a:ea typeface="Yu Mincho"/>
                      </a:endParaRPr>
                    </a:p>
                  </a:txBody>
                  <a:tcPr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 повышение эффективности использования водных ресурсов и предотвращение дальнейшего засоления и ухудшения качества земель; </a:t>
                      </a:r>
                    </a:p>
                    <a:p>
                      <a:pPr marL="228600" indent="-228600"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широкое применение  </a:t>
                      </a:r>
                      <a:r>
                        <a:rPr lang="ru-RU" sz="12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водосберегающих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 технологий полива </a:t>
                      </a:r>
                      <a:r>
                        <a:rPr lang="ru-RU" sz="12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сельхозкультур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, </a:t>
                      </a:r>
                    </a:p>
                    <a:p>
                      <a:pPr marL="228600" indent="-228600"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совершенствование механизмов стимулирования водосбережения и разработка механизмов устойчивого управления</a:t>
                      </a:r>
                    </a:p>
                    <a:p>
                      <a:pPr marL="228600" indent="-228600"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Yu Mincho"/>
                      </a:endParaRPr>
                    </a:p>
                  </a:txBody>
                  <a:tcPr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771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Адаптация  сельского хозяйства</a:t>
                      </a:r>
                      <a:endParaRPr lang="ru-RU" sz="14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Yu Mincho"/>
                      </a:endParaRPr>
                    </a:p>
                  </a:txBody>
                  <a:tcPr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диверсификация культур (расширение посевов многолетних древесных насаждений и многолетних трав); </a:t>
                      </a:r>
                    </a:p>
                    <a:p>
                      <a:pPr marL="228600" indent="-228600"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привлечение инвестиций в производство и переработку, а также создание цепочек добавленной стоимости сельскохозяйственных и продовольственных товаров;    </a:t>
                      </a:r>
                    </a:p>
                    <a:p>
                      <a:pPr marL="228600" indent="-228600"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выведение высокопродуктивных пород животных и видов (сортов) растений, устойчивых к засолению, засухе и к </a:t>
                      </a:r>
                      <a:r>
                        <a:rPr lang="ru-RU" sz="12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др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Yu Mincho"/>
                      </a:endParaRPr>
                    </a:p>
                  </a:txBody>
                  <a:tcPr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144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Адаптация социальной сферы 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+mn-lt"/>
                        <a:ea typeface="Yu Mincho"/>
                      </a:endParaRPr>
                    </a:p>
                  </a:txBody>
                  <a:tcPr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Yu Mincho"/>
                        </a:rPr>
                        <a:t>повышение осведомленности и улучшение доступа к информации об изменении климата для всех групп населения; </a:t>
                      </a:r>
                    </a:p>
                    <a:p>
                      <a:pPr marL="228600" indent="-228600"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Yu Mincho"/>
                        </a:rPr>
                        <a:t>развитие систем раннего предупреждения об опасных гидрометеорологических явлениях и управление климатическими рисками 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Yu Mincho"/>
                      </a:endParaRPr>
                    </a:p>
                  </a:txBody>
                  <a:tcPr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267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Смягчение Аральского кризиса 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+mn-lt"/>
                        <a:ea typeface="Yu Mincho"/>
                      </a:endParaRPr>
                    </a:p>
                  </a:txBody>
                  <a:tcPr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сохранение нынешнего хрупкого экологического баланса в Приаралье, борьба с опустыниванием, улучшение системы управления, эффективное и рациональное использование водных ресурсов; </a:t>
                      </a:r>
                    </a:p>
                    <a:p>
                      <a:pPr marL="228600" indent="-228600"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 расширение привлечения иностранных инвестиций для реализации мер и действий по смягчению последствий стихийных бедствий Аральского моря; </a:t>
                      </a:r>
                    </a:p>
                    <a:p>
                      <a:pPr marL="228600" indent="-228600"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 сохранение и восстановление лесных ресурсов, включая облесение высохшего дна Аральского моря. </a:t>
                      </a:r>
                    </a:p>
                    <a:p>
                      <a:pPr marL="228600" indent="-228600"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Yu Mincho"/>
                      </a:endParaRPr>
                    </a:p>
                  </a:txBody>
                  <a:tcPr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0622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Адаптация экосистем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400" b="1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Yu Mincho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400" b="1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Yu Mincho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400" b="1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Yu Mincho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Yu Mincho"/>
                        </a:rPr>
                        <a:t>Адаптация стратегической инфраструктуры и производственных мощностей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+mn-lt"/>
                        <a:ea typeface="Yu Mincho"/>
                      </a:endParaRPr>
                    </a:p>
                  </a:txBody>
                  <a:tcPr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восстановление лесов в горных и предгорных районах, сохранение аборигенных видов растений в полупустынях и пустынях; </a:t>
                      </a:r>
                    </a:p>
                    <a:p>
                      <a:pPr marL="228600" indent="-228600"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сохранение, восстановление и поддержание экологического баланса на охраняемых природных территориях; </a:t>
                      </a:r>
                    </a:p>
                    <a:p>
                      <a:pPr marL="228600" indent="-228600"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повышение устойчивости управления хрупкими экосистемами пустынь. </a:t>
                      </a:r>
                    </a:p>
                    <a:p>
                      <a:pPr marL="228600" indent="-228600"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endParaRPr lang="ru-RU" sz="12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Yu Mincho"/>
                      </a:endParaRPr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Yu Mincho"/>
                        </a:rPr>
                        <a:t> </a:t>
                      </a:r>
                      <a:r>
                        <a:rPr lang="ru-RU" sz="12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Yu Mincho"/>
                        </a:rPr>
                        <a:t>внедрение критериев адаптации в государственные инвестиционные проекты строительства, модернизации, эксплуатации и обслуживания инфраструктуры в различных секторах экономики;</a:t>
                      </a:r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Yu Mincho"/>
                        </a:rPr>
                        <a:t>реконструкция и модернизация ирригационной и дренажной инфраструктуры в водном хозяйстве; </a:t>
                      </a:r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Yu Mincho"/>
                        </a:rPr>
                        <a:t>расширение отраслевых программ очистки бытовых и промышленных стоков, обеспечение качества воды для питьевого водоснабжения и водоотведения; </a:t>
                      </a:r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Yu Mincho"/>
                        </a:rPr>
                        <a:t>модернизация водомерных постов на естественных водоемах</a:t>
                      </a:r>
                    </a:p>
                    <a:p>
                      <a:pPr marL="228600" indent="-228600"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Yu Mincho"/>
                      </a:endParaRPr>
                    </a:p>
                  </a:txBody>
                  <a:tcPr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706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170254"/>
            <a:ext cx="10515600" cy="1028960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Национальные базовые </a:t>
            </a:r>
            <a:r>
              <a:rPr lang="ru-RU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проекты</a:t>
            </a:r>
            <a:endParaRPr lang="ru-RU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38200" y="1528997"/>
            <a:ext cx="10515600" cy="4647966"/>
          </a:xfrm>
        </p:spPr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§"/>
            </a:pPr>
            <a:r>
              <a:rPr lang="ru-RU" sz="1800" dirty="0" smtClean="0"/>
              <a:t>Адаптационный </a:t>
            </a:r>
            <a:r>
              <a:rPr lang="ru-RU" sz="1800" dirty="0"/>
              <a:t>фонд  / </a:t>
            </a:r>
            <a:r>
              <a:rPr lang="en-US" sz="1800" dirty="0"/>
              <a:t>UNDP</a:t>
            </a:r>
            <a:r>
              <a:rPr lang="ru-RU" sz="1800" dirty="0"/>
              <a:t>. Обеспечение климатической устойчивости фермерских и дехкан-ких хозяйств в засушливых районах Узбекистана. </a:t>
            </a:r>
            <a:r>
              <a:rPr lang="en-US" sz="1800" dirty="0"/>
              <a:t>(2014-2021) </a:t>
            </a:r>
            <a:r>
              <a:rPr lang="en-US" sz="1800" dirty="0" smtClean="0"/>
              <a:t>10 </a:t>
            </a:r>
            <a:r>
              <a:rPr lang="ru-RU" sz="1800" dirty="0" smtClean="0"/>
              <a:t>млн. США</a:t>
            </a:r>
            <a:endParaRPr lang="ru-RU" sz="1800" dirty="0"/>
          </a:p>
          <a:p>
            <a:pPr lvl="0">
              <a:buFont typeface="Wingdings" panose="05000000000000000000" pitchFamily="2" charset="2"/>
              <a:buChar char="§"/>
            </a:pPr>
            <a:r>
              <a:rPr lang="ru-RU" sz="1800" dirty="0"/>
              <a:t>Всемирный Банк/</a:t>
            </a:r>
            <a:r>
              <a:rPr lang="en-US" sz="1800" dirty="0"/>
              <a:t>EBRD   </a:t>
            </a:r>
            <a:r>
              <a:rPr lang="ru-RU" sz="1800" dirty="0"/>
              <a:t>Модернизация сельского хозяйства для Узбекистана </a:t>
            </a:r>
            <a:r>
              <a:rPr lang="ru-RU" sz="1800" dirty="0" smtClean="0"/>
              <a:t>(2020-2026 ) 500 млн.</a:t>
            </a:r>
            <a:r>
              <a:rPr lang="en-US" sz="1800" dirty="0"/>
              <a:t> </a:t>
            </a:r>
            <a:r>
              <a:rPr lang="ru-RU" sz="1800" dirty="0" smtClean="0"/>
              <a:t>США</a:t>
            </a:r>
            <a:r>
              <a:rPr lang="en-US" sz="1800" dirty="0" smtClean="0"/>
              <a:t>)</a:t>
            </a:r>
            <a:endParaRPr lang="ru-RU" sz="1800" dirty="0"/>
          </a:p>
          <a:p>
            <a:pPr lvl="0">
              <a:buFont typeface="Wingdings" panose="05000000000000000000" pitchFamily="2" charset="2"/>
              <a:buChar char="§"/>
            </a:pPr>
            <a:r>
              <a:rPr lang="ru-RU" sz="1800" dirty="0" smtClean="0"/>
              <a:t>Всемирный </a:t>
            </a:r>
            <a:r>
              <a:rPr lang="ru-RU" sz="1800" dirty="0"/>
              <a:t>банк Проект улучшения управления водными ресурсами Южного Каракалпакстана (</a:t>
            </a:r>
            <a:r>
              <a:rPr lang="ru-RU" sz="1800" dirty="0" smtClean="0"/>
              <a:t>2014-202</a:t>
            </a:r>
            <a:r>
              <a:rPr lang="en-US" sz="1800" dirty="0" smtClean="0"/>
              <a:t>4</a:t>
            </a:r>
            <a:r>
              <a:rPr lang="ru-RU" sz="1800" dirty="0" smtClean="0"/>
              <a:t>)</a:t>
            </a:r>
            <a:r>
              <a:rPr lang="en-US" sz="1800" dirty="0" smtClean="0"/>
              <a:t> 225</a:t>
            </a:r>
            <a:r>
              <a:rPr lang="ru-RU" sz="1800" dirty="0" smtClean="0"/>
              <a:t> млн. США</a:t>
            </a:r>
            <a:r>
              <a:rPr lang="en-US" sz="1800" dirty="0" smtClean="0"/>
              <a:t>;</a:t>
            </a:r>
            <a:endParaRPr lang="ru-RU" sz="1800" dirty="0"/>
          </a:p>
          <a:p>
            <a:pPr lvl="0">
              <a:buFont typeface="Wingdings" panose="05000000000000000000" pitchFamily="2" charset="2"/>
              <a:buChar char="§"/>
            </a:pPr>
            <a:r>
              <a:rPr lang="ru-RU" sz="1800" dirty="0"/>
              <a:t>Всемирный </a:t>
            </a:r>
            <a:r>
              <a:rPr lang="ru-RU" sz="1800" dirty="0" smtClean="0"/>
              <a:t>Банк Проект Восстановление устойчивости ландшафтов </a:t>
            </a:r>
            <a:r>
              <a:rPr lang="ru-RU" sz="1800" dirty="0"/>
              <a:t>(2020-2025</a:t>
            </a:r>
            <a:r>
              <a:rPr lang="ru-RU" sz="1800" dirty="0" smtClean="0"/>
              <a:t>)</a:t>
            </a:r>
            <a:r>
              <a:rPr lang="en-US" sz="1800" dirty="0" smtClean="0"/>
              <a:t>;</a:t>
            </a:r>
            <a:endParaRPr lang="ru-RU" sz="1800" dirty="0" smtClean="0"/>
          </a:p>
          <a:p>
            <a:pPr lvl="0">
              <a:buFont typeface="Wingdings" panose="05000000000000000000" pitchFamily="2" charset="2"/>
              <a:buChar char="§"/>
            </a:pPr>
            <a:r>
              <a:rPr lang="en-US" sz="1800" dirty="0" smtClean="0"/>
              <a:t>EF</a:t>
            </a:r>
            <a:r>
              <a:rPr lang="ru-RU" sz="1800" dirty="0"/>
              <a:t>/</a:t>
            </a:r>
            <a:r>
              <a:rPr lang="en-US" sz="1800" dirty="0"/>
              <a:t>FAO</a:t>
            </a:r>
            <a:r>
              <a:rPr lang="ru-RU" sz="1800" dirty="0"/>
              <a:t> Устойчивое управление лесами в горных и долинных районах Узбекистана (2018-2023) 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US" sz="1800" dirty="0"/>
              <a:t>GEF</a:t>
            </a:r>
            <a:r>
              <a:rPr lang="ru-RU" sz="1800" dirty="0"/>
              <a:t>/</a:t>
            </a:r>
            <a:r>
              <a:rPr lang="en-US" sz="1800" dirty="0"/>
              <a:t>UNDP </a:t>
            </a:r>
            <a:r>
              <a:rPr lang="ru-RU" sz="1800" dirty="0"/>
              <a:t>(</a:t>
            </a:r>
            <a:r>
              <a:rPr lang="en-US" sz="1800" dirty="0"/>
              <a:t>CACILM</a:t>
            </a:r>
            <a:r>
              <a:rPr lang="ru-RU" sz="1800" dirty="0"/>
              <a:t>1) Снижение нагрузки на использование природных ресурсов в результате конкурирующей эксплуатации неорошаемых засушливых земель в горных, полупустынных и пустынных ландшафтах Узбекистана. (2014-2018) 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US" sz="1800" dirty="0" smtClean="0"/>
              <a:t>GIZ/FAO </a:t>
            </a:r>
            <a:r>
              <a:rPr lang="en-US" sz="1800" dirty="0"/>
              <a:t>(CACILM1) </a:t>
            </a:r>
            <a:r>
              <a:rPr lang="en-US" sz="1800" dirty="0" err="1"/>
              <a:t>Farish</a:t>
            </a:r>
            <a:r>
              <a:rPr lang="en-US" sz="1800" dirty="0"/>
              <a:t> Resilience Pasture Management Project (2008-2013)</a:t>
            </a:r>
            <a:endParaRPr lang="ru-RU" sz="1800" dirty="0"/>
          </a:p>
          <a:p>
            <a:endParaRPr lang="ru-RU" sz="1800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2136534"/>
              </p:ext>
            </p:extLst>
          </p:nvPr>
        </p:nvGraphicFramePr>
        <p:xfrm>
          <a:off x="583367" y="5580354"/>
          <a:ext cx="10515600" cy="731520"/>
        </p:xfrm>
        <a:graphic>
          <a:graphicData uri="http://schemas.openxmlformats.org/drawingml/2006/table">
            <a:tbl>
              <a:tblPr/>
              <a:tblGrid>
                <a:gridCol w="10515600"/>
              </a:tblGrid>
              <a:tr h="0">
                <a:tc>
                  <a:txBody>
                    <a:bodyPr/>
                    <a:lstStyle/>
                    <a:p>
                      <a:pPr marL="285750" indent="-285750" algn="l"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ru-RU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ПРООН/ЗКФ/</a:t>
                      </a: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VXC </a:t>
                      </a:r>
                      <a:r>
                        <a:rPr lang="ru-RU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Совершенствование </a:t>
                      </a: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системы раннего предупреждения о многих опасностях для повышения устойчивости сообществ Узбекистана к опасностям, вызванным изменением </a:t>
                      </a:r>
                      <a:r>
                        <a:rPr lang="ru-RU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климата   2021-2027 </a:t>
                      </a: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гг</a:t>
                      </a:r>
                      <a:r>
                        <a:rPr lang="ru-RU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73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82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altLang="ru-RU" b="1" spc="-1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Адаптация к изменению климата – приоритетный компонент  обязательств Узбекистан на уровень  2030</a:t>
            </a:r>
            <a:endParaRPr lang="ru-RU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CB8C48F5-413C-4239-A9C6-D35F0F3BAB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450" y="1240904"/>
            <a:ext cx="11326839" cy="25483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80" lvl="0" indent="-182880" fontAlgn="auto">
              <a:spcBef>
                <a:spcPts val="0"/>
              </a:spcBef>
              <a:spcAft>
                <a:spcPts val="600"/>
              </a:spcAft>
              <a:buClr>
                <a:srgbClr val="76B531"/>
              </a:buClr>
              <a:buSzPct val="91000"/>
              <a:buFont typeface="Arial" pitchFamily="34" charset="0"/>
              <a:buChar char="•"/>
              <a:defRPr/>
            </a:pPr>
            <a:r>
              <a:rPr lang="ru-RU" alt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Стратегия </a:t>
            </a:r>
            <a:r>
              <a:rPr lang="ru-RU" altLang="ru-RU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развития Нового Узбекистана на 2022-2026 годы,  №ПП-60 от 28.01.2022
</a:t>
            </a:r>
            <a:r>
              <a:rPr lang="ru-RU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 мерах по эффективному использованию земельных и водных ресурсов в сельском хозяйстве,  №УП -5742  от  17.06.2019 </a:t>
            </a:r>
          </a:p>
          <a:p>
            <a:pPr marL="182880" lvl="0" indent="-182880" fontAlgn="auto">
              <a:spcBef>
                <a:spcPts val="0"/>
              </a:spcBef>
              <a:spcAft>
                <a:spcPts val="600"/>
              </a:spcAft>
              <a:buClr>
                <a:srgbClr val="76B531"/>
              </a:buClr>
              <a:buSzPct val="91000"/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Об утверждении Концепции развития системы лесного хозяйства в Республике Узбекистан до 2030 г., №ПП-4850 от 06.10.2020, </a:t>
            </a:r>
          </a:p>
          <a:p>
            <a:pPr marL="182880" lvl="0" indent="-182880" fontAlgn="auto">
              <a:spcBef>
                <a:spcPts val="0"/>
              </a:spcBef>
              <a:spcAft>
                <a:spcPts val="600"/>
              </a:spcAft>
              <a:buClr>
                <a:srgbClr val="76B531"/>
              </a:buClr>
              <a:buSzPct val="91000"/>
              <a:buFont typeface="Arial" pitchFamily="34" charset="0"/>
              <a:buChar char="•"/>
              <a:defRPr/>
            </a:pPr>
            <a:r>
              <a:rPr lang="ru-RU" altLang="ru-RU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Стратегия перехода Республики Узбекистан к «зеленой» экономике на 2019-2030 годы, №ПП-4477 от 04.10.2019
Стратегия развития сельского хозяйства Республики Узбекистан на 2020-2030 годы, №ПП- 5853 от 23.10.2019
Стратегия развития водного хозяйства на 2020-2030 годы,  №ПП-6024 от 10.07.2020
Национальная стратегия</a:t>
            </a:r>
            <a:r>
              <a:rPr lang="ru-RU" altLang="ru-RU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охраны окружающей среды на период до 2030 года, №ПП- 5863 от 30.10.2019 и др.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25450" y="4202198"/>
            <a:ext cx="11377265" cy="2388603"/>
          </a:xfrm>
          <a:prstGeom prst="rect">
            <a:avLst/>
          </a:prstGeom>
          <a:solidFill>
            <a:srgbClr val="639729">
              <a:alpha val="17000"/>
            </a:srgbClr>
          </a:solidFill>
          <a:ln>
            <a:solidFill>
              <a:srgbClr val="76B531"/>
            </a:solidFill>
          </a:ln>
        </p:spPr>
        <p:txBody>
          <a:bodyPr wrap="square">
            <a:spAutoFit/>
          </a:bodyPr>
          <a:lstStyle/>
          <a:p>
            <a:pPr lvl="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Специальная резолюция ООН об объявлении региона Приаралья зоной экологических инноваций и технологий, принятая на пленарном заседании 75-й сессии Генеральной Ассамблеи ООН 18 мая 2021 года в Нью-Йорке, поощряет развитие научно-исследовательской и консультативной деятельности по дальнейшему восстановлению окружающей среды и сохранению природных ресурсов, а также призывает к совместным междисциплинарным исследованиям,  разработке и внедрению инновационных технологий, содействию инклюзивному и экологически устойчивому экономическому росту</a:t>
            </a:r>
            <a:r>
              <a:rPr lang="ru-RU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Создан трастовый фонд  для поддержки мер по адаптации.  </a:t>
            </a:r>
            <a:endParaRPr lang="ru-RU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83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адпись 3">
            <a:extLst>
              <a:ext uri="{FF2B5EF4-FFF2-40B4-BE49-F238E27FC236}">
                <a16:creationId xmlns="" xmlns:a16="http://schemas.microsoft.com/office/drawing/2014/main" id="{956A0211-3F97-49E8-8762-3FADE84038EA}"/>
              </a:ext>
            </a:extLst>
          </p:cNvPr>
          <p:cNvSpPr txBox="1"/>
          <p:nvPr/>
        </p:nvSpPr>
        <p:spPr>
          <a:xfrm>
            <a:off x="461113" y="90152"/>
            <a:ext cx="10751529" cy="6352981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91BCE3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ru-RU" sz="2400" b="1" dirty="0" smtClean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Краткий обзор результатов деятельности</a:t>
            </a:r>
            <a:r>
              <a:rPr lang="ru-RU" sz="24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и проектов, утвержденных СС </a:t>
            </a:r>
            <a:r>
              <a:rPr lang="ru-RU" sz="24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Многопартнерского</a:t>
            </a:r>
            <a:r>
              <a:rPr lang="ru-RU" sz="24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трастового фонда по человеческой безопасности для региона Приаралья за период 2018-2020гг. </a:t>
            </a:r>
            <a:endParaRPr lang="ru-RU" sz="24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9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27 ноября 2018г. в штаб-квартире </a:t>
            </a:r>
            <a:r>
              <a:rPr lang="en-US" sz="16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UN</a:t>
            </a:r>
            <a:r>
              <a:rPr lang="ru-RU" sz="16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в г. Нью-Йорке  на специальном заседании высокого уровня </a:t>
            </a:r>
            <a:r>
              <a:rPr lang="en-US" sz="16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UN</a:t>
            </a:r>
            <a:r>
              <a:rPr lang="ru-RU" sz="16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был создан </a:t>
            </a:r>
            <a:r>
              <a:rPr lang="ru-RU" sz="1600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Многопартнерский</a:t>
            </a:r>
            <a:r>
              <a:rPr lang="ru-RU" sz="16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трастовый фонд по человеческой безопасности для региона Приаралья (MPHSTF). </a:t>
            </a:r>
            <a:r>
              <a:rPr lang="ru-RU" sz="160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Главным органом </a:t>
            </a:r>
            <a:r>
              <a:rPr lang="ru-RU" sz="16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MPHSTF является Руководящий комитет, который принимает решения по мобилизации и распределению средств, управлению и надзору за деятельностью Фонда.  Сопредседателями руководящего комитета выступают Правительство Республики Узбекистан и Представительство </a:t>
            </a:r>
            <a:r>
              <a:rPr lang="en-US" sz="16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UN</a:t>
            </a:r>
            <a:r>
              <a:rPr lang="ru-RU" sz="16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в г. Ташкенте. Офис MPHSTF при </a:t>
            </a:r>
            <a:r>
              <a:rPr lang="en-US" sz="16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UNDP</a:t>
            </a:r>
            <a:r>
              <a:rPr lang="ru-RU" sz="16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в г. Нью-Йорке – это структура </a:t>
            </a:r>
            <a:r>
              <a:rPr lang="en-US" sz="16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UN</a:t>
            </a:r>
            <a:r>
              <a:rPr lang="ru-RU" sz="16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которая администрирует более 100 подобных фондов по всему миру.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Средства Трастового фонда </a:t>
            </a:r>
            <a:r>
              <a:rPr lang="en-US" sz="16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UN</a:t>
            </a:r>
            <a:r>
              <a:rPr lang="ru-RU" sz="16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для региона Приаралья формируются за счет вкладов правительств стран, донорских организаций, частного сектора и отдельных лиц. В частности: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10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10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10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10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10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10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10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10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10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10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Правительством Республики Узбекистан осуществлен первый транш со-финансирования MPHSTF в размере $2 млн. в рамках объявленного в ходе мероприятия высокого уровня в ноябре 2018г. решения о регулярном со-финансировании данного Фонда на уровне около $2 млн. ежегодно.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11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="" xmlns:a16="http://schemas.microsoft.com/office/drawing/2014/main" id="{4F0BDE67-287B-4993-8A43-CBB0AC15AE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9528841"/>
              </p:ext>
            </p:extLst>
          </p:nvPr>
        </p:nvGraphicFramePr>
        <p:xfrm>
          <a:off x="2244944" y="4149639"/>
          <a:ext cx="7648565" cy="23369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63090">
                  <a:extLst>
                    <a:ext uri="{9D8B030D-6E8A-4147-A177-3AD203B41FA5}">
                      <a16:colId xmlns="" xmlns:a16="http://schemas.microsoft.com/office/drawing/2014/main" val="4002163704"/>
                    </a:ext>
                  </a:extLst>
                </a:gridCol>
                <a:gridCol w="1460873">
                  <a:extLst>
                    <a:ext uri="{9D8B030D-6E8A-4147-A177-3AD203B41FA5}">
                      <a16:colId xmlns="" xmlns:a16="http://schemas.microsoft.com/office/drawing/2014/main" val="2995843737"/>
                    </a:ext>
                  </a:extLst>
                </a:gridCol>
                <a:gridCol w="1124602">
                  <a:extLst>
                    <a:ext uri="{9D8B030D-6E8A-4147-A177-3AD203B41FA5}">
                      <a16:colId xmlns="" xmlns:a16="http://schemas.microsoft.com/office/drawing/2014/main" val="1636028800"/>
                    </a:ext>
                  </a:extLst>
                </a:gridCol>
              </a:tblGrid>
              <a:tr h="40105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dirty="0" err="1">
                          <a:effectLst/>
                        </a:rPr>
                        <a:t>Правительство</a:t>
                      </a:r>
                      <a:r>
                        <a:rPr lang="en-US" sz="1000" dirty="0">
                          <a:effectLst/>
                        </a:rPr>
                        <a:t> </a:t>
                      </a:r>
                      <a:r>
                        <a:rPr lang="en-US" sz="1000" dirty="0" err="1">
                          <a:effectLst/>
                        </a:rPr>
                        <a:t>Норвегии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$1,1 млн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28.06. 2019г.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4678724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dirty="0" err="1">
                          <a:effectLst/>
                        </a:rPr>
                        <a:t>Европейским</a:t>
                      </a:r>
                      <a:r>
                        <a:rPr lang="en-US" sz="1000" dirty="0">
                          <a:effectLst/>
                        </a:rPr>
                        <a:t> </a:t>
                      </a:r>
                      <a:r>
                        <a:rPr lang="en-US" sz="1000" dirty="0" err="1">
                          <a:effectLst/>
                        </a:rPr>
                        <a:t>Союзом</a:t>
                      </a:r>
                      <a:r>
                        <a:rPr lang="en-US" sz="1000" dirty="0">
                          <a:effectLst/>
                        </a:rPr>
                        <a:t> (ЕU)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5,2 млн. евро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11.11. 2019г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4788060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dirty="0" err="1">
                          <a:effectLst/>
                        </a:rPr>
                        <a:t>Правительство</a:t>
                      </a:r>
                      <a:r>
                        <a:rPr lang="en-US" sz="1000" dirty="0">
                          <a:effectLst/>
                        </a:rPr>
                        <a:t> </a:t>
                      </a:r>
                      <a:r>
                        <a:rPr lang="en-US" sz="1000" dirty="0" err="1">
                          <a:effectLst/>
                        </a:rPr>
                        <a:t>Финляндии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1 млн. евро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29.05. 2020г.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408426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dirty="0" err="1">
                          <a:effectLst/>
                        </a:rPr>
                        <a:t>Правительство</a:t>
                      </a:r>
                      <a:r>
                        <a:rPr lang="en-US" sz="1000" dirty="0">
                          <a:effectLst/>
                        </a:rPr>
                        <a:t> </a:t>
                      </a:r>
                      <a:r>
                        <a:rPr lang="en-US" sz="1000" dirty="0" err="1">
                          <a:effectLst/>
                        </a:rPr>
                        <a:t>Республики</a:t>
                      </a:r>
                      <a:r>
                        <a:rPr lang="en-US" sz="1000" dirty="0">
                          <a:effectLst/>
                        </a:rPr>
                        <a:t> </a:t>
                      </a:r>
                      <a:r>
                        <a:rPr lang="en-US" sz="1000" dirty="0" err="1">
                          <a:effectLst/>
                        </a:rPr>
                        <a:t>Корея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$1 млн.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569435295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Утверждённые проекты, ориентированные на устранение факторов уязвимости, усугубляемых КОВИД-19: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086639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UNDP</a:t>
                      </a:r>
                      <a:r>
                        <a:rPr lang="ru-RU" sz="1000">
                          <a:effectLst/>
                        </a:rPr>
                        <a:t>/</a:t>
                      </a:r>
                      <a:r>
                        <a:rPr lang="en-US" sz="1000">
                          <a:effectLst/>
                        </a:rPr>
                        <a:t>FAO</a:t>
                      </a:r>
                      <a:r>
                        <a:rPr lang="ru-RU" sz="1000">
                          <a:effectLst/>
                        </a:rPr>
                        <a:t>/</a:t>
                      </a:r>
                      <a:r>
                        <a:rPr lang="ru-RU" sz="1100">
                          <a:effectLst/>
                        </a:rPr>
                        <a:t> </a:t>
                      </a:r>
                      <a:r>
                        <a:rPr lang="en-US" sz="1000">
                          <a:effectLst/>
                        </a:rPr>
                        <a:t>UNFPA</a:t>
                      </a:r>
                      <a:r>
                        <a:rPr lang="ru-RU" sz="1000">
                          <a:effectLst/>
                        </a:rPr>
                        <a:t> по поддержке молодежных инновационных проектов и внедрению эффективных методов ведения сельского хозяйства в регионе Аральского моря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2,1 млн. USD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2020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7516608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Совместная программа </a:t>
                      </a:r>
                      <a:r>
                        <a:rPr lang="en-US" sz="1000">
                          <a:effectLst/>
                        </a:rPr>
                        <a:t>UNISEF</a:t>
                      </a:r>
                      <a:r>
                        <a:rPr lang="ru-RU" sz="1000">
                          <a:effectLst/>
                        </a:rPr>
                        <a:t>/ </a:t>
                      </a:r>
                      <a:r>
                        <a:rPr lang="en-US" sz="1000">
                          <a:effectLst/>
                        </a:rPr>
                        <a:t>UNFPA</a:t>
                      </a:r>
                      <a:r>
                        <a:rPr lang="ru-RU" sz="1000">
                          <a:effectLst/>
                        </a:rPr>
                        <a:t> / </a:t>
                      </a:r>
                      <a:r>
                        <a:rPr lang="en-US" sz="1000">
                          <a:effectLst/>
                        </a:rPr>
                        <a:t>UNODC</a:t>
                      </a:r>
                      <a:r>
                        <a:rPr lang="ru-RU" sz="1000">
                          <a:effectLst/>
                        </a:rPr>
                        <a:t> по улучшению систем водоснабжения и санитарии в средних школах в регионе Аральского моря, а также по расширению прав и возможностей молодежи, развитию ее навыков и внедрению инноваций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3,5 млн. </a:t>
                      </a:r>
                      <a:endParaRPr lang="ru-RU" sz="110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 USD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2020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635420770"/>
                  </a:ext>
                </a:extLst>
              </a:tr>
              <a:tr h="45194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Проект </a:t>
                      </a:r>
                      <a:r>
                        <a:rPr lang="en-US" sz="1000" dirty="0">
                          <a:effectLst/>
                        </a:rPr>
                        <a:t>WHO</a:t>
                      </a:r>
                      <a:r>
                        <a:rPr lang="ru-RU" sz="1000" dirty="0">
                          <a:effectLst/>
                        </a:rPr>
                        <a:t> по оценке системы здравоохранения Республики Каракалпакстан   всемирная организация </a:t>
                      </a:r>
                      <a:r>
                        <a:rPr lang="ru-RU" sz="1000" dirty="0" err="1">
                          <a:effectLst/>
                        </a:rPr>
                        <a:t>здравохранения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425 000</a:t>
                      </a:r>
                      <a:endParaRPr lang="ru-RU" sz="110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  USD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dirty="0">
                          <a:effectLst/>
                        </a:rPr>
                        <a:t>2020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6684060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843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26C027A8A8165C45BED9C70FB5136483" ma:contentTypeVersion="7" ma:contentTypeDescription="新しいドキュメントを作成します。" ma:contentTypeScope="" ma:versionID="4047d1698a3cf2e5f2b02211648273c3">
  <xsd:schema xmlns:xsd="http://www.w3.org/2001/XMLSchema" xmlns:xs="http://www.w3.org/2001/XMLSchema" xmlns:p="http://schemas.microsoft.com/office/2006/metadata/properties" xmlns:ns3="80732d8f-5121-4ee0-b586-5b677fba14a7" xmlns:ns4="7352b813-5784-48f8-b500-e607258e8957" targetNamespace="http://schemas.microsoft.com/office/2006/metadata/properties" ma:root="true" ma:fieldsID="ca8f7dbae5c718fec66d2cffe690022a" ns3:_="" ns4:_="">
    <xsd:import namespace="80732d8f-5121-4ee0-b586-5b677fba14a7"/>
    <xsd:import namespace="7352b813-5784-48f8-b500-e607258e8957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732d8f-5121-4ee0-b586-5b677fba14a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共有のヒントのハッシュ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52b813-5784-48f8-b500-e607258e89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4CE70FC-A65A-4427-931E-894E38859C4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0FC501E-27AE-44DF-AF5B-C88DCA97C3E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0732d8f-5121-4ee0-b586-5b677fba14a7"/>
    <ds:schemaRef ds:uri="7352b813-5784-48f8-b500-e607258e895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017AA3B-1BA1-4C42-AB36-DDBF07F1105D}">
  <ds:schemaRefs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80732d8f-5121-4ee0-b586-5b677fba14a7"/>
    <ds:schemaRef ds:uri="http://schemas.microsoft.com/office/2006/metadata/properties"/>
    <ds:schemaRef ds:uri="http://purl.org/dc/elements/1.1/"/>
    <ds:schemaRef ds:uri="7352b813-5784-48f8-b500-e607258e8957"/>
    <ds:schemaRef ds:uri="http://schemas.microsoft.com/office/infopath/2007/PartnerControl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4358</TotalTime>
  <Words>3410</Words>
  <Application>Microsoft Office PowerPoint</Application>
  <PresentationFormat>Широкоэкранный</PresentationFormat>
  <Paragraphs>228</Paragraphs>
  <Slides>21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33" baseType="lpstr">
      <vt:lpstr>Arial Unicode MS</vt:lpstr>
      <vt:lpstr>Arial</vt:lpstr>
      <vt:lpstr>Arial Narrow</vt:lpstr>
      <vt:lpstr>Calibri</vt:lpstr>
      <vt:lpstr>Calibri Light</vt:lpstr>
      <vt:lpstr>Courier New</vt:lpstr>
      <vt:lpstr>Tahoma</vt:lpstr>
      <vt:lpstr>Times New Roman</vt:lpstr>
      <vt:lpstr>Wingdings</vt:lpstr>
      <vt:lpstr>Yu Mincho</vt:lpstr>
      <vt:lpstr>Тема Office</vt:lpstr>
      <vt:lpstr>1_Тема Office</vt:lpstr>
      <vt:lpstr>Опыт Узбекистана  в планировании адаптационных мер в рамках  NAP</vt:lpstr>
      <vt:lpstr>Презентация PowerPoint</vt:lpstr>
      <vt:lpstr>Презентация PowerPoint</vt:lpstr>
      <vt:lpstr> </vt:lpstr>
      <vt:lpstr>Презентация PowerPoint</vt:lpstr>
      <vt:lpstr>Адаптация к изменению климата – приоритетный компонент  обязательств Узбекистана на уровень  2030</vt:lpstr>
      <vt:lpstr>Национальные базовые проекты</vt:lpstr>
      <vt:lpstr>Презентация PowerPoint</vt:lpstr>
      <vt:lpstr>Презентация PowerPoint</vt:lpstr>
      <vt:lpstr>Меры и деятельность по адаптации уязвимых секторов к  изменению климата  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Приоритетные направления деятельности по отслеживанию адаптационных мер и действий  </vt:lpstr>
      <vt:lpstr>Приоритетные меры и деятельность, выделенные на основе стейкхолдер консультаций и экспертных обсуждений</vt:lpstr>
      <vt:lpstr>Презентация PowerPoint</vt:lpstr>
      <vt:lpstr>WOCAT country page</vt:lpstr>
      <vt:lpstr>БЛАГОДАРЮ ЗА ВНИМАНИЕ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Natella</dc:creator>
  <cp:lastModifiedBy>User</cp:lastModifiedBy>
  <cp:revision>216</cp:revision>
  <dcterms:created xsi:type="dcterms:W3CDTF">2022-02-09T08:00:14Z</dcterms:created>
  <dcterms:modified xsi:type="dcterms:W3CDTF">2023-07-14T08:10:25Z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0x01010026C027A8A8165C45BED9C70FB5136483</vt:lpwstr>
  </property>
</Properties>
</file>