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1208" r:id="rId4"/>
    <p:sldId id="1191" r:id="rId5"/>
    <p:sldId id="1192" r:id="rId6"/>
    <p:sldId id="1224" r:id="rId7"/>
    <p:sldId id="1226" r:id="rId8"/>
    <p:sldId id="448" r:id="rId9"/>
    <p:sldId id="447" r:id="rId10"/>
    <p:sldId id="449" r:id="rId11"/>
    <p:sldId id="458" r:id="rId12"/>
    <p:sldId id="450" r:id="rId13"/>
    <p:sldId id="453" r:id="rId14"/>
    <p:sldId id="454" r:id="rId15"/>
    <p:sldId id="451" r:id="rId16"/>
    <p:sldId id="455" r:id="rId17"/>
    <p:sldId id="457" r:id="rId18"/>
    <p:sldId id="456" r:id="rId19"/>
    <p:sldId id="1228" r:id="rId20"/>
    <p:sldId id="1227" r:id="rId21"/>
    <p:sldId id="715" r:id="rId22"/>
    <p:sldId id="1213" r:id="rId23"/>
    <p:sldId id="1217" r:id="rId24"/>
    <p:sldId id="1209" r:id="rId25"/>
    <p:sldId id="1210" r:id="rId26"/>
    <p:sldId id="394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5C4DC7-1069-49DB-84B3-FD21D9505AFA}">
          <p14:sldIdLst>
            <p14:sldId id="256"/>
            <p14:sldId id="277"/>
            <p14:sldId id="1208"/>
            <p14:sldId id="1191"/>
            <p14:sldId id="1192"/>
            <p14:sldId id="1224"/>
            <p14:sldId id="1226"/>
            <p14:sldId id="448"/>
            <p14:sldId id="447"/>
            <p14:sldId id="449"/>
            <p14:sldId id="458"/>
            <p14:sldId id="450"/>
            <p14:sldId id="453"/>
            <p14:sldId id="454"/>
            <p14:sldId id="451"/>
            <p14:sldId id="455"/>
            <p14:sldId id="457"/>
            <p14:sldId id="456"/>
            <p14:sldId id="1228"/>
            <p14:sldId id="1227"/>
            <p14:sldId id="715"/>
            <p14:sldId id="1213"/>
            <p14:sldId id="1217"/>
            <p14:sldId id="1209"/>
            <p14:sldId id="1210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erdil Cevheri" initials="SC [2]" lastIdx="10" clrIdx="6">
    <p:extLst>
      <p:ext uri="{19B8F6BF-5375-455C-9EA6-DF929625EA0E}">
        <p15:presenceInfo xmlns:p15="http://schemas.microsoft.com/office/powerpoint/2012/main" userId="S::serdil.cevheri@undp.org::acf3e0ab-51a6-4239-a590-14e1f961a2e3" providerId="AD"/>
      </p:ext>
    </p:extLst>
  </p:cmAuthor>
  <p:cmAuthor id="1" name="Ida Uusikyla" initials="IU" lastIdx="2" clrIdx="0">
    <p:extLst>
      <p:ext uri="{19B8F6BF-5375-455C-9EA6-DF929625EA0E}">
        <p15:presenceInfo xmlns:p15="http://schemas.microsoft.com/office/powerpoint/2012/main" userId="S::ida.uusikyla@undp.org::af197020-629d-4c79-b7e3-e6b9253cc8ef" providerId="AD"/>
      </p:ext>
    </p:extLst>
  </p:cmAuthor>
  <p:cmAuthor id="8" name="Kizhakkethottam, Cerin" initials="KC" lastIdx="15" clrIdx="7">
    <p:extLst>
      <p:ext uri="{19B8F6BF-5375-455C-9EA6-DF929625EA0E}">
        <p15:presenceInfo xmlns:p15="http://schemas.microsoft.com/office/powerpoint/2012/main" userId="S::cerin.kizhakkethottam@aecom.com::85cf3b5d-06df-4228-b8ce-08576a10fb5c" providerId="AD"/>
      </p:ext>
    </p:extLst>
  </p:cmAuthor>
  <p:cmAuthor id="2" name="Bui Viet Hien" initials="BVH" lastIdx="2" clrIdx="1">
    <p:extLst>
      <p:ext uri="{19B8F6BF-5375-455C-9EA6-DF929625EA0E}">
        <p15:presenceInfo xmlns:p15="http://schemas.microsoft.com/office/powerpoint/2012/main" userId="S-1-5-21-216267552-1024997894-1281619403-2179" providerId="AD"/>
      </p:ext>
    </p:extLst>
  </p:cmAuthor>
  <p:cmAuthor id="9" name="Burcu Dagurkuden" initials="BD" lastIdx="2" clrIdx="8">
    <p:extLst>
      <p:ext uri="{19B8F6BF-5375-455C-9EA6-DF929625EA0E}">
        <p15:presenceInfo xmlns:p15="http://schemas.microsoft.com/office/powerpoint/2012/main" userId="S::burcu.dagurkuden@undp.org::cdbfa0f6-ccb0-4732-b849-2d633e4b43dd" providerId="AD"/>
      </p:ext>
    </p:extLst>
  </p:cmAuthor>
  <p:cmAuthor id="3" name="Hess, Janto" initials="HJ" lastIdx="7" clrIdx="2">
    <p:extLst>
      <p:ext uri="{19B8F6BF-5375-455C-9EA6-DF929625EA0E}">
        <p15:presenceInfo xmlns:p15="http://schemas.microsoft.com/office/powerpoint/2012/main" userId="S::ucfbhes@ucl.ac.uk::09519598-010e-4e6e-82e4-89e2d860787b" providerId="AD"/>
      </p:ext>
    </p:extLst>
  </p:cmAuthor>
  <p:cmAuthor id="10" name="Nazgul Kulova" initials="NK" lastIdx="1" clrIdx="9">
    <p:extLst>
      <p:ext uri="{19B8F6BF-5375-455C-9EA6-DF929625EA0E}">
        <p15:presenceInfo xmlns:p15="http://schemas.microsoft.com/office/powerpoint/2012/main" userId="S::nazgul.kulova@undp.org::ed88ac8b-ffd3-4c1a-8760-a2fb9f0eabfc" providerId="AD"/>
      </p:ext>
    </p:extLst>
  </p:cmAuthor>
  <p:cmAuthor id="4" name="Rohini Kohli" initials="RK" lastIdx="21" clrIdx="3">
    <p:extLst>
      <p:ext uri="{19B8F6BF-5375-455C-9EA6-DF929625EA0E}">
        <p15:presenceInfo xmlns:p15="http://schemas.microsoft.com/office/powerpoint/2012/main" userId="S::rohini.kohli@undp.org::32082b08-df3d-4c87-a1ec-159101cfce96" providerId="AD"/>
      </p:ext>
    </p:extLst>
  </p:cmAuthor>
  <p:cmAuthor id="5" name="Serdil Cevheri" initials="SC" lastIdx="10" clrIdx="4">
    <p:extLst>
      <p:ext uri="{19B8F6BF-5375-455C-9EA6-DF929625EA0E}">
        <p15:presenceInfo xmlns:p15="http://schemas.microsoft.com/office/powerpoint/2012/main" userId="S-1-5-21-344357810-1246038989-316617838-11241" providerId="AD"/>
      </p:ext>
    </p:extLst>
  </p:cmAuthor>
  <p:cmAuthor id="6" name="Liam Fee" initials="LF" lastIdx="17" clrIdx="5">
    <p:extLst>
      <p:ext uri="{19B8F6BF-5375-455C-9EA6-DF929625EA0E}">
        <p15:presenceInfo xmlns:p15="http://schemas.microsoft.com/office/powerpoint/2012/main" userId="6ed9f7ea188623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BBB7D-93EA-4820-80EF-C28AA5F97021}" v="1" dt="2023-05-16T04:56:57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32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86"/>
    </p:cViewPr>
  </p:sorterViewPr>
  <p:notesViewPr>
    <p:cSldViewPr snapToGrid="0">
      <p:cViewPr varScale="1">
        <p:scale>
          <a:sx n="47" d="100"/>
          <a:sy n="47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2140954969089"/>
          <c:y val="0.15551538210572272"/>
          <c:w val="0.48860989895776441"/>
          <c:h val="0.8231247027086903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Sheet1!$L$10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7-45D5-964F-A5A748E161F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7-45D5-964F-A5A748E161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7-45D5-964F-A5A748E161F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7-45D5-964F-A5A748E161F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C7-45D5-964F-A5A748E161F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C7-45D5-964F-A5A748E161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Sheet1!$K$11:$K$16</c:f>
              <c:strCache>
                <c:ptCount val="6"/>
                <c:pt idx="0">
                  <c:v>Долгосрочное видение и мандат</c:v>
                </c:pt>
                <c:pt idx="1">
                  <c:v>Институциональная и правовая база</c:v>
                </c:pt>
                <c:pt idx="2">
                  <c:v>Планирование и реализация</c:v>
                </c:pt>
                <c:pt idx="3">
                  <c:v>Координация и партнерство</c:v>
                </c:pt>
                <c:pt idx="4">
                  <c:v>Мониторинг и оценка</c:v>
                </c:pt>
                <c:pt idx="5">
                  <c:v>Климатическая информация и оценка рисков</c:v>
                </c:pt>
              </c:strCache>
            </c:strRef>
          </c:cat>
          <c:val>
            <c:numRef>
              <c:f>Sheet1!$L$11:$L$16</c:f>
              <c:numCache>
                <c:formatCode>0.0%</c:formatCode>
                <c:ptCount val="6"/>
                <c:pt idx="0">
                  <c:v>0.44</c:v>
                </c:pt>
                <c:pt idx="1">
                  <c:v>0.25700000000000001</c:v>
                </c:pt>
                <c:pt idx="2">
                  <c:v>0.33300000000000002</c:v>
                </c:pt>
                <c:pt idx="3">
                  <c:v>0.48599999999999999</c:v>
                </c:pt>
                <c:pt idx="4">
                  <c:v>0.4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C7-45D5-964F-A5A748E161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9251871"/>
        <c:axId val="2113183775"/>
      </c:barChart>
      <c:catAx>
        <c:axId val="210925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2113183775"/>
        <c:crosses val="autoZero"/>
        <c:auto val="1"/>
        <c:lblAlgn val="ctr"/>
        <c:lblOffset val="100"/>
        <c:noMultiLvlLbl val="0"/>
      </c:catAx>
      <c:valAx>
        <c:axId val="2113183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210925187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AD609-B7CD-48F5-9013-D1DA33C7643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4E501A30-769E-4A3B-A425-E0E071EDF8FB}">
      <dgm:prSet phldrT="[Текст]"/>
      <dgm:spPr/>
      <dgm:t>
        <a:bodyPr/>
        <a:lstStyle/>
        <a:p>
          <a:r>
            <a:rPr lang="en-US" dirty="0"/>
            <a:t>II.</a:t>
          </a:r>
          <a:r>
            <a:rPr lang="ru-RU" dirty="0"/>
            <a:t> Разработаны планы адаптации приоритетных секторов</a:t>
          </a:r>
          <a:endParaRPr lang="x-none" dirty="0"/>
        </a:p>
      </dgm:t>
    </dgm:pt>
    <dgm:pt modelId="{60A928A6-313C-4628-A483-531626102B4D}" type="parTrans" cxnId="{2A516551-75E6-4C6C-BADF-ADF5D3C01AB7}">
      <dgm:prSet/>
      <dgm:spPr/>
      <dgm:t>
        <a:bodyPr/>
        <a:lstStyle/>
        <a:p>
          <a:endParaRPr lang="x-none"/>
        </a:p>
      </dgm:t>
    </dgm:pt>
    <dgm:pt modelId="{B9E15A36-F515-4F6E-BFFC-66B4556B65E7}" type="sibTrans" cxnId="{2A516551-75E6-4C6C-BADF-ADF5D3C01AB7}">
      <dgm:prSet/>
      <dgm:spPr/>
      <dgm:t>
        <a:bodyPr/>
        <a:lstStyle/>
        <a:p>
          <a:endParaRPr lang="x-none"/>
        </a:p>
      </dgm:t>
    </dgm:pt>
    <dgm:pt modelId="{3185B8C1-218B-4945-84C9-22C4CBB397E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III. </a:t>
          </a:r>
          <a:r>
            <a:rPr lang="ru-RU" dirty="0"/>
            <a:t>Повышен потенциал адаптации к изменению климата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на областном уровнях</a:t>
          </a:r>
        </a:p>
      </dgm:t>
    </dgm:pt>
    <dgm:pt modelId="{8DAFA71F-E75F-4179-A07E-DE6730C010F0}" type="parTrans" cxnId="{1105386B-7727-440F-8EA9-5680410CE5D5}">
      <dgm:prSet/>
      <dgm:spPr/>
      <dgm:t>
        <a:bodyPr/>
        <a:lstStyle/>
        <a:p>
          <a:endParaRPr lang="x-none"/>
        </a:p>
      </dgm:t>
    </dgm:pt>
    <dgm:pt modelId="{B7948B83-3E47-4E10-9506-52F6D85A1A81}" type="sibTrans" cxnId="{1105386B-7727-440F-8EA9-5680410CE5D5}">
      <dgm:prSet/>
      <dgm:spPr/>
      <dgm:t>
        <a:bodyPr/>
        <a:lstStyle/>
        <a:p>
          <a:endParaRPr lang="x-none"/>
        </a:p>
      </dgm:t>
    </dgm:pt>
    <dgm:pt modelId="{C51A6B9C-1300-4C6B-8B71-02D8614F3184}">
      <dgm:prSet phldrT="[Текст]"/>
      <dgm:spPr/>
      <dgm:t>
        <a:bodyPr/>
        <a:lstStyle/>
        <a:p>
          <a:r>
            <a:rPr lang="en-US" dirty="0"/>
            <a:t>I. </a:t>
          </a:r>
          <a:r>
            <a:rPr lang="ru-RU" dirty="0"/>
            <a:t>Уточнены и усилены национальные координационные и институциональные механизмы для планирования адаптации </a:t>
          </a:r>
        </a:p>
      </dgm:t>
    </dgm:pt>
    <dgm:pt modelId="{9EA38253-7A4E-49CB-9F3F-112073C8CD58}" type="sibTrans" cxnId="{47CBB01C-D06E-4D76-9857-A225C1DC9951}">
      <dgm:prSet/>
      <dgm:spPr/>
      <dgm:t>
        <a:bodyPr/>
        <a:lstStyle/>
        <a:p>
          <a:endParaRPr lang="x-none"/>
        </a:p>
      </dgm:t>
    </dgm:pt>
    <dgm:pt modelId="{57F82B6D-564F-4F6E-8CB2-A9F596DB6CBB}" type="parTrans" cxnId="{47CBB01C-D06E-4D76-9857-A225C1DC9951}">
      <dgm:prSet/>
      <dgm:spPr/>
      <dgm:t>
        <a:bodyPr/>
        <a:lstStyle/>
        <a:p>
          <a:endParaRPr lang="x-none"/>
        </a:p>
      </dgm:t>
    </dgm:pt>
    <dgm:pt modelId="{73398E08-BCA2-4B95-B64A-F18CFF60D1EF}">
      <dgm:prSet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1.1. Повышен потенциал КСВИКЭРЗЭ по координации национальных усилий по адаптации</a:t>
          </a:r>
        </a:p>
      </dgm:t>
    </dgm:pt>
    <dgm:pt modelId="{A13931A6-9EF7-4911-89B3-4537F6BD580D}" type="parTrans" cxnId="{60BA2DE6-2606-4719-A761-02D355B89FD6}">
      <dgm:prSet/>
      <dgm:spPr/>
      <dgm:t>
        <a:bodyPr/>
        <a:lstStyle/>
        <a:p>
          <a:endParaRPr lang="x-none"/>
        </a:p>
      </dgm:t>
    </dgm:pt>
    <dgm:pt modelId="{DED7DA19-50C7-4306-8CD5-6B271AFF27EA}" type="sibTrans" cxnId="{60BA2DE6-2606-4719-A761-02D355B89FD6}">
      <dgm:prSet/>
      <dgm:spPr/>
      <dgm:t>
        <a:bodyPr/>
        <a:lstStyle/>
        <a:p>
          <a:endParaRPr lang="x-none"/>
        </a:p>
      </dgm:t>
    </dgm:pt>
    <dgm:pt modelId="{029A03B3-7CAD-444F-A9F9-8CF12788E06A}">
      <dgm:prSet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1.2. Укреплен статус МПРЭТН как ведущего технического агентства по адаптации к изменению климата</a:t>
          </a:r>
        </a:p>
      </dgm:t>
    </dgm:pt>
    <dgm:pt modelId="{CB528122-9994-4482-9975-CB203823BBB9}" type="parTrans" cxnId="{0EAC713F-AB03-4E57-BC4D-8623C72E0D99}">
      <dgm:prSet/>
      <dgm:spPr/>
      <dgm:t>
        <a:bodyPr/>
        <a:lstStyle/>
        <a:p>
          <a:endParaRPr lang="x-none"/>
        </a:p>
      </dgm:t>
    </dgm:pt>
    <dgm:pt modelId="{46F82539-36B7-4933-B4C4-9F3159EE3037}" type="sibTrans" cxnId="{0EAC713F-AB03-4E57-BC4D-8623C72E0D99}">
      <dgm:prSet/>
      <dgm:spPr/>
      <dgm:t>
        <a:bodyPr/>
        <a:lstStyle/>
        <a:p>
          <a:endParaRPr lang="x-none"/>
        </a:p>
      </dgm:t>
    </dgm:pt>
    <dgm:pt modelId="{9E033FCA-557E-4298-BACE-73D073BBC05E}">
      <dgm:prSet custT="1"/>
      <dgm:spPr/>
      <dgm:t>
        <a:bodyPr/>
        <a:lstStyle/>
        <a:p>
          <a:r>
            <a:rPr lang="ru-RU" sz="1200" kern="1200" dirty="0">
              <a:solidFill>
                <a:srgbClr val="FFFF00"/>
              </a:solidFill>
            </a:rPr>
            <a:t>1.3. Укреплен технический потенциал Национального статистического комитета и Гидрометеорологической службы при МЧС  </a:t>
          </a:r>
        </a:p>
      </dgm:t>
    </dgm:pt>
    <dgm:pt modelId="{786D15DB-6398-490F-A335-9AC591153DBA}" type="parTrans" cxnId="{FACE9A68-2F78-473D-AA8F-159D8F8652C2}">
      <dgm:prSet/>
      <dgm:spPr/>
      <dgm:t>
        <a:bodyPr/>
        <a:lstStyle/>
        <a:p>
          <a:endParaRPr lang="x-none"/>
        </a:p>
      </dgm:t>
    </dgm:pt>
    <dgm:pt modelId="{36787019-DD82-4899-BCC4-7F060CDB8FD1}" type="sibTrans" cxnId="{FACE9A68-2F78-473D-AA8F-159D8F8652C2}">
      <dgm:prSet/>
      <dgm:spPr/>
      <dgm:t>
        <a:bodyPr/>
        <a:lstStyle/>
        <a:p>
          <a:endParaRPr lang="x-none"/>
        </a:p>
      </dgm:t>
    </dgm:pt>
    <dgm:pt modelId="{5353B95B-AD49-4E18-B8CA-2A87144AF4CE}">
      <dgm:prSet custT="1"/>
      <dgm:spPr/>
      <dgm:t>
        <a:bodyPr/>
        <a:lstStyle/>
        <a:p>
          <a:r>
            <a:rPr lang="x-none" sz="1400" b="1" dirty="0">
              <a:solidFill>
                <a:srgbClr val="002060"/>
              </a:solidFill>
            </a:rPr>
            <a:t>$ 864 004 </a:t>
          </a:r>
        </a:p>
      </dgm:t>
    </dgm:pt>
    <dgm:pt modelId="{EA9F1F80-3B47-4508-8C39-F5D8C701F544}" type="parTrans" cxnId="{CE26FF01-8443-4FCE-984B-68C46AE9A739}">
      <dgm:prSet/>
      <dgm:spPr/>
      <dgm:t>
        <a:bodyPr/>
        <a:lstStyle/>
        <a:p>
          <a:endParaRPr lang="x-none"/>
        </a:p>
      </dgm:t>
    </dgm:pt>
    <dgm:pt modelId="{AE6290EA-BD2B-48F9-87A2-18BFC57A1CC1}" type="sibTrans" cxnId="{CE26FF01-8443-4FCE-984B-68C46AE9A739}">
      <dgm:prSet/>
      <dgm:spPr/>
      <dgm:t>
        <a:bodyPr/>
        <a:lstStyle/>
        <a:p>
          <a:endParaRPr lang="x-none"/>
        </a:p>
      </dgm:t>
    </dgm:pt>
    <dgm:pt modelId="{0F7ED672-84C4-473F-A893-5E467E8A4350}">
      <dgm:prSet custT="1"/>
      <dgm:spPr/>
      <dgm:t>
        <a:bodyPr/>
        <a:lstStyle/>
        <a:p>
          <a:r>
            <a:rPr lang="ru-RU" sz="1400" dirty="0">
              <a:solidFill>
                <a:srgbClr val="FFFF00"/>
              </a:solidFill>
            </a:rPr>
            <a:t>2.1. Укреплен технический и управленческий потенциал приоритетного сектора</a:t>
          </a:r>
        </a:p>
      </dgm:t>
    </dgm:pt>
    <dgm:pt modelId="{5C9FCBC1-5D5F-4B08-83A1-DA70792EF450}" type="parTrans" cxnId="{6B4C3C1E-34F2-4D1B-A538-B197F20211A0}">
      <dgm:prSet/>
      <dgm:spPr/>
      <dgm:t>
        <a:bodyPr/>
        <a:lstStyle/>
        <a:p>
          <a:endParaRPr lang="x-none"/>
        </a:p>
      </dgm:t>
    </dgm:pt>
    <dgm:pt modelId="{8AB1EA0A-A06E-4571-95C7-537BD4C53C25}" type="sibTrans" cxnId="{6B4C3C1E-34F2-4D1B-A538-B197F20211A0}">
      <dgm:prSet/>
      <dgm:spPr/>
      <dgm:t>
        <a:bodyPr/>
        <a:lstStyle/>
        <a:p>
          <a:endParaRPr lang="x-none"/>
        </a:p>
      </dgm:t>
    </dgm:pt>
    <dgm:pt modelId="{574F877C-E36D-4C7B-B878-1C8E3CB9AA76}">
      <dgm:prSet custT="1"/>
      <dgm:spPr/>
      <dgm:t>
        <a:bodyPr/>
        <a:lstStyle/>
        <a:p>
          <a:r>
            <a:rPr lang="ru-RU" sz="1300" dirty="0">
              <a:solidFill>
                <a:srgbClr val="FFFF00"/>
              </a:solidFill>
            </a:rPr>
            <a:t>2.2.</a:t>
          </a:r>
          <a:r>
            <a:rPr lang="en-US" sz="1300" dirty="0">
              <a:solidFill>
                <a:srgbClr val="FFFF00"/>
              </a:solidFill>
            </a:rPr>
            <a:t> </a:t>
          </a:r>
          <a:r>
            <a:rPr lang="ru-RU" sz="1300" dirty="0">
              <a:solidFill>
                <a:srgbClr val="FFFF00"/>
              </a:solidFill>
            </a:rPr>
            <a:t>Обновлена информация об уязвимости приоритетных секторов и определены приоритетные варианты адаптации </a:t>
          </a:r>
          <a:endParaRPr lang="x-none" sz="1300" dirty="0">
            <a:solidFill>
              <a:srgbClr val="FFFF00"/>
            </a:solidFill>
          </a:endParaRPr>
        </a:p>
      </dgm:t>
    </dgm:pt>
    <dgm:pt modelId="{59C16D47-612F-4F0F-8B8A-7D072869B11B}" type="parTrans" cxnId="{B22D6F0A-5F31-4F16-9518-CC26F80848EF}">
      <dgm:prSet/>
      <dgm:spPr/>
      <dgm:t>
        <a:bodyPr/>
        <a:lstStyle/>
        <a:p>
          <a:endParaRPr lang="x-none"/>
        </a:p>
      </dgm:t>
    </dgm:pt>
    <dgm:pt modelId="{1D835135-5AEB-4BE0-9AA6-A54139409242}" type="sibTrans" cxnId="{B22D6F0A-5F31-4F16-9518-CC26F80848EF}">
      <dgm:prSet/>
      <dgm:spPr/>
      <dgm:t>
        <a:bodyPr/>
        <a:lstStyle/>
        <a:p>
          <a:endParaRPr lang="x-none"/>
        </a:p>
      </dgm:t>
    </dgm:pt>
    <dgm:pt modelId="{8D40322A-ADAB-49C3-ABED-9D2A79624D15}">
      <dgm:prSet custT="1"/>
      <dgm:spPr/>
      <dgm:t>
        <a:bodyPr/>
        <a:lstStyle/>
        <a:p>
          <a:r>
            <a:rPr lang="ru-RU" sz="1200" dirty="0">
              <a:solidFill>
                <a:srgbClr val="FFFF00"/>
              </a:solidFill>
            </a:rPr>
            <a:t>2.3. Вопросы адаптации к изменению климата включены в процессы планирования учреждений приоритетного сектора</a:t>
          </a:r>
        </a:p>
      </dgm:t>
    </dgm:pt>
    <dgm:pt modelId="{D0FC595A-B441-41BE-9184-AF119A784F27}" type="parTrans" cxnId="{E939CA12-7856-4D1C-B9DB-5277012E2764}">
      <dgm:prSet/>
      <dgm:spPr/>
      <dgm:t>
        <a:bodyPr/>
        <a:lstStyle/>
        <a:p>
          <a:endParaRPr lang="x-none"/>
        </a:p>
      </dgm:t>
    </dgm:pt>
    <dgm:pt modelId="{4ED54CE8-666A-4B84-8DA1-18F31C02D049}" type="sibTrans" cxnId="{E939CA12-7856-4D1C-B9DB-5277012E2764}">
      <dgm:prSet/>
      <dgm:spPr/>
      <dgm:t>
        <a:bodyPr/>
        <a:lstStyle/>
        <a:p>
          <a:endParaRPr lang="x-none"/>
        </a:p>
      </dgm:t>
    </dgm:pt>
    <dgm:pt modelId="{2322D6EC-B0DA-4377-B638-E2028A9F4B3E}">
      <dgm:prSet custT="1"/>
      <dgm:spPr/>
      <dgm:t>
        <a:bodyPr/>
        <a:lstStyle/>
        <a:p>
          <a:r>
            <a:rPr lang="x-none" sz="1400" b="1" dirty="0">
              <a:solidFill>
                <a:srgbClr val="002060"/>
              </a:solidFill>
            </a:rPr>
            <a:t>$ 974 468</a:t>
          </a:r>
        </a:p>
      </dgm:t>
    </dgm:pt>
    <dgm:pt modelId="{C78CE366-5F26-45D4-BCDC-7DC30B4DC3FD}" type="parTrans" cxnId="{0335DF3F-E77F-4508-9A05-915FE01ED452}">
      <dgm:prSet/>
      <dgm:spPr/>
      <dgm:t>
        <a:bodyPr/>
        <a:lstStyle/>
        <a:p>
          <a:endParaRPr lang="x-none"/>
        </a:p>
      </dgm:t>
    </dgm:pt>
    <dgm:pt modelId="{E04A102A-ADC0-45B7-ADBF-210777416B2C}" type="sibTrans" cxnId="{0335DF3F-E77F-4508-9A05-915FE01ED452}">
      <dgm:prSet/>
      <dgm:spPr/>
      <dgm:t>
        <a:bodyPr/>
        <a:lstStyle/>
        <a:p>
          <a:endParaRPr lang="x-none"/>
        </a:p>
      </dgm:t>
    </dgm:pt>
    <dgm:pt modelId="{C0D243DF-44C8-49D3-A79F-A7C1FF3BC68D}">
      <dgm:prSet custT="1"/>
      <dgm:spPr/>
      <dgm:t>
        <a:bodyPr/>
        <a:lstStyle/>
        <a:p>
          <a:r>
            <a:rPr lang="x-none" sz="1400" b="1" dirty="0">
              <a:solidFill>
                <a:srgbClr val="002060"/>
              </a:solidFill>
            </a:rPr>
            <a:t>$ 411 794</a:t>
          </a:r>
        </a:p>
      </dgm:t>
    </dgm:pt>
    <dgm:pt modelId="{BA2CCB04-EBFA-43E6-94D9-3B80CC0DC82F}" type="parTrans" cxnId="{C46B16B5-5B97-4A8C-B119-856073B9FC76}">
      <dgm:prSet/>
      <dgm:spPr/>
      <dgm:t>
        <a:bodyPr/>
        <a:lstStyle/>
        <a:p>
          <a:endParaRPr lang="x-none"/>
        </a:p>
      </dgm:t>
    </dgm:pt>
    <dgm:pt modelId="{28BBFF67-034E-412D-9DF3-473A368F863D}" type="sibTrans" cxnId="{C46B16B5-5B97-4A8C-B119-856073B9FC76}">
      <dgm:prSet/>
      <dgm:spPr/>
      <dgm:t>
        <a:bodyPr/>
        <a:lstStyle/>
        <a:p>
          <a:endParaRPr lang="x-none"/>
        </a:p>
      </dgm:t>
    </dgm:pt>
    <dgm:pt modelId="{B337A161-C538-4883-997B-EC2C432CADA6}">
      <dgm:prSet custT="1"/>
      <dgm:spPr/>
      <dgm:t>
        <a:bodyPr/>
        <a:lstStyle/>
        <a:p>
          <a:r>
            <a:rPr lang="en-US" sz="1400" dirty="0">
              <a:solidFill>
                <a:srgbClr val="FFFF00"/>
              </a:solidFill>
            </a:rPr>
            <a:t>3.1. </a:t>
          </a:r>
          <a:r>
            <a:rPr lang="ru-RU" sz="1400" dirty="0">
              <a:solidFill>
                <a:srgbClr val="FFFF00"/>
              </a:solidFill>
            </a:rPr>
            <a:t>Повышен областной технический и управленческий потенциал для решения задач по адаптации к изменению климата</a:t>
          </a:r>
        </a:p>
      </dgm:t>
    </dgm:pt>
    <dgm:pt modelId="{5609123E-A0A1-474F-B0C8-8E346D9EB60F}" type="parTrans" cxnId="{04481337-0433-49BC-86C1-AA55CB8E96B3}">
      <dgm:prSet/>
      <dgm:spPr/>
      <dgm:t>
        <a:bodyPr/>
        <a:lstStyle/>
        <a:p>
          <a:endParaRPr lang="x-none"/>
        </a:p>
      </dgm:t>
    </dgm:pt>
    <dgm:pt modelId="{6A7BA4D2-6EE5-4289-8A2B-496F009E9358}" type="sibTrans" cxnId="{04481337-0433-49BC-86C1-AA55CB8E96B3}">
      <dgm:prSet/>
      <dgm:spPr/>
      <dgm:t>
        <a:bodyPr/>
        <a:lstStyle/>
        <a:p>
          <a:endParaRPr lang="x-none"/>
        </a:p>
      </dgm:t>
    </dgm:pt>
    <dgm:pt modelId="{E3CEADE4-5AD4-406E-BE49-059E04ABA24C}">
      <dgm:prSet custT="1"/>
      <dgm:spPr/>
      <dgm:t>
        <a:bodyPr/>
        <a:lstStyle/>
        <a:p>
          <a:r>
            <a:rPr lang="en-US" sz="1400" dirty="0">
              <a:solidFill>
                <a:srgbClr val="FFFF00"/>
              </a:solidFill>
            </a:rPr>
            <a:t>3.2. </a:t>
          </a:r>
          <a:r>
            <a:rPr lang="ru-RU" sz="1400" dirty="0">
              <a:solidFill>
                <a:srgbClr val="FFFF00"/>
              </a:solidFill>
            </a:rPr>
            <a:t>Начаты оценки уязвимости и всесторонний учет на уровне областей</a:t>
          </a:r>
          <a:r>
            <a:rPr lang="en-US" sz="1400" dirty="0">
              <a:solidFill>
                <a:srgbClr val="FFFF00"/>
              </a:solidFill>
            </a:rPr>
            <a:t> (</a:t>
          </a:r>
          <a:r>
            <a:rPr lang="ru-RU" sz="1400" dirty="0">
              <a:solidFill>
                <a:srgbClr val="FFFF00"/>
              </a:solidFill>
            </a:rPr>
            <a:t>Ош, Баткен, Джалал-Абад)</a:t>
          </a:r>
          <a:endParaRPr lang="x-none" sz="1400" dirty="0">
            <a:solidFill>
              <a:srgbClr val="FFFF00"/>
            </a:solidFill>
          </a:endParaRPr>
        </a:p>
      </dgm:t>
    </dgm:pt>
    <dgm:pt modelId="{B06637D8-77CE-44F5-8597-C7EABAD55369}" type="parTrans" cxnId="{849297AD-02D3-418A-890F-FEBDE57F6287}">
      <dgm:prSet/>
      <dgm:spPr/>
      <dgm:t>
        <a:bodyPr/>
        <a:lstStyle/>
        <a:p>
          <a:endParaRPr lang="x-none"/>
        </a:p>
      </dgm:t>
    </dgm:pt>
    <dgm:pt modelId="{6A44E32D-F9CA-4593-8124-9662BE8ABE72}" type="sibTrans" cxnId="{849297AD-02D3-418A-890F-FEBDE57F6287}">
      <dgm:prSet/>
      <dgm:spPr/>
      <dgm:t>
        <a:bodyPr/>
        <a:lstStyle/>
        <a:p>
          <a:endParaRPr lang="x-none"/>
        </a:p>
      </dgm:t>
    </dgm:pt>
    <dgm:pt modelId="{42C9981B-56C4-4EF2-BB22-E4674BAA4C36}" type="pres">
      <dgm:prSet presAssocID="{4DBAD609-B7CD-48F5-9013-D1DA33C76432}" presName="theList" presStyleCnt="0">
        <dgm:presLayoutVars>
          <dgm:dir/>
          <dgm:animLvl val="lvl"/>
          <dgm:resizeHandles val="exact"/>
        </dgm:presLayoutVars>
      </dgm:prSet>
      <dgm:spPr/>
    </dgm:pt>
    <dgm:pt modelId="{83CFB337-DBC1-42C7-B477-F20F5C0485AA}" type="pres">
      <dgm:prSet presAssocID="{C51A6B9C-1300-4C6B-8B71-02D8614F3184}" presName="compNode" presStyleCnt="0"/>
      <dgm:spPr/>
    </dgm:pt>
    <dgm:pt modelId="{26EC8B58-C0EF-4244-BEF1-073C9335C5CF}" type="pres">
      <dgm:prSet presAssocID="{C51A6B9C-1300-4C6B-8B71-02D8614F3184}" presName="aNode" presStyleLbl="bgShp" presStyleIdx="0" presStyleCnt="3" custScaleX="125979"/>
      <dgm:spPr/>
    </dgm:pt>
    <dgm:pt modelId="{A7C788B8-C674-414A-B86F-9DCA87E243A8}" type="pres">
      <dgm:prSet presAssocID="{C51A6B9C-1300-4C6B-8B71-02D8614F3184}" presName="textNode" presStyleLbl="bgShp" presStyleIdx="0" presStyleCnt="3"/>
      <dgm:spPr/>
    </dgm:pt>
    <dgm:pt modelId="{3576A489-8EDF-411E-92E9-2D1890CB97F6}" type="pres">
      <dgm:prSet presAssocID="{C51A6B9C-1300-4C6B-8B71-02D8614F3184}" presName="compChildNode" presStyleCnt="0"/>
      <dgm:spPr/>
    </dgm:pt>
    <dgm:pt modelId="{DF256839-0071-4601-BEFF-F4911724F787}" type="pres">
      <dgm:prSet presAssocID="{C51A6B9C-1300-4C6B-8B71-02D8614F3184}" presName="theInnerList" presStyleCnt="0"/>
      <dgm:spPr/>
    </dgm:pt>
    <dgm:pt modelId="{A3A1A3A4-7809-4E01-AE19-3CED5EFC822D}" type="pres">
      <dgm:prSet presAssocID="{73398E08-BCA2-4B95-B64A-F18CFF60D1EF}" presName="childNode" presStyleLbl="node1" presStyleIdx="0" presStyleCnt="11" custScaleX="124920" custScaleY="99999">
        <dgm:presLayoutVars>
          <dgm:bulletEnabled val="1"/>
        </dgm:presLayoutVars>
      </dgm:prSet>
      <dgm:spPr/>
    </dgm:pt>
    <dgm:pt modelId="{0F817A5A-526F-494A-AFD4-D60976F5142F}" type="pres">
      <dgm:prSet presAssocID="{73398E08-BCA2-4B95-B64A-F18CFF60D1EF}" presName="aSpace2" presStyleCnt="0"/>
      <dgm:spPr/>
    </dgm:pt>
    <dgm:pt modelId="{836CD46D-579D-4DC3-90C9-778FC5D399F4}" type="pres">
      <dgm:prSet presAssocID="{029A03B3-7CAD-444F-A9F9-8CF12788E06A}" presName="childNode" presStyleLbl="node1" presStyleIdx="1" presStyleCnt="11" custScaleX="128399" custScaleY="81649">
        <dgm:presLayoutVars>
          <dgm:bulletEnabled val="1"/>
        </dgm:presLayoutVars>
      </dgm:prSet>
      <dgm:spPr/>
    </dgm:pt>
    <dgm:pt modelId="{2BE0EF3F-12D9-42C9-A7E9-FDE94C19BC2F}" type="pres">
      <dgm:prSet presAssocID="{029A03B3-7CAD-444F-A9F9-8CF12788E06A}" presName="aSpace2" presStyleCnt="0"/>
      <dgm:spPr/>
    </dgm:pt>
    <dgm:pt modelId="{352CC979-E93B-426D-89EC-BFC2AB8AE5BA}" type="pres">
      <dgm:prSet presAssocID="{9E033FCA-557E-4298-BACE-73D073BBC05E}" presName="childNode" presStyleLbl="node1" presStyleIdx="2" presStyleCnt="11" custScaleX="128399">
        <dgm:presLayoutVars>
          <dgm:bulletEnabled val="1"/>
        </dgm:presLayoutVars>
      </dgm:prSet>
      <dgm:spPr/>
    </dgm:pt>
    <dgm:pt modelId="{2BD28B68-304E-4D79-8A1E-1E960CA25F0C}" type="pres">
      <dgm:prSet presAssocID="{9E033FCA-557E-4298-BACE-73D073BBC05E}" presName="aSpace2" presStyleCnt="0"/>
      <dgm:spPr/>
    </dgm:pt>
    <dgm:pt modelId="{CCF61251-09BD-4C66-8FBF-F9E167452F1C}" type="pres">
      <dgm:prSet presAssocID="{5353B95B-AD49-4E18-B8CA-2A87144AF4CE}" presName="childNode" presStyleLbl="node1" presStyleIdx="3" presStyleCnt="11" custScaleX="128399" custScaleY="54106">
        <dgm:presLayoutVars>
          <dgm:bulletEnabled val="1"/>
        </dgm:presLayoutVars>
      </dgm:prSet>
      <dgm:spPr/>
    </dgm:pt>
    <dgm:pt modelId="{1BA9F693-C057-481A-BDAE-CF47382D9B31}" type="pres">
      <dgm:prSet presAssocID="{C51A6B9C-1300-4C6B-8B71-02D8614F3184}" presName="aSpace" presStyleCnt="0"/>
      <dgm:spPr/>
    </dgm:pt>
    <dgm:pt modelId="{6F8E151C-EE29-40EC-A6AE-9FE183F4D653}" type="pres">
      <dgm:prSet presAssocID="{4E501A30-769E-4A3B-A425-E0E071EDF8FB}" presName="compNode" presStyleCnt="0"/>
      <dgm:spPr/>
    </dgm:pt>
    <dgm:pt modelId="{853C1937-7A93-4CF7-9000-6CC04C3A603A}" type="pres">
      <dgm:prSet presAssocID="{4E501A30-769E-4A3B-A425-E0E071EDF8FB}" presName="aNode" presStyleLbl="bgShp" presStyleIdx="1" presStyleCnt="3"/>
      <dgm:spPr/>
    </dgm:pt>
    <dgm:pt modelId="{C779B30C-8459-4C3D-876A-D18208D13546}" type="pres">
      <dgm:prSet presAssocID="{4E501A30-769E-4A3B-A425-E0E071EDF8FB}" presName="textNode" presStyleLbl="bgShp" presStyleIdx="1" presStyleCnt="3"/>
      <dgm:spPr/>
    </dgm:pt>
    <dgm:pt modelId="{B64A13D2-014C-412F-A171-4B5D5A30CE51}" type="pres">
      <dgm:prSet presAssocID="{4E501A30-769E-4A3B-A425-E0E071EDF8FB}" presName="compChildNode" presStyleCnt="0"/>
      <dgm:spPr/>
    </dgm:pt>
    <dgm:pt modelId="{03934675-3E11-46BA-BC8C-418DBF7FA647}" type="pres">
      <dgm:prSet presAssocID="{4E501A30-769E-4A3B-A425-E0E071EDF8FB}" presName="theInnerList" presStyleCnt="0"/>
      <dgm:spPr/>
    </dgm:pt>
    <dgm:pt modelId="{97198386-ACEB-466A-8A39-F2F69F48DDBB}" type="pres">
      <dgm:prSet presAssocID="{0F7ED672-84C4-473F-A893-5E467E8A4350}" presName="childNode" presStyleLbl="node1" presStyleIdx="4" presStyleCnt="11">
        <dgm:presLayoutVars>
          <dgm:bulletEnabled val="1"/>
        </dgm:presLayoutVars>
      </dgm:prSet>
      <dgm:spPr/>
    </dgm:pt>
    <dgm:pt modelId="{9E0D2F1D-99C6-4309-BEA0-A8B4B8219363}" type="pres">
      <dgm:prSet presAssocID="{0F7ED672-84C4-473F-A893-5E467E8A4350}" presName="aSpace2" presStyleCnt="0"/>
      <dgm:spPr/>
    </dgm:pt>
    <dgm:pt modelId="{FCFAA16D-7456-47E3-9015-6638FB0573FF}" type="pres">
      <dgm:prSet presAssocID="{574F877C-E36D-4C7B-B878-1C8E3CB9AA76}" presName="childNode" presStyleLbl="node1" presStyleIdx="5" presStyleCnt="11">
        <dgm:presLayoutVars>
          <dgm:bulletEnabled val="1"/>
        </dgm:presLayoutVars>
      </dgm:prSet>
      <dgm:spPr/>
    </dgm:pt>
    <dgm:pt modelId="{9FE7B715-FF79-4364-B52F-3B2815550F56}" type="pres">
      <dgm:prSet presAssocID="{574F877C-E36D-4C7B-B878-1C8E3CB9AA76}" presName="aSpace2" presStyleCnt="0"/>
      <dgm:spPr/>
    </dgm:pt>
    <dgm:pt modelId="{BC004859-7B07-4539-B61C-7E895229EDBB}" type="pres">
      <dgm:prSet presAssocID="{8D40322A-ADAB-49C3-ABED-9D2A79624D15}" presName="childNode" presStyleLbl="node1" presStyleIdx="6" presStyleCnt="11">
        <dgm:presLayoutVars>
          <dgm:bulletEnabled val="1"/>
        </dgm:presLayoutVars>
      </dgm:prSet>
      <dgm:spPr/>
    </dgm:pt>
    <dgm:pt modelId="{00E0A121-76C5-44B9-9E81-B13F70EC6BDE}" type="pres">
      <dgm:prSet presAssocID="{8D40322A-ADAB-49C3-ABED-9D2A79624D15}" presName="aSpace2" presStyleCnt="0"/>
      <dgm:spPr/>
    </dgm:pt>
    <dgm:pt modelId="{DDC8F851-39D6-4AA3-B1E3-B0FD0F1A685E}" type="pres">
      <dgm:prSet presAssocID="{2322D6EC-B0DA-4377-B638-E2028A9F4B3E}" presName="childNode" presStyleLbl="node1" presStyleIdx="7" presStyleCnt="11" custScaleY="42603">
        <dgm:presLayoutVars>
          <dgm:bulletEnabled val="1"/>
        </dgm:presLayoutVars>
      </dgm:prSet>
      <dgm:spPr/>
    </dgm:pt>
    <dgm:pt modelId="{9019EB19-92C7-4125-B4A8-515621D852AF}" type="pres">
      <dgm:prSet presAssocID="{4E501A30-769E-4A3B-A425-E0E071EDF8FB}" presName="aSpace" presStyleCnt="0"/>
      <dgm:spPr/>
    </dgm:pt>
    <dgm:pt modelId="{21B4CDCA-2C25-49CA-9335-5A53D5C72DD8}" type="pres">
      <dgm:prSet presAssocID="{3185B8C1-218B-4945-84C9-22C4CBB397E1}" presName="compNode" presStyleCnt="0"/>
      <dgm:spPr/>
    </dgm:pt>
    <dgm:pt modelId="{10971E2D-7684-4242-A3C8-ED0E1E6FFB9F}" type="pres">
      <dgm:prSet presAssocID="{3185B8C1-218B-4945-84C9-22C4CBB397E1}" presName="aNode" presStyleLbl="bgShp" presStyleIdx="2" presStyleCnt="3"/>
      <dgm:spPr/>
    </dgm:pt>
    <dgm:pt modelId="{A6C0B10B-E222-4DA8-8BE0-27B4270CA628}" type="pres">
      <dgm:prSet presAssocID="{3185B8C1-218B-4945-84C9-22C4CBB397E1}" presName="textNode" presStyleLbl="bgShp" presStyleIdx="2" presStyleCnt="3"/>
      <dgm:spPr/>
    </dgm:pt>
    <dgm:pt modelId="{9B4CF688-BC41-4A8E-82D7-808BCA86B182}" type="pres">
      <dgm:prSet presAssocID="{3185B8C1-218B-4945-84C9-22C4CBB397E1}" presName="compChildNode" presStyleCnt="0"/>
      <dgm:spPr/>
    </dgm:pt>
    <dgm:pt modelId="{A396521D-AE10-4122-8D0A-334A085D2AAF}" type="pres">
      <dgm:prSet presAssocID="{3185B8C1-218B-4945-84C9-22C4CBB397E1}" presName="theInnerList" presStyleCnt="0"/>
      <dgm:spPr/>
    </dgm:pt>
    <dgm:pt modelId="{EFCC6AAB-79DE-4688-AD73-577F7A65A841}" type="pres">
      <dgm:prSet presAssocID="{B337A161-C538-4883-997B-EC2C432CADA6}" presName="childNode" presStyleLbl="node1" presStyleIdx="8" presStyleCnt="11">
        <dgm:presLayoutVars>
          <dgm:bulletEnabled val="1"/>
        </dgm:presLayoutVars>
      </dgm:prSet>
      <dgm:spPr/>
    </dgm:pt>
    <dgm:pt modelId="{1B0A6BC1-CB8B-4C2D-8CDC-85A0A5E5D6EF}" type="pres">
      <dgm:prSet presAssocID="{B337A161-C538-4883-997B-EC2C432CADA6}" presName="aSpace2" presStyleCnt="0"/>
      <dgm:spPr/>
    </dgm:pt>
    <dgm:pt modelId="{463CC014-B5E5-4036-8402-0E741BF2987B}" type="pres">
      <dgm:prSet presAssocID="{E3CEADE4-5AD4-406E-BE49-059E04ABA24C}" presName="childNode" presStyleLbl="node1" presStyleIdx="9" presStyleCnt="11" custLinFactNeighborX="2507">
        <dgm:presLayoutVars>
          <dgm:bulletEnabled val="1"/>
        </dgm:presLayoutVars>
      </dgm:prSet>
      <dgm:spPr/>
    </dgm:pt>
    <dgm:pt modelId="{A68A055B-025F-480F-AFBB-F26FAD6A5C50}" type="pres">
      <dgm:prSet presAssocID="{E3CEADE4-5AD4-406E-BE49-059E04ABA24C}" presName="aSpace2" presStyleCnt="0"/>
      <dgm:spPr/>
    </dgm:pt>
    <dgm:pt modelId="{CD18F46F-E18A-43BC-A9C2-6A8367711B10}" type="pres">
      <dgm:prSet presAssocID="{C0D243DF-44C8-49D3-A79F-A7C1FF3BC68D}" presName="childNode" presStyleLbl="node1" presStyleIdx="10" presStyleCnt="11" custScaleY="34071" custLinFactNeighborX="-716" custLinFactNeighborY="10462">
        <dgm:presLayoutVars>
          <dgm:bulletEnabled val="1"/>
        </dgm:presLayoutVars>
      </dgm:prSet>
      <dgm:spPr/>
    </dgm:pt>
  </dgm:ptLst>
  <dgm:cxnLst>
    <dgm:cxn modelId="{CE26FF01-8443-4FCE-984B-68C46AE9A739}" srcId="{C51A6B9C-1300-4C6B-8B71-02D8614F3184}" destId="{5353B95B-AD49-4E18-B8CA-2A87144AF4CE}" srcOrd="3" destOrd="0" parTransId="{EA9F1F80-3B47-4508-8C39-F5D8C701F544}" sibTransId="{AE6290EA-BD2B-48F9-87A2-18BFC57A1CC1}"/>
    <dgm:cxn modelId="{B22D6F0A-5F31-4F16-9518-CC26F80848EF}" srcId="{4E501A30-769E-4A3B-A425-E0E071EDF8FB}" destId="{574F877C-E36D-4C7B-B878-1C8E3CB9AA76}" srcOrd="1" destOrd="0" parTransId="{59C16D47-612F-4F0F-8B8A-7D072869B11B}" sibTransId="{1D835135-5AEB-4BE0-9AA6-A54139409242}"/>
    <dgm:cxn modelId="{E939CA12-7856-4D1C-B9DB-5277012E2764}" srcId="{4E501A30-769E-4A3B-A425-E0E071EDF8FB}" destId="{8D40322A-ADAB-49C3-ABED-9D2A79624D15}" srcOrd="2" destOrd="0" parTransId="{D0FC595A-B441-41BE-9184-AF119A784F27}" sibTransId="{4ED54CE8-666A-4B84-8DA1-18F31C02D049}"/>
    <dgm:cxn modelId="{916F0116-BA53-4B51-BA6D-E86F00C9B202}" type="presOf" srcId="{E3CEADE4-5AD4-406E-BE49-059E04ABA24C}" destId="{463CC014-B5E5-4036-8402-0E741BF2987B}" srcOrd="0" destOrd="0" presId="urn:microsoft.com/office/officeart/2005/8/layout/lProcess2"/>
    <dgm:cxn modelId="{448C3A1C-C5D6-4DB4-8E3F-C766FFB3AB80}" type="presOf" srcId="{8D40322A-ADAB-49C3-ABED-9D2A79624D15}" destId="{BC004859-7B07-4539-B61C-7E895229EDBB}" srcOrd="0" destOrd="0" presId="urn:microsoft.com/office/officeart/2005/8/layout/lProcess2"/>
    <dgm:cxn modelId="{47CBB01C-D06E-4D76-9857-A225C1DC9951}" srcId="{4DBAD609-B7CD-48F5-9013-D1DA33C76432}" destId="{C51A6B9C-1300-4C6B-8B71-02D8614F3184}" srcOrd="0" destOrd="0" parTransId="{57F82B6D-564F-4F6E-8CB2-A9F596DB6CBB}" sibTransId="{9EA38253-7A4E-49CB-9F3F-112073C8CD58}"/>
    <dgm:cxn modelId="{6B4C3C1E-34F2-4D1B-A538-B197F20211A0}" srcId="{4E501A30-769E-4A3B-A425-E0E071EDF8FB}" destId="{0F7ED672-84C4-473F-A893-5E467E8A4350}" srcOrd="0" destOrd="0" parTransId="{5C9FCBC1-5D5F-4B08-83A1-DA70792EF450}" sibTransId="{8AB1EA0A-A06E-4571-95C7-537BD4C53C25}"/>
    <dgm:cxn modelId="{C2759D26-2DBA-45DE-A507-CC3A9A7CB52C}" type="presOf" srcId="{5353B95B-AD49-4E18-B8CA-2A87144AF4CE}" destId="{CCF61251-09BD-4C66-8FBF-F9E167452F1C}" srcOrd="0" destOrd="0" presId="urn:microsoft.com/office/officeart/2005/8/layout/lProcess2"/>
    <dgm:cxn modelId="{967FF326-99BD-4672-A491-0BA7B2B991E1}" type="presOf" srcId="{029A03B3-7CAD-444F-A9F9-8CF12788E06A}" destId="{836CD46D-579D-4DC3-90C9-778FC5D399F4}" srcOrd="0" destOrd="0" presId="urn:microsoft.com/office/officeart/2005/8/layout/lProcess2"/>
    <dgm:cxn modelId="{04481337-0433-49BC-86C1-AA55CB8E96B3}" srcId="{3185B8C1-218B-4945-84C9-22C4CBB397E1}" destId="{B337A161-C538-4883-997B-EC2C432CADA6}" srcOrd="0" destOrd="0" parTransId="{5609123E-A0A1-474F-B0C8-8E346D9EB60F}" sibTransId="{6A7BA4D2-6EE5-4289-8A2B-496F009E9358}"/>
    <dgm:cxn modelId="{45D3BB3B-7F0D-4B67-BEAF-F64939C0F532}" type="presOf" srcId="{C51A6B9C-1300-4C6B-8B71-02D8614F3184}" destId="{26EC8B58-C0EF-4244-BEF1-073C9335C5CF}" srcOrd="0" destOrd="0" presId="urn:microsoft.com/office/officeart/2005/8/layout/lProcess2"/>
    <dgm:cxn modelId="{0EAC713F-AB03-4E57-BC4D-8623C72E0D99}" srcId="{C51A6B9C-1300-4C6B-8B71-02D8614F3184}" destId="{029A03B3-7CAD-444F-A9F9-8CF12788E06A}" srcOrd="1" destOrd="0" parTransId="{CB528122-9994-4482-9975-CB203823BBB9}" sibTransId="{46F82539-36B7-4933-B4C4-9F3159EE3037}"/>
    <dgm:cxn modelId="{0335DF3F-E77F-4508-9A05-915FE01ED452}" srcId="{4E501A30-769E-4A3B-A425-E0E071EDF8FB}" destId="{2322D6EC-B0DA-4377-B638-E2028A9F4B3E}" srcOrd="3" destOrd="0" parTransId="{C78CE366-5F26-45D4-BCDC-7DC30B4DC3FD}" sibTransId="{E04A102A-ADC0-45B7-ADBF-210777416B2C}"/>
    <dgm:cxn modelId="{FACE9A68-2F78-473D-AA8F-159D8F8652C2}" srcId="{C51A6B9C-1300-4C6B-8B71-02D8614F3184}" destId="{9E033FCA-557E-4298-BACE-73D073BBC05E}" srcOrd="2" destOrd="0" parTransId="{786D15DB-6398-490F-A335-9AC591153DBA}" sibTransId="{36787019-DD82-4899-BCC4-7F060CDB8FD1}"/>
    <dgm:cxn modelId="{B0EA1C49-196E-478A-8312-BE14D852058E}" type="presOf" srcId="{3185B8C1-218B-4945-84C9-22C4CBB397E1}" destId="{A6C0B10B-E222-4DA8-8BE0-27B4270CA628}" srcOrd="1" destOrd="0" presId="urn:microsoft.com/office/officeart/2005/8/layout/lProcess2"/>
    <dgm:cxn modelId="{1105386B-7727-440F-8EA9-5680410CE5D5}" srcId="{4DBAD609-B7CD-48F5-9013-D1DA33C76432}" destId="{3185B8C1-218B-4945-84C9-22C4CBB397E1}" srcOrd="2" destOrd="0" parTransId="{8DAFA71F-E75F-4179-A07E-DE6730C010F0}" sibTransId="{B7948B83-3E47-4E10-9506-52F6D85A1A81}"/>
    <dgm:cxn modelId="{326EDB4D-A853-487E-BE02-F7C9FBE770C8}" type="presOf" srcId="{C51A6B9C-1300-4C6B-8B71-02D8614F3184}" destId="{A7C788B8-C674-414A-B86F-9DCA87E243A8}" srcOrd="1" destOrd="0" presId="urn:microsoft.com/office/officeart/2005/8/layout/lProcess2"/>
    <dgm:cxn modelId="{2A516551-75E6-4C6C-BADF-ADF5D3C01AB7}" srcId="{4DBAD609-B7CD-48F5-9013-D1DA33C76432}" destId="{4E501A30-769E-4A3B-A425-E0E071EDF8FB}" srcOrd="1" destOrd="0" parTransId="{60A928A6-313C-4628-A483-531626102B4D}" sibTransId="{B9E15A36-F515-4F6E-BFFC-66B4556B65E7}"/>
    <dgm:cxn modelId="{23AA4951-554C-4273-A65F-3292ABB7BE3A}" type="presOf" srcId="{B337A161-C538-4883-997B-EC2C432CADA6}" destId="{EFCC6AAB-79DE-4688-AD73-577F7A65A841}" srcOrd="0" destOrd="0" presId="urn:microsoft.com/office/officeart/2005/8/layout/lProcess2"/>
    <dgm:cxn modelId="{B7C8DD54-71AE-49BF-A9BD-E2A4CB3A1052}" type="presOf" srcId="{4E501A30-769E-4A3B-A425-E0E071EDF8FB}" destId="{C779B30C-8459-4C3D-876A-D18208D13546}" srcOrd="1" destOrd="0" presId="urn:microsoft.com/office/officeart/2005/8/layout/lProcess2"/>
    <dgm:cxn modelId="{9D003B81-82FA-4D5C-A1EB-CD3F27EF86D4}" type="presOf" srcId="{C0D243DF-44C8-49D3-A79F-A7C1FF3BC68D}" destId="{CD18F46F-E18A-43BC-A9C2-6A8367711B10}" srcOrd="0" destOrd="0" presId="urn:microsoft.com/office/officeart/2005/8/layout/lProcess2"/>
    <dgm:cxn modelId="{0DC2C782-BD60-4327-BF32-811026B57B7E}" type="presOf" srcId="{0F7ED672-84C4-473F-A893-5E467E8A4350}" destId="{97198386-ACEB-466A-8A39-F2F69F48DDBB}" srcOrd="0" destOrd="0" presId="urn:microsoft.com/office/officeart/2005/8/layout/lProcess2"/>
    <dgm:cxn modelId="{F96030AB-EA7D-4708-AB7A-619162B388A1}" type="presOf" srcId="{4DBAD609-B7CD-48F5-9013-D1DA33C76432}" destId="{42C9981B-56C4-4EF2-BB22-E4674BAA4C36}" srcOrd="0" destOrd="0" presId="urn:microsoft.com/office/officeart/2005/8/layout/lProcess2"/>
    <dgm:cxn modelId="{849297AD-02D3-418A-890F-FEBDE57F6287}" srcId="{3185B8C1-218B-4945-84C9-22C4CBB397E1}" destId="{E3CEADE4-5AD4-406E-BE49-059E04ABA24C}" srcOrd="1" destOrd="0" parTransId="{B06637D8-77CE-44F5-8597-C7EABAD55369}" sibTransId="{6A44E32D-F9CA-4593-8124-9662BE8ABE72}"/>
    <dgm:cxn modelId="{0034F3B0-2C68-4F3A-BAEF-B10912BAE02A}" type="presOf" srcId="{3185B8C1-218B-4945-84C9-22C4CBB397E1}" destId="{10971E2D-7684-4242-A3C8-ED0E1E6FFB9F}" srcOrd="0" destOrd="0" presId="urn:microsoft.com/office/officeart/2005/8/layout/lProcess2"/>
    <dgm:cxn modelId="{C46B16B5-5B97-4A8C-B119-856073B9FC76}" srcId="{3185B8C1-218B-4945-84C9-22C4CBB397E1}" destId="{C0D243DF-44C8-49D3-A79F-A7C1FF3BC68D}" srcOrd="2" destOrd="0" parTransId="{BA2CCB04-EBFA-43E6-94D9-3B80CC0DC82F}" sibTransId="{28BBFF67-034E-412D-9DF3-473A368F863D}"/>
    <dgm:cxn modelId="{DB974BB9-9543-4922-A70F-9F17EAC432EC}" type="presOf" srcId="{4E501A30-769E-4A3B-A425-E0E071EDF8FB}" destId="{853C1937-7A93-4CF7-9000-6CC04C3A603A}" srcOrd="0" destOrd="0" presId="urn:microsoft.com/office/officeart/2005/8/layout/lProcess2"/>
    <dgm:cxn modelId="{FFE339BC-5079-471C-95E3-1D7319775EC1}" type="presOf" srcId="{2322D6EC-B0DA-4377-B638-E2028A9F4B3E}" destId="{DDC8F851-39D6-4AA3-B1E3-B0FD0F1A685E}" srcOrd="0" destOrd="0" presId="urn:microsoft.com/office/officeart/2005/8/layout/lProcess2"/>
    <dgm:cxn modelId="{2F8324BF-9C78-4CB3-8D23-227A7005228A}" type="presOf" srcId="{9E033FCA-557E-4298-BACE-73D073BBC05E}" destId="{352CC979-E93B-426D-89EC-BFC2AB8AE5BA}" srcOrd="0" destOrd="0" presId="urn:microsoft.com/office/officeart/2005/8/layout/lProcess2"/>
    <dgm:cxn modelId="{B7CC2DE3-1C47-47B8-9B79-99B28D76BDC6}" type="presOf" srcId="{73398E08-BCA2-4B95-B64A-F18CFF60D1EF}" destId="{A3A1A3A4-7809-4E01-AE19-3CED5EFC822D}" srcOrd="0" destOrd="0" presId="urn:microsoft.com/office/officeart/2005/8/layout/lProcess2"/>
    <dgm:cxn modelId="{60BA2DE6-2606-4719-A761-02D355B89FD6}" srcId="{C51A6B9C-1300-4C6B-8B71-02D8614F3184}" destId="{73398E08-BCA2-4B95-B64A-F18CFF60D1EF}" srcOrd="0" destOrd="0" parTransId="{A13931A6-9EF7-4911-89B3-4537F6BD580D}" sibTransId="{DED7DA19-50C7-4306-8CD5-6B271AFF27EA}"/>
    <dgm:cxn modelId="{09353EEC-10CE-49B7-82FC-9DEEDA499597}" type="presOf" srcId="{574F877C-E36D-4C7B-B878-1C8E3CB9AA76}" destId="{FCFAA16D-7456-47E3-9015-6638FB0573FF}" srcOrd="0" destOrd="0" presId="urn:microsoft.com/office/officeart/2005/8/layout/lProcess2"/>
    <dgm:cxn modelId="{AA1E8EEB-214B-4A68-B3E4-91D62C813FF5}" type="presParOf" srcId="{42C9981B-56C4-4EF2-BB22-E4674BAA4C36}" destId="{83CFB337-DBC1-42C7-B477-F20F5C0485AA}" srcOrd="0" destOrd="0" presId="urn:microsoft.com/office/officeart/2005/8/layout/lProcess2"/>
    <dgm:cxn modelId="{32A15A08-0242-41AA-868E-8A1DCF86FC97}" type="presParOf" srcId="{83CFB337-DBC1-42C7-B477-F20F5C0485AA}" destId="{26EC8B58-C0EF-4244-BEF1-073C9335C5CF}" srcOrd="0" destOrd="0" presId="urn:microsoft.com/office/officeart/2005/8/layout/lProcess2"/>
    <dgm:cxn modelId="{65418FBE-695E-412F-85B3-98B68DE6C1D6}" type="presParOf" srcId="{83CFB337-DBC1-42C7-B477-F20F5C0485AA}" destId="{A7C788B8-C674-414A-B86F-9DCA87E243A8}" srcOrd="1" destOrd="0" presId="urn:microsoft.com/office/officeart/2005/8/layout/lProcess2"/>
    <dgm:cxn modelId="{700283FA-D5DB-4B74-8FC2-E80D466AC9C9}" type="presParOf" srcId="{83CFB337-DBC1-42C7-B477-F20F5C0485AA}" destId="{3576A489-8EDF-411E-92E9-2D1890CB97F6}" srcOrd="2" destOrd="0" presId="urn:microsoft.com/office/officeart/2005/8/layout/lProcess2"/>
    <dgm:cxn modelId="{23D23A82-4C2E-450B-B96A-33782FC81BB1}" type="presParOf" srcId="{3576A489-8EDF-411E-92E9-2D1890CB97F6}" destId="{DF256839-0071-4601-BEFF-F4911724F787}" srcOrd="0" destOrd="0" presId="urn:microsoft.com/office/officeart/2005/8/layout/lProcess2"/>
    <dgm:cxn modelId="{3378BDD5-506E-47C3-AC07-753575541FE6}" type="presParOf" srcId="{DF256839-0071-4601-BEFF-F4911724F787}" destId="{A3A1A3A4-7809-4E01-AE19-3CED5EFC822D}" srcOrd="0" destOrd="0" presId="urn:microsoft.com/office/officeart/2005/8/layout/lProcess2"/>
    <dgm:cxn modelId="{EB4278AA-B293-4EA1-8C2C-0F08ACCF0422}" type="presParOf" srcId="{DF256839-0071-4601-BEFF-F4911724F787}" destId="{0F817A5A-526F-494A-AFD4-D60976F5142F}" srcOrd="1" destOrd="0" presId="urn:microsoft.com/office/officeart/2005/8/layout/lProcess2"/>
    <dgm:cxn modelId="{30417962-EA70-444F-87D0-2440A7DC6467}" type="presParOf" srcId="{DF256839-0071-4601-BEFF-F4911724F787}" destId="{836CD46D-579D-4DC3-90C9-778FC5D399F4}" srcOrd="2" destOrd="0" presId="urn:microsoft.com/office/officeart/2005/8/layout/lProcess2"/>
    <dgm:cxn modelId="{4CC7A83C-1F48-4A28-8B22-A564B6DBD336}" type="presParOf" srcId="{DF256839-0071-4601-BEFF-F4911724F787}" destId="{2BE0EF3F-12D9-42C9-A7E9-FDE94C19BC2F}" srcOrd="3" destOrd="0" presId="urn:microsoft.com/office/officeart/2005/8/layout/lProcess2"/>
    <dgm:cxn modelId="{7B046311-7FE8-4B14-8DA9-A907BD5967F0}" type="presParOf" srcId="{DF256839-0071-4601-BEFF-F4911724F787}" destId="{352CC979-E93B-426D-89EC-BFC2AB8AE5BA}" srcOrd="4" destOrd="0" presId="urn:microsoft.com/office/officeart/2005/8/layout/lProcess2"/>
    <dgm:cxn modelId="{2691D94C-F652-4BAD-8F12-58531D36BD78}" type="presParOf" srcId="{DF256839-0071-4601-BEFF-F4911724F787}" destId="{2BD28B68-304E-4D79-8A1E-1E960CA25F0C}" srcOrd="5" destOrd="0" presId="urn:microsoft.com/office/officeart/2005/8/layout/lProcess2"/>
    <dgm:cxn modelId="{44ED30C0-E19F-475C-A308-AB2321DB41F5}" type="presParOf" srcId="{DF256839-0071-4601-BEFF-F4911724F787}" destId="{CCF61251-09BD-4C66-8FBF-F9E167452F1C}" srcOrd="6" destOrd="0" presId="urn:microsoft.com/office/officeart/2005/8/layout/lProcess2"/>
    <dgm:cxn modelId="{D3FC19B0-45AC-45CA-A594-13CEEFE4DDC6}" type="presParOf" srcId="{42C9981B-56C4-4EF2-BB22-E4674BAA4C36}" destId="{1BA9F693-C057-481A-BDAE-CF47382D9B31}" srcOrd="1" destOrd="0" presId="urn:microsoft.com/office/officeart/2005/8/layout/lProcess2"/>
    <dgm:cxn modelId="{1A0943A1-0444-4AC3-86C3-D19D415DC3B6}" type="presParOf" srcId="{42C9981B-56C4-4EF2-BB22-E4674BAA4C36}" destId="{6F8E151C-EE29-40EC-A6AE-9FE183F4D653}" srcOrd="2" destOrd="0" presId="urn:microsoft.com/office/officeart/2005/8/layout/lProcess2"/>
    <dgm:cxn modelId="{DAF6E0D6-8E7F-45F3-B9B2-66043438AF28}" type="presParOf" srcId="{6F8E151C-EE29-40EC-A6AE-9FE183F4D653}" destId="{853C1937-7A93-4CF7-9000-6CC04C3A603A}" srcOrd="0" destOrd="0" presId="urn:microsoft.com/office/officeart/2005/8/layout/lProcess2"/>
    <dgm:cxn modelId="{5E05BD01-5080-4369-9213-81A4DB15F4A5}" type="presParOf" srcId="{6F8E151C-EE29-40EC-A6AE-9FE183F4D653}" destId="{C779B30C-8459-4C3D-876A-D18208D13546}" srcOrd="1" destOrd="0" presId="urn:microsoft.com/office/officeart/2005/8/layout/lProcess2"/>
    <dgm:cxn modelId="{A9A9F9E9-E359-4758-801A-DBACC4D2A7D8}" type="presParOf" srcId="{6F8E151C-EE29-40EC-A6AE-9FE183F4D653}" destId="{B64A13D2-014C-412F-A171-4B5D5A30CE51}" srcOrd="2" destOrd="0" presId="urn:microsoft.com/office/officeart/2005/8/layout/lProcess2"/>
    <dgm:cxn modelId="{4214C6C9-49FE-46C3-98D0-5608649686E1}" type="presParOf" srcId="{B64A13D2-014C-412F-A171-4B5D5A30CE51}" destId="{03934675-3E11-46BA-BC8C-418DBF7FA647}" srcOrd="0" destOrd="0" presId="urn:microsoft.com/office/officeart/2005/8/layout/lProcess2"/>
    <dgm:cxn modelId="{11F0FD38-AC24-4EAD-92A5-33FCA5A6E347}" type="presParOf" srcId="{03934675-3E11-46BA-BC8C-418DBF7FA647}" destId="{97198386-ACEB-466A-8A39-F2F69F48DDBB}" srcOrd="0" destOrd="0" presId="urn:microsoft.com/office/officeart/2005/8/layout/lProcess2"/>
    <dgm:cxn modelId="{85D9A508-9AA2-45ED-B26D-642A70AFAFBD}" type="presParOf" srcId="{03934675-3E11-46BA-BC8C-418DBF7FA647}" destId="{9E0D2F1D-99C6-4309-BEA0-A8B4B8219363}" srcOrd="1" destOrd="0" presId="urn:microsoft.com/office/officeart/2005/8/layout/lProcess2"/>
    <dgm:cxn modelId="{6043A259-C27A-4DB5-9A02-B841147E448C}" type="presParOf" srcId="{03934675-3E11-46BA-BC8C-418DBF7FA647}" destId="{FCFAA16D-7456-47E3-9015-6638FB0573FF}" srcOrd="2" destOrd="0" presId="urn:microsoft.com/office/officeart/2005/8/layout/lProcess2"/>
    <dgm:cxn modelId="{A60885A5-E5C4-4B61-BDEA-7195D17909F8}" type="presParOf" srcId="{03934675-3E11-46BA-BC8C-418DBF7FA647}" destId="{9FE7B715-FF79-4364-B52F-3B2815550F56}" srcOrd="3" destOrd="0" presId="urn:microsoft.com/office/officeart/2005/8/layout/lProcess2"/>
    <dgm:cxn modelId="{ADB0E25E-B80B-4803-8350-A5A29B4AF8ED}" type="presParOf" srcId="{03934675-3E11-46BA-BC8C-418DBF7FA647}" destId="{BC004859-7B07-4539-B61C-7E895229EDBB}" srcOrd="4" destOrd="0" presId="urn:microsoft.com/office/officeart/2005/8/layout/lProcess2"/>
    <dgm:cxn modelId="{0375311E-123A-403E-AD83-A684F7562852}" type="presParOf" srcId="{03934675-3E11-46BA-BC8C-418DBF7FA647}" destId="{00E0A121-76C5-44B9-9E81-B13F70EC6BDE}" srcOrd="5" destOrd="0" presId="urn:microsoft.com/office/officeart/2005/8/layout/lProcess2"/>
    <dgm:cxn modelId="{B1318679-D678-4FDA-BE79-9EBE5ACCAB4E}" type="presParOf" srcId="{03934675-3E11-46BA-BC8C-418DBF7FA647}" destId="{DDC8F851-39D6-4AA3-B1E3-B0FD0F1A685E}" srcOrd="6" destOrd="0" presId="urn:microsoft.com/office/officeart/2005/8/layout/lProcess2"/>
    <dgm:cxn modelId="{CCF7B81C-AEB1-4862-8F15-2F0C68F1C5FF}" type="presParOf" srcId="{42C9981B-56C4-4EF2-BB22-E4674BAA4C36}" destId="{9019EB19-92C7-4125-B4A8-515621D852AF}" srcOrd="3" destOrd="0" presId="urn:microsoft.com/office/officeart/2005/8/layout/lProcess2"/>
    <dgm:cxn modelId="{A1660851-863D-4F17-BAED-9BE7980F9D05}" type="presParOf" srcId="{42C9981B-56C4-4EF2-BB22-E4674BAA4C36}" destId="{21B4CDCA-2C25-49CA-9335-5A53D5C72DD8}" srcOrd="4" destOrd="0" presId="urn:microsoft.com/office/officeart/2005/8/layout/lProcess2"/>
    <dgm:cxn modelId="{99656ECC-3151-4AA5-8C45-720E60619ED0}" type="presParOf" srcId="{21B4CDCA-2C25-49CA-9335-5A53D5C72DD8}" destId="{10971E2D-7684-4242-A3C8-ED0E1E6FFB9F}" srcOrd="0" destOrd="0" presId="urn:microsoft.com/office/officeart/2005/8/layout/lProcess2"/>
    <dgm:cxn modelId="{5DEE0F0D-C122-4181-A4BA-5547B2EF7DDE}" type="presParOf" srcId="{21B4CDCA-2C25-49CA-9335-5A53D5C72DD8}" destId="{A6C0B10B-E222-4DA8-8BE0-27B4270CA628}" srcOrd="1" destOrd="0" presId="urn:microsoft.com/office/officeart/2005/8/layout/lProcess2"/>
    <dgm:cxn modelId="{1F78AC61-7894-4C2E-BCCA-A3EAA3E1AC58}" type="presParOf" srcId="{21B4CDCA-2C25-49CA-9335-5A53D5C72DD8}" destId="{9B4CF688-BC41-4A8E-82D7-808BCA86B182}" srcOrd="2" destOrd="0" presId="urn:microsoft.com/office/officeart/2005/8/layout/lProcess2"/>
    <dgm:cxn modelId="{26ABD785-63E2-4A48-B067-A9FA3EF471BF}" type="presParOf" srcId="{9B4CF688-BC41-4A8E-82D7-808BCA86B182}" destId="{A396521D-AE10-4122-8D0A-334A085D2AAF}" srcOrd="0" destOrd="0" presId="urn:microsoft.com/office/officeart/2005/8/layout/lProcess2"/>
    <dgm:cxn modelId="{2078A238-E58E-49CF-B823-2706110E4D2D}" type="presParOf" srcId="{A396521D-AE10-4122-8D0A-334A085D2AAF}" destId="{EFCC6AAB-79DE-4688-AD73-577F7A65A841}" srcOrd="0" destOrd="0" presId="urn:microsoft.com/office/officeart/2005/8/layout/lProcess2"/>
    <dgm:cxn modelId="{573A6C95-5A9C-4315-A8BC-ECDD43B7B5BB}" type="presParOf" srcId="{A396521D-AE10-4122-8D0A-334A085D2AAF}" destId="{1B0A6BC1-CB8B-4C2D-8CDC-85A0A5E5D6EF}" srcOrd="1" destOrd="0" presId="urn:microsoft.com/office/officeart/2005/8/layout/lProcess2"/>
    <dgm:cxn modelId="{599B2E81-C374-48BF-B3B7-AE28D95FFC02}" type="presParOf" srcId="{A396521D-AE10-4122-8D0A-334A085D2AAF}" destId="{463CC014-B5E5-4036-8402-0E741BF2987B}" srcOrd="2" destOrd="0" presId="urn:microsoft.com/office/officeart/2005/8/layout/lProcess2"/>
    <dgm:cxn modelId="{33AE356E-775A-4324-8A9F-DE42EA6818A9}" type="presParOf" srcId="{A396521D-AE10-4122-8D0A-334A085D2AAF}" destId="{A68A055B-025F-480F-AFBB-F26FAD6A5C50}" srcOrd="3" destOrd="0" presId="urn:microsoft.com/office/officeart/2005/8/layout/lProcess2"/>
    <dgm:cxn modelId="{5C034768-B060-461B-B9DF-4135998343ED}" type="presParOf" srcId="{A396521D-AE10-4122-8D0A-334A085D2AAF}" destId="{CD18F46F-E18A-43BC-A9C2-6A8367711B1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B78FC-EC18-4901-AC75-9516370D7A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F4B86B1A-72A1-459C-911E-25A84D403FF8}">
      <dgm:prSet phldrT="[Text]"/>
      <dgm:spPr/>
      <dgm:t>
        <a:bodyPr/>
        <a:lstStyle/>
        <a:p>
          <a:r>
            <a:rPr lang="ru-RU"/>
            <a:t>Стратегия</a:t>
          </a:r>
          <a:endParaRPr lang="x-none"/>
        </a:p>
      </dgm:t>
    </dgm:pt>
    <dgm:pt modelId="{6E394D70-7892-44B2-9782-24D95E2C67DD}" type="parTrans" cxnId="{35FE3E5C-7EC5-45E2-B934-18AED94C0BAD}">
      <dgm:prSet/>
      <dgm:spPr/>
      <dgm:t>
        <a:bodyPr/>
        <a:lstStyle/>
        <a:p>
          <a:endParaRPr lang="x-none"/>
        </a:p>
      </dgm:t>
    </dgm:pt>
    <dgm:pt modelId="{C79F75DC-1529-41A8-AB5C-599FA548C8BE}" type="sibTrans" cxnId="{35FE3E5C-7EC5-45E2-B934-18AED94C0BAD}">
      <dgm:prSet/>
      <dgm:spPr/>
      <dgm:t>
        <a:bodyPr/>
        <a:lstStyle/>
        <a:p>
          <a:endParaRPr lang="x-none"/>
        </a:p>
      </dgm:t>
    </dgm:pt>
    <dgm:pt modelId="{D5A31C07-C2BC-43C0-BD68-A211DD8D59DF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Соблюдение международных обязательств КР в части борьбы с последствиями изменения климата </a:t>
          </a:r>
          <a:endParaRPr lang="x-none" dirty="0"/>
        </a:p>
      </dgm:t>
    </dgm:pt>
    <dgm:pt modelId="{CCD4D37E-3A7D-488C-91C4-793C7D2F6EA9}" type="parTrans" cxnId="{53A58108-7F23-4423-ABC2-E17A3DAB4128}">
      <dgm:prSet/>
      <dgm:spPr/>
      <dgm:t>
        <a:bodyPr/>
        <a:lstStyle/>
        <a:p>
          <a:endParaRPr lang="x-none"/>
        </a:p>
      </dgm:t>
    </dgm:pt>
    <dgm:pt modelId="{75BB711E-406D-49D0-A385-191A3BA08275}" type="sibTrans" cxnId="{53A58108-7F23-4423-ABC2-E17A3DAB4128}">
      <dgm:prSet/>
      <dgm:spPr/>
      <dgm:t>
        <a:bodyPr/>
        <a:lstStyle/>
        <a:p>
          <a:endParaRPr lang="x-none"/>
        </a:p>
      </dgm:t>
    </dgm:pt>
    <dgm:pt modelId="{C200CC0E-236E-4DCC-86F0-EB2A96A1CD20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Достижение национальных Целей устойчивого развития</a:t>
          </a:r>
          <a:endParaRPr lang="x-none" dirty="0"/>
        </a:p>
      </dgm:t>
    </dgm:pt>
    <dgm:pt modelId="{58B0D99C-E922-49D5-B162-731A0DD5B07B}" type="parTrans" cxnId="{CC965EE4-5ED2-46D3-AC0E-BC31BBDB912B}">
      <dgm:prSet/>
      <dgm:spPr/>
      <dgm:t>
        <a:bodyPr/>
        <a:lstStyle/>
        <a:p>
          <a:endParaRPr lang="x-none"/>
        </a:p>
      </dgm:t>
    </dgm:pt>
    <dgm:pt modelId="{BC9DDDDA-A428-431A-B0ED-49B5891532C3}" type="sibTrans" cxnId="{CC965EE4-5ED2-46D3-AC0E-BC31BBDB912B}">
      <dgm:prSet/>
      <dgm:spPr/>
      <dgm:t>
        <a:bodyPr/>
        <a:lstStyle/>
        <a:p>
          <a:endParaRPr lang="x-none"/>
        </a:p>
      </dgm:t>
    </dgm:pt>
    <dgm:pt modelId="{F968A656-BDA6-415C-BB38-094BAF87A62D}">
      <dgm:prSet phldrT="[Text]"/>
      <dgm:spPr/>
      <dgm:t>
        <a:bodyPr/>
        <a:lstStyle/>
        <a:p>
          <a:r>
            <a:rPr lang="ru-RU" dirty="0"/>
            <a:t>Уязвимость и устойчивость</a:t>
          </a:r>
          <a:endParaRPr lang="x-none" dirty="0"/>
        </a:p>
      </dgm:t>
    </dgm:pt>
    <dgm:pt modelId="{1C914591-1E8A-49AA-8FAE-8D33D9F30CE1}" type="parTrans" cxnId="{E9D44086-6A16-4800-96D4-95096C3035D7}">
      <dgm:prSet/>
      <dgm:spPr/>
      <dgm:t>
        <a:bodyPr/>
        <a:lstStyle/>
        <a:p>
          <a:endParaRPr lang="x-none"/>
        </a:p>
      </dgm:t>
    </dgm:pt>
    <dgm:pt modelId="{C1FEE92D-F17A-448D-B7BB-F19F424FF228}" type="sibTrans" cxnId="{E9D44086-6A16-4800-96D4-95096C3035D7}">
      <dgm:prSet/>
      <dgm:spPr/>
      <dgm:t>
        <a:bodyPr/>
        <a:lstStyle/>
        <a:p>
          <a:endParaRPr lang="x-none"/>
        </a:p>
      </dgm:t>
    </dgm:pt>
    <dgm:pt modelId="{C32F4189-A5B4-4BF0-A2C0-D9A202EC94AB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Минимизация негативных последствий изменения климата на национальном, региональном и секторальном уровнях</a:t>
          </a:r>
          <a:endParaRPr lang="x-none" dirty="0"/>
        </a:p>
      </dgm:t>
    </dgm:pt>
    <dgm:pt modelId="{2A67C829-641A-4B36-80FD-EAE9613EA1D0}" type="parTrans" cxnId="{050FE823-CF12-4934-8108-526D35675500}">
      <dgm:prSet/>
      <dgm:spPr/>
      <dgm:t>
        <a:bodyPr/>
        <a:lstStyle/>
        <a:p>
          <a:endParaRPr lang="x-none"/>
        </a:p>
      </dgm:t>
    </dgm:pt>
    <dgm:pt modelId="{B3751575-857C-403C-9D56-5B7D6DFCC51F}" type="sibTrans" cxnId="{050FE823-CF12-4934-8108-526D35675500}">
      <dgm:prSet/>
      <dgm:spPr/>
      <dgm:t>
        <a:bodyPr/>
        <a:lstStyle/>
        <a:p>
          <a:endParaRPr lang="x-none"/>
        </a:p>
      </dgm:t>
    </dgm:pt>
    <dgm:pt modelId="{EB1638A0-2AAB-4D71-A631-C88AFE950D2C}">
      <dgm:prSet phldrT="[Text]"/>
      <dgm:spPr/>
      <dgm:t>
        <a:bodyPr/>
        <a:lstStyle/>
        <a:p>
          <a:r>
            <a:rPr lang="ru-RU"/>
            <a:t>Экономика</a:t>
          </a:r>
          <a:endParaRPr lang="x-none"/>
        </a:p>
      </dgm:t>
    </dgm:pt>
    <dgm:pt modelId="{97180F7C-3414-4BE9-B155-356F26B503D6}" type="parTrans" cxnId="{80D310D4-3AFA-4975-B55A-210F102DCE29}">
      <dgm:prSet/>
      <dgm:spPr/>
      <dgm:t>
        <a:bodyPr/>
        <a:lstStyle/>
        <a:p>
          <a:endParaRPr lang="x-none"/>
        </a:p>
      </dgm:t>
    </dgm:pt>
    <dgm:pt modelId="{6327AB8A-4F0F-476A-8453-3C41956BF606}" type="sibTrans" cxnId="{80D310D4-3AFA-4975-B55A-210F102DCE29}">
      <dgm:prSet/>
      <dgm:spPr/>
      <dgm:t>
        <a:bodyPr/>
        <a:lstStyle/>
        <a:p>
          <a:endParaRPr lang="x-none"/>
        </a:p>
      </dgm:t>
    </dgm:pt>
    <dgm:pt modelId="{920A3F98-66A4-41A9-BB59-CD315A972F4B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Обеспечение устойчивого экономического роста</a:t>
          </a:r>
          <a:endParaRPr lang="x-none" dirty="0"/>
        </a:p>
      </dgm:t>
    </dgm:pt>
    <dgm:pt modelId="{F054B228-FE80-491B-95A6-5D8B1FD7440E}" type="parTrans" cxnId="{514BFFC5-1501-4B6B-9B98-ED9EA8B4B9A9}">
      <dgm:prSet/>
      <dgm:spPr/>
      <dgm:t>
        <a:bodyPr/>
        <a:lstStyle/>
        <a:p>
          <a:endParaRPr lang="x-none"/>
        </a:p>
      </dgm:t>
    </dgm:pt>
    <dgm:pt modelId="{B3071E4D-D839-49C3-B2FA-F31EEB38CCEB}" type="sibTrans" cxnId="{514BFFC5-1501-4B6B-9B98-ED9EA8B4B9A9}">
      <dgm:prSet/>
      <dgm:spPr/>
      <dgm:t>
        <a:bodyPr/>
        <a:lstStyle/>
        <a:p>
          <a:endParaRPr lang="x-none"/>
        </a:p>
      </dgm:t>
    </dgm:pt>
    <dgm:pt modelId="{6FDD5677-B138-40E4-AB7E-0F9D969B2886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Обеспечение устойчивого финансирования секторов в условиях изменения климата</a:t>
          </a:r>
          <a:endParaRPr lang="x-none" dirty="0"/>
        </a:p>
      </dgm:t>
    </dgm:pt>
    <dgm:pt modelId="{8E990919-EB55-4CF9-BB66-5D8F53E36FEF}" type="parTrans" cxnId="{CD687EC2-0ACE-407E-BB9A-1622BC95F13F}">
      <dgm:prSet/>
      <dgm:spPr/>
      <dgm:t>
        <a:bodyPr/>
        <a:lstStyle/>
        <a:p>
          <a:endParaRPr lang="x-none"/>
        </a:p>
      </dgm:t>
    </dgm:pt>
    <dgm:pt modelId="{A517CB39-29C6-4546-B97D-5B33F01E74DF}" type="sibTrans" cxnId="{CD687EC2-0ACE-407E-BB9A-1622BC95F13F}">
      <dgm:prSet/>
      <dgm:spPr/>
      <dgm:t>
        <a:bodyPr/>
        <a:lstStyle/>
        <a:p>
          <a:endParaRPr lang="x-none"/>
        </a:p>
      </dgm:t>
    </dgm:pt>
    <dgm:pt modelId="{24A3899B-B310-4F8E-8C25-1C3D55775A4D}">
      <dgm:prSet phldrT="[Text]"/>
      <dgm:spPr/>
      <dgm:t>
        <a:bodyPr/>
        <a:lstStyle/>
        <a:p>
          <a:r>
            <a:rPr lang="ru-RU"/>
            <a:t>Социальная сфера</a:t>
          </a:r>
          <a:endParaRPr lang="x-none"/>
        </a:p>
      </dgm:t>
    </dgm:pt>
    <dgm:pt modelId="{00A86F69-069A-4ABC-A96C-A47AC960801D}" type="parTrans" cxnId="{EBE243EA-F7A1-4A83-971A-0A60EBA5CF2D}">
      <dgm:prSet/>
      <dgm:spPr/>
      <dgm:t>
        <a:bodyPr/>
        <a:lstStyle/>
        <a:p>
          <a:endParaRPr lang="x-none"/>
        </a:p>
      </dgm:t>
    </dgm:pt>
    <dgm:pt modelId="{37482982-8C5F-486C-B47F-E99F3924FA1C}" type="sibTrans" cxnId="{EBE243EA-F7A1-4A83-971A-0A60EBA5CF2D}">
      <dgm:prSet/>
      <dgm:spPr/>
      <dgm:t>
        <a:bodyPr/>
        <a:lstStyle/>
        <a:p>
          <a:endParaRPr lang="x-none"/>
        </a:p>
      </dgm:t>
    </dgm:pt>
    <dgm:pt modelId="{B8D0DF7F-86A2-4C64-9445-AC6298CFCF3B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Обеспечение благоприятных условий жизни населения</a:t>
          </a:r>
          <a:endParaRPr lang="x-none" dirty="0"/>
        </a:p>
      </dgm:t>
    </dgm:pt>
    <dgm:pt modelId="{63C17DFE-0A39-4780-8F3B-16897F5D68E7}" type="parTrans" cxnId="{A3E1DE96-54B4-43BA-9D5D-19DF97992635}">
      <dgm:prSet/>
      <dgm:spPr/>
      <dgm:t>
        <a:bodyPr/>
        <a:lstStyle/>
        <a:p>
          <a:endParaRPr lang="x-none"/>
        </a:p>
      </dgm:t>
    </dgm:pt>
    <dgm:pt modelId="{8A583BFF-B26D-4204-BA33-AF0F0FCABCC9}" type="sibTrans" cxnId="{A3E1DE96-54B4-43BA-9D5D-19DF97992635}">
      <dgm:prSet/>
      <dgm:spPr/>
      <dgm:t>
        <a:bodyPr/>
        <a:lstStyle/>
        <a:p>
          <a:endParaRPr lang="x-none"/>
        </a:p>
      </dgm:t>
    </dgm:pt>
    <dgm:pt modelId="{FD98BDB5-3D8F-4494-A854-A2C20D9622D2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Доступ к международным источникам финансирования</a:t>
          </a:r>
          <a:endParaRPr lang="x-none" dirty="0"/>
        </a:p>
      </dgm:t>
    </dgm:pt>
    <dgm:pt modelId="{2082B308-3021-4781-8231-DECA1CF07E9A}" type="parTrans" cxnId="{9AE3EC61-F49A-4DB0-BB70-5913789B8344}">
      <dgm:prSet/>
      <dgm:spPr/>
      <dgm:t>
        <a:bodyPr/>
        <a:lstStyle/>
        <a:p>
          <a:endParaRPr lang="x-none"/>
        </a:p>
      </dgm:t>
    </dgm:pt>
    <dgm:pt modelId="{3D90E9E1-F684-4E8C-85B9-A06B5726104A}" type="sibTrans" cxnId="{9AE3EC61-F49A-4DB0-BB70-5913789B8344}">
      <dgm:prSet/>
      <dgm:spPr/>
      <dgm:t>
        <a:bodyPr/>
        <a:lstStyle/>
        <a:p>
          <a:endParaRPr lang="x-none"/>
        </a:p>
      </dgm:t>
    </dgm:pt>
    <dgm:pt modelId="{B53F1C2C-57F2-4FB0-8948-C5DC383F138E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Адекватная угрозам оценка климатических рисков</a:t>
          </a:r>
          <a:endParaRPr lang="x-none" dirty="0"/>
        </a:p>
      </dgm:t>
    </dgm:pt>
    <dgm:pt modelId="{4F3B372D-EA54-44C3-B151-0E09D4365A49}" type="parTrans" cxnId="{5BCDB657-F045-4A67-95A0-71A7964D15AE}">
      <dgm:prSet/>
      <dgm:spPr/>
      <dgm:t>
        <a:bodyPr/>
        <a:lstStyle/>
        <a:p>
          <a:endParaRPr lang="x-none"/>
        </a:p>
      </dgm:t>
    </dgm:pt>
    <dgm:pt modelId="{8BDB3B6F-3F3E-415F-8BFE-7DFE8D6CB92D}" type="sibTrans" cxnId="{5BCDB657-F045-4A67-95A0-71A7964D15AE}">
      <dgm:prSet/>
      <dgm:spPr/>
      <dgm:t>
        <a:bodyPr/>
        <a:lstStyle/>
        <a:p>
          <a:endParaRPr lang="x-none"/>
        </a:p>
      </dgm:t>
    </dgm:pt>
    <dgm:pt modelId="{4E20D3BC-D0F4-435B-8622-03109B2DCACB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Достижение национальных Целей устойчивого развития</a:t>
          </a:r>
          <a:endParaRPr lang="x-none" dirty="0"/>
        </a:p>
      </dgm:t>
    </dgm:pt>
    <dgm:pt modelId="{DDB75BAB-9B6D-4291-8980-146327578046}" type="parTrans" cxnId="{41EBAF5C-5B07-4BEC-9ABD-514B72279516}">
      <dgm:prSet/>
      <dgm:spPr/>
      <dgm:t>
        <a:bodyPr/>
        <a:lstStyle/>
        <a:p>
          <a:endParaRPr lang="x-none"/>
        </a:p>
      </dgm:t>
    </dgm:pt>
    <dgm:pt modelId="{B44EA081-B70B-4116-9309-935490CA7B7D}" type="sibTrans" cxnId="{41EBAF5C-5B07-4BEC-9ABD-514B72279516}">
      <dgm:prSet/>
      <dgm:spPr/>
      <dgm:t>
        <a:bodyPr/>
        <a:lstStyle/>
        <a:p>
          <a:endParaRPr lang="x-none"/>
        </a:p>
      </dgm:t>
    </dgm:pt>
    <dgm:pt modelId="{C424669D-9DF7-4927-845B-BC390534C5A8}" type="pres">
      <dgm:prSet presAssocID="{170B78FC-EC18-4901-AC75-9516370D7A9E}" presName="Name0" presStyleCnt="0">
        <dgm:presLayoutVars>
          <dgm:dir/>
          <dgm:animLvl val="lvl"/>
          <dgm:resizeHandles val="exact"/>
        </dgm:presLayoutVars>
      </dgm:prSet>
      <dgm:spPr/>
    </dgm:pt>
    <dgm:pt modelId="{05F9EEC1-18AB-4194-9754-9C426AB5B731}" type="pres">
      <dgm:prSet presAssocID="{F4B86B1A-72A1-459C-911E-25A84D403FF8}" presName="linNode" presStyleCnt="0"/>
      <dgm:spPr/>
    </dgm:pt>
    <dgm:pt modelId="{E87EF04B-645C-4DFD-A7CF-4CAF1D801E34}" type="pres">
      <dgm:prSet presAssocID="{F4B86B1A-72A1-459C-911E-25A84D403FF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1964F31-2519-4073-8FBF-576CB3F18654}" type="pres">
      <dgm:prSet presAssocID="{F4B86B1A-72A1-459C-911E-25A84D403FF8}" presName="descendantText" presStyleLbl="alignAccFollowNode1" presStyleIdx="0" presStyleCnt="4">
        <dgm:presLayoutVars>
          <dgm:bulletEnabled val="1"/>
        </dgm:presLayoutVars>
      </dgm:prSet>
      <dgm:spPr/>
    </dgm:pt>
    <dgm:pt modelId="{DEFA45B1-7658-41B0-AA3D-7516D25AEC59}" type="pres">
      <dgm:prSet presAssocID="{C79F75DC-1529-41A8-AB5C-599FA548C8BE}" presName="sp" presStyleCnt="0"/>
      <dgm:spPr/>
    </dgm:pt>
    <dgm:pt modelId="{C1CC76E6-9240-415C-98C5-4B823685C8F9}" type="pres">
      <dgm:prSet presAssocID="{F968A656-BDA6-415C-BB38-094BAF87A62D}" presName="linNode" presStyleCnt="0"/>
      <dgm:spPr/>
    </dgm:pt>
    <dgm:pt modelId="{16B2A9D0-F309-4AFD-AFC7-6C175352E385}" type="pres">
      <dgm:prSet presAssocID="{F968A656-BDA6-415C-BB38-094BAF87A62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BA7E04E-0051-4EDE-A23C-78E97E9C39AC}" type="pres">
      <dgm:prSet presAssocID="{F968A656-BDA6-415C-BB38-094BAF87A62D}" presName="descendantText" presStyleLbl="alignAccFollowNode1" presStyleIdx="1" presStyleCnt="4">
        <dgm:presLayoutVars>
          <dgm:bulletEnabled val="1"/>
        </dgm:presLayoutVars>
      </dgm:prSet>
      <dgm:spPr/>
    </dgm:pt>
    <dgm:pt modelId="{6D22F004-C029-43FA-BED7-2DD859E14E23}" type="pres">
      <dgm:prSet presAssocID="{C1FEE92D-F17A-448D-B7BB-F19F424FF228}" presName="sp" presStyleCnt="0"/>
      <dgm:spPr/>
    </dgm:pt>
    <dgm:pt modelId="{84DD5939-E51F-4B61-B93B-50B1E0FE6419}" type="pres">
      <dgm:prSet presAssocID="{EB1638A0-2AAB-4D71-A631-C88AFE950D2C}" presName="linNode" presStyleCnt="0"/>
      <dgm:spPr/>
    </dgm:pt>
    <dgm:pt modelId="{E436FC29-DBD0-4975-BA50-6FCF2C158E40}" type="pres">
      <dgm:prSet presAssocID="{EB1638A0-2AAB-4D71-A631-C88AFE950D2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E1A5D97-9F9D-476A-9F32-AA0904F9DC51}" type="pres">
      <dgm:prSet presAssocID="{EB1638A0-2AAB-4D71-A631-C88AFE950D2C}" presName="descendantText" presStyleLbl="alignAccFollowNode1" presStyleIdx="2" presStyleCnt="4">
        <dgm:presLayoutVars>
          <dgm:bulletEnabled val="1"/>
        </dgm:presLayoutVars>
      </dgm:prSet>
      <dgm:spPr/>
    </dgm:pt>
    <dgm:pt modelId="{BEBA6281-576A-4C7C-BA18-719B28B091D4}" type="pres">
      <dgm:prSet presAssocID="{6327AB8A-4F0F-476A-8453-3C41956BF606}" presName="sp" presStyleCnt="0"/>
      <dgm:spPr/>
    </dgm:pt>
    <dgm:pt modelId="{788B8D03-24A1-46CC-91CA-5FB629E097FB}" type="pres">
      <dgm:prSet presAssocID="{24A3899B-B310-4F8E-8C25-1C3D55775A4D}" presName="linNode" presStyleCnt="0"/>
      <dgm:spPr/>
    </dgm:pt>
    <dgm:pt modelId="{9A504797-C5F6-4CC6-999B-B71FCAA450F6}" type="pres">
      <dgm:prSet presAssocID="{24A3899B-B310-4F8E-8C25-1C3D55775A4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DDD6A9F-6F9F-4AD3-A7FB-E276A49C446D}" type="pres">
      <dgm:prSet presAssocID="{24A3899B-B310-4F8E-8C25-1C3D55775A4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3A58108-7F23-4423-ABC2-E17A3DAB4128}" srcId="{F4B86B1A-72A1-459C-911E-25A84D403FF8}" destId="{D5A31C07-C2BC-43C0-BD68-A211DD8D59DF}" srcOrd="0" destOrd="0" parTransId="{CCD4D37E-3A7D-488C-91C4-793C7D2F6EA9}" sibTransId="{75BB711E-406D-49D0-A385-191A3BA08275}"/>
    <dgm:cxn modelId="{F00FE90D-7D18-4D7E-A582-933630185304}" type="presOf" srcId="{C32F4189-A5B4-4BF0-A2C0-D9A202EC94AB}" destId="{9BA7E04E-0051-4EDE-A23C-78E97E9C39AC}" srcOrd="0" destOrd="1" presId="urn:microsoft.com/office/officeart/2005/8/layout/vList5"/>
    <dgm:cxn modelId="{050FE823-CF12-4934-8108-526D35675500}" srcId="{F968A656-BDA6-415C-BB38-094BAF87A62D}" destId="{C32F4189-A5B4-4BF0-A2C0-D9A202EC94AB}" srcOrd="1" destOrd="0" parTransId="{2A67C829-641A-4B36-80FD-EAE9613EA1D0}" sibTransId="{B3751575-857C-403C-9D56-5B7D6DFCC51F}"/>
    <dgm:cxn modelId="{BF27BF30-D0A4-47D8-9EF6-34F0CDFAD450}" type="presOf" srcId="{24A3899B-B310-4F8E-8C25-1C3D55775A4D}" destId="{9A504797-C5F6-4CC6-999B-B71FCAA450F6}" srcOrd="0" destOrd="0" presId="urn:microsoft.com/office/officeart/2005/8/layout/vList5"/>
    <dgm:cxn modelId="{1064BA33-6B8C-4EF5-924B-55D9CECE589C}" type="presOf" srcId="{F4B86B1A-72A1-459C-911E-25A84D403FF8}" destId="{E87EF04B-645C-4DFD-A7CF-4CAF1D801E34}" srcOrd="0" destOrd="0" presId="urn:microsoft.com/office/officeart/2005/8/layout/vList5"/>
    <dgm:cxn modelId="{F147C13C-F9A3-4738-9F76-2EB85204D297}" type="presOf" srcId="{6FDD5677-B138-40E4-AB7E-0F9D969B2886}" destId="{7E1A5D97-9F9D-476A-9F32-AA0904F9DC51}" srcOrd="0" destOrd="1" presId="urn:microsoft.com/office/officeart/2005/8/layout/vList5"/>
    <dgm:cxn modelId="{D638A83E-639A-4455-BAFB-BCB50991EA0D}" type="presOf" srcId="{B8D0DF7F-86A2-4C64-9445-AC6298CFCF3B}" destId="{0DDD6A9F-6F9F-4AD3-A7FB-E276A49C446D}" srcOrd="0" destOrd="0" presId="urn:microsoft.com/office/officeart/2005/8/layout/vList5"/>
    <dgm:cxn modelId="{35FE3E5C-7EC5-45E2-B934-18AED94C0BAD}" srcId="{170B78FC-EC18-4901-AC75-9516370D7A9E}" destId="{F4B86B1A-72A1-459C-911E-25A84D403FF8}" srcOrd="0" destOrd="0" parTransId="{6E394D70-7892-44B2-9782-24D95E2C67DD}" sibTransId="{C79F75DC-1529-41A8-AB5C-599FA548C8BE}"/>
    <dgm:cxn modelId="{41EBAF5C-5B07-4BEC-9ABD-514B72279516}" srcId="{24A3899B-B310-4F8E-8C25-1C3D55775A4D}" destId="{4E20D3BC-D0F4-435B-8622-03109B2DCACB}" srcOrd="1" destOrd="0" parTransId="{DDB75BAB-9B6D-4291-8980-146327578046}" sibTransId="{B44EA081-B70B-4116-9309-935490CA7B7D}"/>
    <dgm:cxn modelId="{9AE3EC61-F49A-4DB0-BB70-5913789B8344}" srcId="{EB1638A0-2AAB-4D71-A631-C88AFE950D2C}" destId="{FD98BDB5-3D8F-4494-A854-A2C20D9622D2}" srcOrd="2" destOrd="0" parTransId="{2082B308-3021-4781-8231-DECA1CF07E9A}" sibTransId="{3D90E9E1-F684-4E8C-85B9-A06B5726104A}"/>
    <dgm:cxn modelId="{66AF3647-5F18-46DA-A9DC-8DB63E2AAA9E}" type="presOf" srcId="{920A3F98-66A4-41A9-BB59-CD315A972F4B}" destId="{7E1A5D97-9F9D-476A-9F32-AA0904F9DC51}" srcOrd="0" destOrd="0" presId="urn:microsoft.com/office/officeart/2005/8/layout/vList5"/>
    <dgm:cxn modelId="{73F07768-5233-4411-8DE0-BCB37CC8CD77}" type="presOf" srcId="{EB1638A0-2AAB-4D71-A631-C88AFE950D2C}" destId="{E436FC29-DBD0-4975-BA50-6FCF2C158E40}" srcOrd="0" destOrd="0" presId="urn:microsoft.com/office/officeart/2005/8/layout/vList5"/>
    <dgm:cxn modelId="{54634550-C6E7-40D7-B9A3-1809417ACD6E}" type="presOf" srcId="{170B78FC-EC18-4901-AC75-9516370D7A9E}" destId="{C424669D-9DF7-4927-845B-BC390534C5A8}" srcOrd="0" destOrd="0" presId="urn:microsoft.com/office/officeart/2005/8/layout/vList5"/>
    <dgm:cxn modelId="{5BCDB657-F045-4A67-95A0-71A7964D15AE}" srcId="{F968A656-BDA6-415C-BB38-094BAF87A62D}" destId="{B53F1C2C-57F2-4FB0-8948-C5DC383F138E}" srcOrd="0" destOrd="0" parTransId="{4F3B372D-EA54-44C3-B151-0E09D4365A49}" sibTransId="{8BDB3B6F-3F3E-415F-8BFE-7DFE8D6CB92D}"/>
    <dgm:cxn modelId="{E9D44086-6A16-4800-96D4-95096C3035D7}" srcId="{170B78FC-EC18-4901-AC75-9516370D7A9E}" destId="{F968A656-BDA6-415C-BB38-094BAF87A62D}" srcOrd="1" destOrd="0" parTransId="{1C914591-1E8A-49AA-8FAE-8D33D9F30CE1}" sibTransId="{C1FEE92D-F17A-448D-B7BB-F19F424FF228}"/>
    <dgm:cxn modelId="{A3E1DE96-54B4-43BA-9D5D-19DF97992635}" srcId="{24A3899B-B310-4F8E-8C25-1C3D55775A4D}" destId="{B8D0DF7F-86A2-4C64-9445-AC6298CFCF3B}" srcOrd="0" destOrd="0" parTransId="{63C17DFE-0A39-4780-8F3B-16897F5D68E7}" sibTransId="{8A583BFF-B26D-4204-BA33-AF0F0FCABCC9}"/>
    <dgm:cxn modelId="{1FBB6C98-416B-41B6-A881-821C517E8625}" type="presOf" srcId="{FD98BDB5-3D8F-4494-A854-A2C20D9622D2}" destId="{7E1A5D97-9F9D-476A-9F32-AA0904F9DC51}" srcOrd="0" destOrd="2" presId="urn:microsoft.com/office/officeart/2005/8/layout/vList5"/>
    <dgm:cxn modelId="{4DBC57A3-1C6C-4B36-9EB5-EF4981F3101A}" type="presOf" srcId="{C200CC0E-236E-4DCC-86F0-EB2A96A1CD20}" destId="{A1964F31-2519-4073-8FBF-576CB3F18654}" srcOrd="0" destOrd="1" presId="urn:microsoft.com/office/officeart/2005/8/layout/vList5"/>
    <dgm:cxn modelId="{A1F0FCAD-BD82-423C-801B-D10D38F5ADB5}" type="presOf" srcId="{4E20D3BC-D0F4-435B-8622-03109B2DCACB}" destId="{0DDD6A9F-6F9F-4AD3-A7FB-E276A49C446D}" srcOrd="0" destOrd="1" presId="urn:microsoft.com/office/officeart/2005/8/layout/vList5"/>
    <dgm:cxn modelId="{4B5B88C0-7E65-48AA-9CDB-4CA41C6DB509}" type="presOf" srcId="{F968A656-BDA6-415C-BB38-094BAF87A62D}" destId="{16B2A9D0-F309-4AFD-AFC7-6C175352E385}" srcOrd="0" destOrd="0" presId="urn:microsoft.com/office/officeart/2005/8/layout/vList5"/>
    <dgm:cxn modelId="{CD687EC2-0ACE-407E-BB9A-1622BC95F13F}" srcId="{EB1638A0-2AAB-4D71-A631-C88AFE950D2C}" destId="{6FDD5677-B138-40E4-AB7E-0F9D969B2886}" srcOrd="1" destOrd="0" parTransId="{8E990919-EB55-4CF9-BB66-5D8F53E36FEF}" sibTransId="{A517CB39-29C6-4546-B97D-5B33F01E74DF}"/>
    <dgm:cxn modelId="{514BFFC5-1501-4B6B-9B98-ED9EA8B4B9A9}" srcId="{EB1638A0-2AAB-4D71-A631-C88AFE950D2C}" destId="{920A3F98-66A4-41A9-BB59-CD315A972F4B}" srcOrd="0" destOrd="0" parTransId="{F054B228-FE80-491B-95A6-5D8B1FD7440E}" sibTransId="{B3071E4D-D839-49C3-B2FA-F31EEB38CCEB}"/>
    <dgm:cxn modelId="{80D310D4-3AFA-4975-B55A-210F102DCE29}" srcId="{170B78FC-EC18-4901-AC75-9516370D7A9E}" destId="{EB1638A0-2AAB-4D71-A631-C88AFE950D2C}" srcOrd="2" destOrd="0" parTransId="{97180F7C-3414-4BE9-B155-356F26B503D6}" sibTransId="{6327AB8A-4F0F-476A-8453-3C41956BF606}"/>
    <dgm:cxn modelId="{CC965EE4-5ED2-46D3-AC0E-BC31BBDB912B}" srcId="{F4B86B1A-72A1-459C-911E-25A84D403FF8}" destId="{C200CC0E-236E-4DCC-86F0-EB2A96A1CD20}" srcOrd="1" destOrd="0" parTransId="{58B0D99C-E922-49D5-B162-731A0DD5B07B}" sibTransId="{BC9DDDDA-A428-431A-B0ED-49B5891532C3}"/>
    <dgm:cxn modelId="{EBE243EA-F7A1-4A83-971A-0A60EBA5CF2D}" srcId="{170B78FC-EC18-4901-AC75-9516370D7A9E}" destId="{24A3899B-B310-4F8E-8C25-1C3D55775A4D}" srcOrd="3" destOrd="0" parTransId="{00A86F69-069A-4ABC-A96C-A47AC960801D}" sibTransId="{37482982-8C5F-486C-B47F-E99F3924FA1C}"/>
    <dgm:cxn modelId="{B5DCC8EA-1563-4699-ADBC-13C5B21F2414}" type="presOf" srcId="{D5A31C07-C2BC-43C0-BD68-A211DD8D59DF}" destId="{A1964F31-2519-4073-8FBF-576CB3F18654}" srcOrd="0" destOrd="0" presId="urn:microsoft.com/office/officeart/2005/8/layout/vList5"/>
    <dgm:cxn modelId="{89E226FF-8372-4290-827D-59D7D706CD39}" type="presOf" srcId="{B53F1C2C-57F2-4FB0-8948-C5DC383F138E}" destId="{9BA7E04E-0051-4EDE-A23C-78E97E9C39AC}" srcOrd="0" destOrd="0" presId="urn:microsoft.com/office/officeart/2005/8/layout/vList5"/>
    <dgm:cxn modelId="{4A34C462-63DD-4790-B117-15B4478DDC12}" type="presParOf" srcId="{C424669D-9DF7-4927-845B-BC390534C5A8}" destId="{05F9EEC1-18AB-4194-9754-9C426AB5B731}" srcOrd="0" destOrd="0" presId="urn:microsoft.com/office/officeart/2005/8/layout/vList5"/>
    <dgm:cxn modelId="{EB9903FA-B509-46C1-848A-CF7402015D1D}" type="presParOf" srcId="{05F9EEC1-18AB-4194-9754-9C426AB5B731}" destId="{E87EF04B-645C-4DFD-A7CF-4CAF1D801E34}" srcOrd="0" destOrd="0" presId="urn:microsoft.com/office/officeart/2005/8/layout/vList5"/>
    <dgm:cxn modelId="{61B32793-B913-4CBF-B66A-0C26926E0D0B}" type="presParOf" srcId="{05F9EEC1-18AB-4194-9754-9C426AB5B731}" destId="{A1964F31-2519-4073-8FBF-576CB3F18654}" srcOrd="1" destOrd="0" presId="urn:microsoft.com/office/officeart/2005/8/layout/vList5"/>
    <dgm:cxn modelId="{7B3E4A72-6A25-49DA-AF18-037E53844C0E}" type="presParOf" srcId="{C424669D-9DF7-4927-845B-BC390534C5A8}" destId="{DEFA45B1-7658-41B0-AA3D-7516D25AEC59}" srcOrd="1" destOrd="0" presId="urn:microsoft.com/office/officeart/2005/8/layout/vList5"/>
    <dgm:cxn modelId="{18F33500-EC80-4E95-8F00-BBBC2F5AC11B}" type="presParOf" srcId="{C424669D-9DF7-4927-845B-BC390534C5A8}" destId="{C1CC76E6-9240-415C-98C5-4B823685C8F9}" srcOrd="2" destOrd="0" presId="urn:microsoft.com/office/officeart/2005/8/layout/vList5"/>
    <dgm:cxn modelId="{F3303705-94D8-40B5-9783-063A6D7358E3}" type="presParOf" srcId="{C1CC76E6-9240-415C-98C5-4B823685C8F9}" destId="{16B2A9D0-F309-4AFD-AFC7-6C175352E385}" srcOrd="0" destOrd="0" presId="urn:microsoft.com/office/officeart/2005/8/layout/vList5"/>
    <dgm:cxn modelId="{92809AE9-7C4B-4266-8BDB-131327FE7B52}" type="presParOf" srcId="{C1CC76E6-9240-415C-98C5-4B823685C8F9}" destId="{9BA7E04E-0051-4EDE-A23C-78E97E9C39AC}" srcOrd="1" destOrd="0" presId="urn:microsoft.com/office/officeart/2005/8/layout/vList5"/>
    <dgm:cxn modelId="{DBBF4B2F-D5C7-4175-B4D3-A7A88F99439F}" type="presParOf" srcId="{C424669D-9DF7-4927-845B-BC390534C5A8}" destId="{6D22F004-C029-43FA-BED7-2DD859E14E23}" srcOrd="3" destOrd="0" presId="urn:microsoft.com/office/officeart/2005/8/layout/vList5"/>
    <dgm:cxn modelId="{801C151D-DBCB-4E5C-9564-BF20EDD8F276}" type="presParOf" srcId="{C424669D-9DF7-4927-845B-BC390534C5A8}" destId="{84DD5939-E51F-4B61-B93B-50B1E0FE6419}" srcOrd="4" destOrd="0" presId="urn:microsoft.com/office/officeart/2005/8/layout/vList5"/>
    <dgm:cxn modelId="{933325A5-BA11-4DC7-AC48-DC3C3BEB6567}" type="presParOf" srcId="{84DD5939-E51F-4B61-B93B-50B1E0FE6419}" destId="{E436FC29-DBD0-4975-BA50-6FCF2C158E40}" srcOrd="0" destOrd="0" presId="urn:microsoft.com/office/officeart/2005/8/layout/vList5"/>
    <dgm:cxn modelId="{D0AE8928-E845-4CE3-B610-579B30E47649}" type="presParOf" srcId="{84DD5939-E51F-4B61-B93B-50B1E0FE6419}" destId="{7E1A5D97-9F9D-476A-9F32-AA0904F9DC51}" srcOrd="1" destOrd="0" presId="urn:microsoft.com/office/officeart/2005/8/layout/vList5"/>
    <dgm:cxn modelId="{64DE8638-044D-40CF-9162-EC2594F04693}" type="presParOf" srcId="{C424669D-9DF7-4927-845B-BC390534C5A8}" destId="{BEBA6281-576A-4C7C-BA18-719B28B091D4}" srcOrd="5" destOrd="0" presId="urn:microsoft.com/office/officeart/2005/8/layout/vList5"/>
    <dgm:cxn modelId="{283CB96B-2568-4D66-9BDA-0D13435969A0}" type="presParOf" srcId="{C424669D-9DF7-4927-845B-BC390534C5A8}" destId="{788B8D03-24A1-46CC-91CA-5FB629E097FB}" srcOrd="6" destOrd="0" presId="urn:microsoft.com/office/officeart/2005/8/layout/vList5"/>
    <dgm:cxn modelId="{C3B2A2BA-4B8D-459D-9D45-11A9B1F1E049}" type="presParOf" srcId="{788B8D03-24A1-46CC-91CA-5FB629E097FB}" destId="{9A504797-C5F6-4CC6-999B-B71FCAA450F6}" srcOrd="0" destOrd="0" presId="urn:microsoft.com/office/officeart/2005/8/layout/vList5"/>
    <dgm:cxn modelId="{74E4EBEC-8D19-43BD-958C-B1EEA40BA7C7}" type="presParOf" srcId="{788B8D03-24A1-46CC-91CA-5FB629E097FB}" destId="{0DDD6A9F-6F9F-4AD3-A7FB-E276A49C44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47CB4-E7AF-45DA-B0FD-7E1DCA8764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43F4EFBB-F49B-47C3-9CF0-F9DA8658D05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200" b="1" dirty="0" err="1"/>
            <a:t>Рекомендуе-мые</a:t>
          </a:r>
          <a:r>
            <a:rPr lang="ru-RU" sz="1200" b="1" dirty="0"/>
            <a:t> зарубежные методики</a:t>
          </a:r>
          <a:endParaRPr lang="x-none" sz="1200" b="1" dirty="0"/>
        </a:p>
      </dgm:t>
    </dgm:pt>
    <dgm:pt modelId="{17E39364-CD86-46F6-A193-FCE4848CF80D}" type="parTrans" cxnId="{F886DAE2-A42E-4ECD-8E30-810B33ED5F81}">
      <dgm:prSet/>
      <dgm:spPr/>
      <dgm:t>
        <a:bodyPr/>
        <a:lstStyle/>
        <a:p>
          <a:endParaRPr lang="x-none" sz="1200" b="1"/>
        </a:p>
      </dgm:t>
    </dgm:pt>
    <dgm:pt modelId="{29AA3792-E195-4AE5-BA71-8167CFEB6BCA}" type="sibTrans" cxnId="{F886DAE2-A42E-4ECD-8E30-810B33ED5F8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x-none" sz="1200" b="1"/>
        </a:p>
      </dgm:t>
    </dgm:pt>
    <dgm:pt modelId="{5DFC17F1-CB78-4FCD-BCFE-91837FA8A35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Примеры лучших страновых практик </a:t>
          </a:r>
          <a:r>
            <a:rPr lang="ru-RU" sz="1200" b="1" dirty="0" err="1">
              <a:solidFill>
                <a:schemeClr val="tx1"/>
              </a:solidFill>
            </a:rPr>
            <a:t>планирова-ния</a:t>
          </a:r>
          <a:r>
            <a:rPr lang="ru-RU" sz="1200" b="1" dirty="0">
              <a:solidFill>
                <a:schemeClr val="tx1"/>
              </a:solidFill>
            </a:rPr>
            <a:t> адаптации</a:t>
          </a:r>
          <a:endParaRPr lang="x-none" sz="1200" b="1" dirty="0">
            <a:solidFill>
              <a:schemeClr val="tx1"/>
            </a:solidFill>
          </a:endParaRPr>
        </a:p>
      </dgm:t>
    </dgm:pt>
    <dgm:pt modelId="{CE6A2F5C-F2FA-4041-B48E-5021A8DBE3BD}" type="parTrans" cxnId="{C6FCD306-6B8A-478A-BE7A-9CAB04F8C328}">
      <dgm:prSet/>
      <dgm:spPr/>
      <dgm:t>
        <a:bodyPr/>
        <a:lstStyle/>
        <a:p>
          <a:endParaRPr lang="x-none" sz="1200" b="1"/>
        </a:p>
      </dgm:t>
    </dgm:pt>
    <dgm:pt modelId="{F1BA241F-B4DD-4419-8B67-11CDA20480D7}" type="sibTrans" cxnId="{C6FCD306-6B8A-478A-BE7A-9CAB04F8C32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x-none" sz="1200" b="1"/>
        </a:p>
      </dgm:t>
    </dgm:pt>
    <dgm:pt modelId="{E23E9202-56FA-437D-96B3-8E694585CAD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Национальные данные КР</a:t>
          </a:r>
          <a:endParaRPr lang="x-none" sz="1200" b="1" dirty="0">
            <a:solidFill>
              <a:schemeClr val="tx1"/>
            </a:solidFill>
          </a:endParaRPr>
        </a:p>
      </dgm:t>
    </dgm:pt>
    <dgm:pt modelId="{01E688FF-EAE6-43BE-98E8-BDE59BE182A4}" type="parTrans" cxnId="{AABCF34D-AC60-402F-97E7-E612816FBF0B}">
      <dgm:prSet/>
      <dgm:spPr/>
      <dgm:t>
        <a:bodyPr/>
        <a:lstStyle/>
        <a:p>
          <a:endParaRPr lang="x-none" sz="1200" b="1"/>
        </a:p>
      </dgm:t>
    </dgm:pt>
    <dgm:pt modelId="{B2FA9A3D-F5CB-49F4-A957-99BEBDE2E826}" type="sibTrans" cxnId="{AABCF34D-AC60-402F-97E7-E612816FBF0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x-none" sz="1200" b="1"/>
        </a:p>
      </dgm:t>
    </dgm:pt>
    <dgm:pt modelId="{0BC249DD-C81D-4867-BC55-1E7A8636CBD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Национальная политика КР</a:t>
          </a:r>
          <a:endParaRPr lang="x-none" sz="1200" b="1" dirty="0">
            <a:solidFill>
              <a:schemeClr val="tx1"/>
            </a:solidFill>
          </a:endParaRPr>
        </a:p>
      </dgm:t>
    </dgm:pt>
    <dgm:pt modelId="{2E952D1F-6FD9-4103-8332-081AC58126F1}" type="parTrans" cxnId="{19EA563E-4C96-4A63-8BD3-EA1E0AD6EF05}">
      <dgm:prSet/>
      <dgm:spPr/>
      <dgm:t>
        <a:bodyPr/>
        <a:lstStyle/>
        <a:p>
          <a:endParaRPr lang="x-none" sz="1200" b="1"/>
        </a:p>
      </dgm:t>
    </dgm:pt>
    <dgm:pt modelId="{C07C8854-5397-44AD-8B95-E4A22E1DA455}" type="sibTrans" cxnId="{19EA563E-4C96-4A63-8BD3-EA1E0AD6EF0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x-none" sz="1200" b="1"/>
        </a:p>
      </dgm:t>
    </dgm:pt>
    <dgm:pt modelId="{3476EB0B-493F-489F-A465-458C385C8A9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1" dirty="0" err="1"/>
            <a:t>Рекомендуе-мые</a:t>
          </a:r>
          <a:r>
            <a:rPr lang="ru-RU" sz="1200" b="1" dirty="0"/>
            <a:t> зарубежные базы данных</a:t>
          </a:r>
          <a:endParaRPr lang="x-none" sz="1200" b="1" dirty="0"/>
        </a:p>
      </dgm:t>
    </dgm:pt>
    <dgm:pt modelId="{ECA7F8CA-67E6-4ACC-A4EC-D6CD4F53E59F}" type="parTrans" cxnId="{4618F269-0C53-4DD1-BC05-39E0E22567A7}">
      <dgm:prSet/>
      <dgm:spPr/>
      <dgm:t>
        <a:bodyPr/>
        <a:lstStyle/>
        <a:p>
          <a:endParaRPr lang="x-none" sz="1200" b="1"/>
        </a:p>
      </dgm:t>
    </dgm:pt>
    <dgm:pt modelId="{FC20CB1A-577C-431E-AA6B-3674E1176C8E}" type="sibTrans" cxnId="{4618F269-0C53-4DD1-BC05-39E0E22567A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x-none" sz="1200" b="1"/>
        </a:p>
      </dgm:t>
    </dgm:pt>
    <dgm:pt modelId="{37AE8154-F3F9-4BBF-90A3-F49010B0F599}" type="pres">
      <dgm:prSet presAssocID="{3EB47CB4-E7AF-45DA-B0FD-7E1DCA876401}" presName="cycle" presStyleCnt="0">
        <dgm:presLayoutVars>
          <dgm:dir/>
          <dgm:resizeHandles val="exact"/>
        </dgm:presLayoutVars>
      </dgm:prSet>
      <dgm:spPr/>
    </dgm:pt>
    <dgm:pt modelId="{70EC6164-E302-4FFA-8616-2B1088C90FD7}" type="pres">
      <dgm:prSet presAssocID="{43F4EFBB-F49B-47C3-9CF0-F9DA8658D05E}" presName="node" presStyleLbl="node1" presStyleIdx="0" presStyleCnt="5">
        <dgm:presLayoutVars>
          <dgm:bulletEnabled val="1"/>
        </dgm:presLayoutVars>
      </dgm:prSet>
      <dgm:spPr/>
    </dgm:pt>
    <dgm:pt modelId="{372BE4F3-8155-48B1-B123-5161ABED515F}" type="pres">
      <dgm:prSet presAssocID="{29AA3792-E195-4AE5-BA71-8167CFEB6BCA}" presName="sibTrans" presStyleLbl="sibTrans2D1" presStyleIdx="0" presStyleCnt="5"/>
      <dgm:spPr/>
    </dgm:pt>
    <dgm:pt modelId="{BAE5F8C5-9478-461B-8C53-6D034D8DD903}" type="pres">
      <dgm:prSet presAssocID="{29AA3792-E195-4AE5-BA71-8167CFEB6BCA}" presName="connectorText" presStyleLbl="sibTrans2D1" presStyleIdx="0" presStyleCnt="5"/>
      <dgm:spPr/>
    </dgm:pt>
    <dgm:pt modelId="{DD18D88F-E43F-4C0D-88C3-027F6DDF1829}" type="pres">
      <dgm:prSet presAssocID="{3476EB0B-493F-489F-A465-458C385C8A9C}" presName="node" presStyleLbl="node1" presStyleIdx="1" presStyleCnt="5">
        <dgm:presLayoutVars>
          <dgm:bulletEnabled val="1"/>
        </dgm:presLayoutVars>
      </dgm:prSet>
      <dgm:spPr/>
    </dgm:pt>
    <dgm:pt modelId="{0A5041A9-65B4-4F36-BFAA-5FE766F634D1}" type="pres">
      <dgm:prSet presAssocID="{FC20CB1A-577C-431E-AA6B-3674E1176C8E}" presName="sibTrans" presStyleLbl="sibTrans2D1" presStyleIdx="1" presStyleCnt="5"/>
      <dgm:spPr/>
    </dgm:pt>
    <dgm:pt modelId="{5BD93F05-49E6-47DF-A6B3-48BF901E2F8C}" type="pres">
      <dgm:prSet presAssocID="{FC20CB1A-577C-431E-AA6B-3674E1176C8E}" presName="connectorText" presStyleLbl="sibTrans2D1" presStyleIdx="1" presStyleCnt="5"/>
      <dgm:spPr/>
    </dgm:pt>
    <dgm:pt modelId="{7CDD9BB0-BF75-4E34-9800-4583F5C4C676}" type="pres">
      <dgm:prSet presAssocID="{5DFC17F1-CB78-4FCD-BCFE-91837FA8A357}" presName="node" presStyleLbl="node1" presStyleIdx="2" presStyleCnt="5">
        <dgm:presLayoutVars>
          <dgm:bulletEnabled val="1"/>
        </dgm:presLayoutVars>
      </dgm:prSet>
      <dgm:spPr/>
    </dgm:pt>
    <dgm:pt modelId="{4E8E95D4-9487-4564-A2C3-5E12BED3013F}" type="pres">
      <dgm:prSet presAssocID="{F1BA241F-B4DD-4419-8B67-11CDA20480D7}" presName="sibTrans" presStyleLbl="sibTrans2D1" presStyleIdx="2" presStyleCnt="5"/>
      <dgm:spPr/>
    </dgm:pt>
    <dgm:pt modelId="{4FFC2368-31F7-48D2-94FC-E5CCD5B0E09E}" type="pres">
      <dgm:prSet presAssocID="{F1BA241F-B4DD-4419-8B67-11CDA20480D7}" presName="connectorText" presStyleLbl="sibTrans2D1" presStyleIdx="2" presStyleCnt="5"/>
      <dgm:spPr/>
    </dgm:pt>
    <dgm:pt modelId="{DF4919C1-B08A-4216-9AC6-7B5E131446D5}" type="pres">
      <dgm:prSet presAssocID="{E23E9202-56FA-437D-96B3-8E694585CAD7}" presName="node" presStyleLbl="node1" presStyleIdx="3" presStyleCnt="5">
        <dgm:presLayoutVars>
          <dgm:bulletEnabled val="1"/>
        </dgm:presLayoutVars>
      </dgm:prSet>
      <dgm:spPr/>
    </dgm:pt>
    <dgm:pt modelId="{ACB37467-2689-4200-B556-8BF29CCD1C4A}" type="pres">
      <dgm:prSet presAssocID="{B2FA9A3D-F5CB-49F4-A957-99BEBDE2E826}" presName="sibTrans" presStyleLbl="sibTrans2D1" presStyleIdx="3" presStyleCnt="5"/>
      <dgm:spPr/>
    </dgm:pt>
    <dgm:pt modelId="{F8EB2C19-04CD-4F1C-A87A-CF28330FB638}" type="pres">
      <dgm:prSet presAssocID="{B2FA9A3D-F5CB-49F4-A957-99BEBDE2E826}" presName="connectorText" presStyleLbl="sibTrans2D1" presStyleIdx="3" presStyleCnt="5"/>
      <dgm:spPr/>
    </dgm:pt>
    <dgm:pt modelId="{3A2986A8-AA55-48B7-AD62-08AEF22CA76B}" type="pres">
      <dgm:prSet presAssocID="{0BC249DD-C81D-4867-BC55-1E7A8636CBDD}" presName="node" presStyleLbl="node1" presStyleIdx="4" presStyleCnt="5">
        <dgm:presLayoutVars>
          <dgm:bulletEnabled val="1"/>
        </dgm:presLayoutVars>
      </dgm:prSet>
      <dgm:spPr/>
    </dgm:pt>
    <dgm:pt modelId="{B2F8FC2B-5599-4251-82EA-10EE04117431}" type="pres">
      <dgm:prSet presAssocID="{C07C8854-5397-44AD-8B95-E4A22E1DA455}" presName="sibTrans" presStyleLbl="sibTrans2D1" presStyleIdx="4" presStyleCnt="5"/>
      <dgm:spPr/>
    </dgm:pt>
    <dgm:pt modelId="{9101BEC4-3D7D-4CA7-B98B-408359B5FDBE}" type="pres">
      <dgm:prSet presAssocID="{C07C8854-5397-44AD-8B95-E4A22E1DA455}" presName="connectorText" presStyleLbl="sibTrans2D1" presStyleIdx="4" presStyleCnt="5"/>
      <dgm:spPr/>
    </dgm:pt>
  </dgm:ptLst>
  <dgm:cxnLst>
    <dgm:cxn modelId="{A5972A01-854F-4AD8-B46F-210542C95595}" type="presOf" srcId="{5DFC17F1-CB78-4FCD-BCFE-91837FA8A357}" destId="{7CDD9BB0-BF75-4E34-9800-4583F5C4C676}" srcOrd="0" destOrd="0" presId="urn:microsoft.com/office/officeart/2005/8/layout/cycle2"/>
    <dgm:cxn modelId="{EF893D05-4954-40A6-BFF5-8976E79C49C7}" type="presOf" srcId="{C07C8854-5397-44AD-8B95-E4A22E1DA455}" destId="{B2F8FC2B-5599-4251-82EA-10EE04117431}" srcOrd="0" destOrd="0" presId="urn:microsoft.com/office/officeart/2005/8/layout/cycle2"/>
    <dgm:cxn modelId="{C6FCD306-6B8A-478A-BE7A-9CAB04F8C328}" srcId="{3EB47CB4-E7AF-45DA-B0FD-7E1DCA876401}" destId="{5DFC17F1-CB78-4FCD-BCFE-91837FA8A357}" srcOrd="2" destOrd="0" parTransId="{CE6A2F5C-F2FA-4041-B48E-5021A8DBE3BD}" sibTransId="{F1BA241F-B4DD-4419-8B67-11CDA20480D7}"/>
    <dgm:cxn modelId="{19767007-2E9A-44DB-89F9-ED24CA1E8E19}" type="presOf" srcId="{FC20CB1A-577C-431E-AA6B-3674E1176C8E}" destId="{5BD93F05-49E6-47DF-A6B3-48BF901E2F8C}" srcOrd="1" destOrd="0" presId="urn:microsoft.com/office/officeart/2005/8/layout/cycle2"/>
    <dgm:cxn modelId="{1B47B411-5316-4169-BD31-A7C79C5784ED}" type="presOf" srcId="{0BC249DD-C81D-4867-BC55-1E7A8636CBDD}" destId="{3A2986A8-AA55-48B7-AD62-08AEF22CA76B}" srcOrd="0" destOrd="0" presId="urn:microsoft.com/office/officeart/2005/8/layout/cycle2"/>
    <dgm:cxn modelId="{20B31B25-F105-4A32-BD75-B8DE6A1C841A}" type="presOf" srcId="{43F4EFBB-F49B-47C3-9CF0-F9DA8658D05E}" destId="{70EC6164-E302-4FFA-8616-2B1088C90FD7}" srcOrd="0" destOrd="0" presId="urn:microsoft.com/office/officeart/2005/8/layout/cycle2"/>
    <dgm:cxn modelId="{19EA563E-4C96-4A63-8BD3-EA1E0AD6EF05}" srcId="{3EB47CB4-E7AF-45DA-B0FD-7E1DCA876401}" destId="{0BC249DD-C81D-4867-BC55-1E7A8636CBDD}" srcOrd="4" destOrd="0" parTransId="{2E952D1F-6FD9-4103-8332-081AC58126F1}" sibTransId="{C07C8854-5397-44AD-8B95-E4A22E1DA455}"/>
    <dgm:cxn modelId="{6B147760-A155-4539-893D-FFF3925C4143}" type="presOf" srcId="{29AA3792-E195-4AE5-BA71-8167CFEB6BCA}" destId="{BAE5F8C5-9478-461B-8C53-6D034D8DD903}" srcOrd="1" destOrd="0" presId="urn:microsoft.com/office/officeart/2005/8/layout/cycle2"/>
    <dgm:cxn modelId="{C6E60767-40D3-423E-A3A4-23A837B44A96}" type="presOf" srcId="{B2FA9A3D-F5CB-49F4-A957-99BEBDE2E826}" destId="{F8EB2C19-04CD-4F1C-A87A-CF28330FB638}" srcOrd="1" destOrd="0" presId="urn:microsoft.com/office/officeart/2005/8/layout/cycle2"/>
    <dgm:cxn modelId="{96D2A168-12B2-4D41-A145-499EE1B17169}" type="presOf" srcId="{FC20CB1A-577C-431E-AA6B-3674E1176C8E}" destId="{0A5041A9-65B4-4F36-BFAA-5FE766F634D1}" srcOrd="0" destOrd="0" presId="urn:microsoft.com/office/officeart/2005/8/layout/cycle2"/>
    <dgm:cxn modelId="{4618F269-0C53-4DD1-BC05-39E0E22567A7}" srcId="{3EB47CB4-E7AF-45DA-B0FD-7E1DCA876401}" destId="{3476EB0B-493F-489F-A465-458C385C8A9C}" srcOrd="1" destOrd="0" parTransId="{ECA7F8CA-67E6-4ACC-A4EC-D6CD4F53E59F}" sibTransId="{FC20CB1A-577C-431E-AA6B-3674E1176C8E}"/>
    <dgm:cxn modelId="{AABCF34D-AC60-402F-97E7-E612816FBF0B}" srcId="{3EB47CB4-E7AF-45DA-B0FD-7E1DCA876401}" destId="{E23E9202-56FA-437D-96B3-8E694585CAD7}" srcOrd="3" destOrd="0" parTransId="{01E688FF-EAE6-43BE-98E8-BDE59BE182A4}" sibTransId="{B2FA9A3D-F5CB-49F4-A957-99BEBDE2E826}"/>
    <dgm:cxn modelId="{0837F37A-8A90-4884-BCF8-223782EE883E}" type="presOf" srcId="{C07C8854-5397-44AD-8B95-E4A22E1DA455}" destId="{9101BEC4-3D7D-4CA7-B98B-408359B5FDBE}" srcOrd="1" destOrd="0" presId="urn:microsoft.com/office/officeart/2005/8/layout/cycle2"/>
    <dgm:cxn modelId="{BAB1A27C-ED27-452A-A16C-D1187A96BE0D}" type="presOf" srcId="{E23E9202-56FA-437D-96B3-8E694585CAD7}" destId="{DF4919C1-B08A-4216-9AC6-7B5E131446D5}" srcOrd="0" destOrd="0" presId="urn:microsoft.com/office/officeart/2005/8/layout/cycle2"/>
    <dgm:cxn modelId="{7A6B608E-A7D4-4D0F-A8AB-A30D9CF8EF48}" type="presOf" srcId="{29AA3792-E195-4AE5-BA71-8167CFEB6BCA}" destId="{372BE4F3-8155-48B1-B123-5161ABED515F}" srcOrd="0" destOrd="0" presId="urn:microsoft.com/office/officeart/2005/8/layout/cycle2"/>
    <dgm:cxn modelId="{9DEF4595-9468-4F89-B1C1-A0C6FBFF1E13}" type="presOf" srcId="{3476EB0B-493F-489F-A465-458C385C8A9C}" destId="{DD18D88F-E43F-4C0D-88C3-027F6DDF1829}" srcOrd="0" destOrd="0" presId="urn:microsoft.com/office/officeart/2005/8/layout/cycle2"/>
    <dgm:cxn modelId="{BB5FC7AA-84A4-4393-BB50-9650604A72EB}" type="presOf" srcId="{F1BA241F-B4DD-4419-8B67-11CDA20480D7}" destId="{4FFC2368-31F7-48D2-94FC-E5CCD5B0E09E}" srcOrd="1" destOrd="0" presId="urn:microsoft.com/office/officeart/2005/8/layout/cycle2"/>
    <dgm:cxn modelId="{C1D5D4AA-186A-4D60-98E1-531F2BB00736}" type="presOf" srcId="{3EB47CB4-E7AF-45DA-B0FD-7E1DCA876401}" destId="{37AE8154-F3F9-4BBF-90A3-F49010B0F599}" srcOrd="0" destOrd="0" presId="urn:microsoft.com/office/officeart/2005/8/layout/cycle2"/>
    <dgm:cxn modelId="{651F05BE-EB84-46A3-AFEF-DDE5E19D9FE2}" type="presOf" srcId="{F1BA241F-B4DD-4419-8B67-11CDA20480D7}" destId="{4E8E95D4-9487-4564-A2C3-5E12BED3013F}" srcOrd="0" destOrd="0" presId="urn:microsoft.com/office/officeart/2005/8/layout/cycle2"/>
    <dgm:cxn modelId="{34F028C2-C22E-41FB-977C-2C9A110E9A83}" type="presOf" srcId="{B2FA9A3D-F5CB-49F4-A957-99BEBDE2E826}" destId="{ACB37467-2689-4200-B556-8BF29CCD1C4A}" srcOrd="0" destOrd="0" presId="urn:microsoft.com/office/officeart/2005/8/layout/cycle2"/>
    <dgm:cxn modelId="{F886DAE2-A42E-4ECD-8E30-810B33ED5F81}" srcId="{3EB47CB4-E7AF-45DA-B0FD-7E1DCA876401}" destId="{43F4EFBB-F49B-47C3-9CF0-F9DA8658D05E}" srcOrd="0" destOrd="0" parTransId="{17E39364-CD86-46F6-A193-FCE4848CF80D}" sibTransId="{29AA3792-E195-4AE5-BA71-8167CFEB6BCA}"/>
    <dgm:cxn modelId="{F01B0C19-48D4-43A3-AF69-781422302F17}" type="presParOf" srcId="{37AE8154-F3F9-4BBF-90A3-F49010B0F599}" destId="{70EC6164-E302-4FFA-8616-2B1088C90FD7}" srcOrd="0" destOrd="0" presId="urn:microsoft.com/office/officeart/2005/8/layout/cycle2"/>
    <dgm:cxn modelId="{87A20B36-6FD0-4A30-B49A-00D45D731ABD}" type="presParOf" srcId="{37AE8154-F3F9-4BBF-90A3-F49010B0F599}" destId="{372BE4F3-8155-48B1-B123-5161ABED515F}" srcOrd="1" destOrd="0" presId="urn:microsoft.com/office/officeart/2005/8/layout/cycle2"/>
    <dgm:cxn modelId="{FB85FAB3-428E-4D93-8851-FB1AA696AA3E}" type="presParOf" srcId="{372BE4F3-8155-48B1-B123-5161ABED515F}" destId="{BAE5F8C5-9478-461B-8C53-6D034D8DD903}" srcOrd="0" destOrd="0" presId="urn:microsoft.com/office/officeart/2005/8/layout/cycle2"/>
    <dgm:cxn modelId="{35323CAA-58A4-443A-8F30-C1F7AF68BA45}" type="presParOf" srcId="{37AE8154-F3F9-4BBF-90A3-F49010B0F599}" destId="{DD18D88F-E43F-4C0D-88C3-027F6DDF1829}" srcOrd="2" destOrd="0" presId="urn:microsoft.com/office/officeart/2005/8/layout/cycle2"/>
    <dgm:cxn modelId="{1D21EDD7-102F-4813-AC88-655DBDB90293}" type="presParOf" srcId="{37AE8154-F3F9-4BBF-90A3-F49010B0F599}" destId="{0A5041A9-65B4-4F36-BFAA-5FE766F634D1}" srcOrd="3" destOrd="0" presId="urn:microsoft.com/office/officeart/2005/8/layout/cycle2"/>
    <dgm:cxn modelId="{5AA5AA91-DD4C-4AF9-AD79-8E9519801E7D}" type="presParOf" srcId="{0A5041A9-65B4-4F36-BFAA-5FE766F634D1}" destId="{5BD93F05-49E6-47DF-A6B3-48BF901E2F8C}" srcOrd="0" destOrd="0" presId="urn:microsoft.com/office/officeart/2005/8/layout/cycle2"/>
    <dgm:cxn modelId="{15F811E4-3346-4FD2-A0F1-D8199DCE1EE3}" type="presParOf" srcId="{37AE8154-F3F9-4BBF-90A3-F49010B0F599}" destId="{7CDD9BB0-BF75-4E34-9800-4583F5C4C676}" srcOrd="4" destOrd="0" presId="urn:microsoft.com/office/officeart/2005/8/layout/cycle2"/>
    <dgm:cxn modelId="{8CBE647E-1787-48F7-90E1-FF7CA660C8D6}" type="presParOf" srcId="{37AE8154-F3F9-4BBF-90A3-F49010B0F599}" destId="{4E8E95D4-9487-4564-A2C3-5E12BED3013F}" srcOrd="5" destOrd="0" presId="urn:microsoft.com/office/officeart/2005/8/layout/cycle2"/>
    <dgm:cxn modelId="{34E9AE9E-C6DD-4698-9091-80F105D8E1BC}" type="presParOf" srcId="{4E8E95D4-9487-4564-A2C3-5E12BED3013F}" destId="{4FFC2368-31F7-48D2-94FC-E5CCD5B0E09E}" srcOrd="0" destOrd="0" presId="urn:microsoft.com/office/officeart/2005/8/layout/cycle2"/>
    <dgm:cxn modelId="{D285DE38-89DE-45B5-9755-761E89D8A6B6}" type="presParOf" srcId="{37AE8154-F3F9-4BBF-90A3-F49010B0F599}" destId="{DF4919C1-B08A-4216-9AC6-7B5E131446D5}" srcOrd="6" destOrd="0" presId="urn:microsoft.com/office/officeart/2005/8/layout/cycle2"/>
    <dgm:cxn modelId="{2E8D1A9C-FDDA-4BEB-9AE5-9830B8EDF381}" type="presParOf" srcId="{37AE8154-F3F9-4BBF-90A3-F49010B0F599}" destId="{ACB37467-2689-4200-B556-8BF29CCD1C4A}" srcOrd="7" destOrd="0" presId="urn:microsoft.com/office/officeart/2005/8/layout/cycle2"/>
    <dgm:cxn modelId="{1D707DA4-23E5-4D30-87CC-361CFD0B68E0}" type="presParOf" srcId="{ACB37467-2689-4200-B556-8BF29CCD1C4A}" destId="{F8EB2C19-04CD-4F1C-A87A-CF28330FB638}" srcOrd="0" destOrd="0" presId="urn:microsoft.com/office/officeart/2005/8/layout/cycle2"/>
    <dgm:cxn modelId="{F1FA3A02-8177-4F13-B4DA-3D2FD6894DEC}" type="presParOf" srcId="{37AE8154-F3F9-4BBF-90A3-F49010B0F599}" destId="{3A2986A8-AA55-48B7-AD62-08AEF22CA76B}" srcOrd="8" destOrd="0" presId="urn:microsoft.com/office/officeart/2005/8/layout/cycle2"/>
    <dgm:cxn modelId="{1920CE31-8FE9-4BFA-BD56-86996BBEE927}" type="presParOf" srcId="{37AE8154-F3F9-4BBF-90A3-F49010B0F599}" destId="{B2F8FC2B-5599-4251-82EA-10EE04117431}" srcOrd="9" destOrd="0" presId="urn:microsoft.com/office/officeart/2005/8/layout/cycle2"/>
    <dgm:cxn modelId="{BEDA144A-3AD2-424F-A622-A3D8DFD9FBCD}" type="presParOf" srcId="{B2F8FC2B-5599-4251-82EA-10EE04117431}" destId="{9101BEC4-3D7D-4CA7-B98B-408359B5FD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C8B58-C0EF-4244-BEF1-073C9335C5CF}">
      <dsp:nvSpPr>
        <dsp:cNvPr id="0" name=""/>
        <dsp:cNvSpPr/>
      </dsp:nvSpPr>
      <dsp:spPr>
        <a:xfrm>
          <a:off x="6051" y="0"/>
          <a:ext cx="4302945" cy="442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I. </a:t>
          </a:r>
          <a:r>
            <a:rPr lang="ru-RU" sz="1900" kern="1200" dirty="0"/>
            <a:t>Уточнены и усилены национальные координационные и институциональные механизмы для планирования адаптации </a:t>
          </a:r>
        </a:p>
      </dsp:txBody>
      <dsp:txXfrm>
        <a:off x="6051" y="0"/>
        <a:ext cx="4302945" cy="1326356"/>
      </dsp:txXfrm>
    </dsp:sp>
    <dsp:sp modelId="{A3A1A3A4-7809-4E01-AE19-3CED5EFC822D}">
      <dsp:nvSpPr>
        <dsp:cNvPr id="0" name=""/>
        <dsp:cNvSpPr/>
      </dsp:nvSpPr>
      <dsp:spPr>
        <a:xfrm>
          <a:off x="450814" y="1328441"/>
          <a:ext cx="3413419" cy="751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</a:rPr>
            <a:t>1.1. Повышен потенциал КСВИКЭРЗЭ по координации национальных усилий по адаптации</a:t>
          </a:r>
        </a:p>
      </dsp:txBody>
      <dsp:txXfrm>
        <a:off x="472821" y="1350448"/>
        <a:ext cx="3369405" cy="707363"/>
      </dsp:txXfrm>
    </dsp:sp>
    <dsp:sp modelId="{836CD46D-579D-4DC3-90C9-778FC5D399F4}">
      <dsp:nvSpPr>
        <dsp:cNvPr id="0" name=""/>
        <dsp:cNvSpPr/>
      </dsp:nvSpPr>
      <dsp:spPr>
        <a:xfrm>
          <a:off x="403282" y="2195417"/>
          <a:ext cx="3508482" cy="6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</a:rPr>
            <a:t>1.2. Укреплен статус МПРЭТН как ведущего технического агентства по адаптации к изменению климата</a:t>
          </a:r>
        </a:p>
      </dsp:txBody>
      <dsp:txXfrm>
        <a:off x="421251" y="2213386"/>
        <a:ext cx="3472544" cy="577560"/>
      </dsp:txXfrm>
    </dsp:sp>
    <dsp:sp modelId="{352CC979-E93B-426D-89EC-BFC2AB8AE5BA}">
      <dsp:nvSpPr>
        <dsp:cNvPr id="0" name=""/>
        <dsp:cNvSpPr/>
      </dsp:nvSpPr>
      <dsp:spPr>
        <a:xfrm>
          <a:off x="403282" y="2924514"/>
          <a:ext cx="3508482" cy="751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FFFF00"/>
              </a:solidFill>
            </a:rPr>
            <a:t>1.3. Укреплен технический потенциал Национального статистического комитета и Гидрометеорологической службы при МЧС  </a:t>
          </a:r>
        </a:p>
      </dsp:txBody>
      <dsp:txXfrm>
        <a:off x="425289" y="2946521"/>
        <a:ext cx="3464468" cy="707371"/>
      </dsp:txXfrm>
    </dsp:sp>
    <dsp:sp modelId="{CCF61251-09BD-4C66-8FBF-F9E167452F1C}">
      <dsp:nvSpPr>
        <dsp:cNvPr id="0" name=""/>
        <dsp:cNvSpPr/>
      </dsp:nvSpPr>
      <dsp:spPr>
        <a:xfrm>
          <a:off x="403282" y="3791497"/>
          <a:ext cx="3508482" cy="40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>
              <a:solidFill>
                <a:srgbClr val="002060"/>
              </a:solidFill>
            </a:rPr>
            <a:t>$ 864 004 </a:t>
          </a:r>
        </a:p>
      </dsp:txBody>
      <dsp:txXfrm>
        <a:off x="415189" y="3803404"/>
        <a:ext cx="3484668" cy="382730"/>
      </dsp:txXfrm>
    </dsp:sp>
    <dsp:sp modelId="{853C1937-7A93-4CF7-9000-6CC04C3A603A}">
      <dsp:nvSpPr>
        <dsp:cNvPr id="0" name=""/>
        <dsp:cNvSpPr/>
      </dsp:nvSpPr>
      <dsp:spPr>
        <a:xfrm>
          <a:off x="4565167" y="0"/>
          <a:ext cx="3415605" cy="442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II.</a:t>
          </a:r>
          <a:r>
            <a:rPr lang="ru-RU" sz="1900" kern="1200" dirty="0"/>
            <a:t> Разработаны планы адаптации приоритетных секторов</a:t>
          </a:r>
          <a:endParaRPr lang="x-none" sz="1900" kern="1200" dirty="0"/>
        </a:p>
      </dsp:txBody>
      <dsp:txXfrm>
        <a:off x="4565167" y="0"/>
        <a:ext cx="3415605" cy="1326356"/>
      </dsp:txXfrm>
    </dsp:sp>
    <dsp:sp modelId="{97198386-ACEB-466A-8A39-F2F69F48DDBB}">
      <dsp:nvSpPr>
        <dsp:cNvPr id="0" name=""/>
        <dsp:cNvSpPr/>
      </dsp:nvSpPr>
      <dsp:spPr>
        <a:xfrm>
          <a:off x="4906727" y="1328558"/>
          <a:ext cx="2732484" cy="73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</a:rPr>
            <a:t>2.1. Укреплен технический и управленческий потенциал приоритетного сектора</a:t>
          </a:r>
        </a:p>
      </dsp:txBody>
      <dsp:txXfrm>
        <a:off x="4928345" y="1350176"/>
        <a:ext cx="2689248" cy="694851"/>
      </dsp:txXfrm>
    </dsp:sp>
    <dsp:sp modelId="{FCFAA16D-7456-47E3-9015-6638FB0573FF}">
      <dsp:nvSpPr>
        <dsp:cNvPr id="0" name=""/>
        <dsp:cNvSpPr/>
      </dsp:nvSpPr>
      <dsp:spPr>
        <a:xfrm>
          <a:off x="4906727" y="2180198"/>
          <a:ext cx="2732484" cy="73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FFFF00"/>
              </a:solidFill>
            </a:rPr>
            <a:t>2.2.</a:t>
          </a:r>
          <a:r>
            <a:rPr lang="en-US" sz="1300" kern="1200" dirty="0">
              <a:solidFill>
                <a:srgbClr val="FFFF00"/>
              </a:solidFill>
            </a:rPr>
            <a:t> </a:t>
          </a:r>
          <a:r>
            <a:rPr lang="ru-RU" sz="1300" kern="1200" dirty="0">
              <a:solidFill>
                <a:srgbClr val="FFFF00"/>
              </a:solidFill>
            </a:rPr>
            <a:t>Обновлена информация об уязвимости приоритетных секторов и определены приоритетные варианты адаптации </a:t>
          </a:r>
          <a:endParaRPr lang="x-none" sz="1300" kern="1200" dirty="0">
            <a:solidFill>
              <a:srgbClr val="FFFF00"/>
            </a:solidFill>
          </a:endParaRPr>
        </a:p>
      </dsp:txBody>
      <dsp:txXfrm>
        <a:off x="4928345" y="2201816"/>
        <a:ext cx="2689248" cy="694851"/>
      </dsp:txXfrm>
    </dsp:sp>
    <dsp:sp modelId="{BC004859-7B07-4539-B61C-7E895229EDBB}">
      <dsp:nvSpPr>
        <dsp:cNvPr id="0" name=""/>
        <dsp:cNvSpPr/>
      </dsp:nvSpPr>
      <dsp:spPr>
        <a:xfrm>
          <a:off x="4906727" y="3031837"/>
          <a:ext cx="2732484" cy="73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FFFF00"/>
              </a:solidFill>
            </a:rPr>
            <a:t>2.3. Вопросы адаптации к изменению климата включены в процессы планирования учреждений приоритетного сектора</a:t>
          </a:r>
        </a:p>
      </dsp:txBody>
      <dsp:txXfrm>
        <a:off x="4928345" y="3053455"/>
        <a:ext cx="2689248" cy="694851"/>
      </dsp:txXfrm>
    </dsp:sp>
    <dsp:sp modelId="{DDC8F851-39D6-4AA3-B1E3-B0FD0F1A685E}">
      <dsp:nvSpPr>
        <dsp:cNvPr id="0" name=""/>
        <dsp:cNvSpPr/>
      </dsp:nvSpPr>
      <dsp:spPr>
        <a:xfrm>
          <a:off x="4906727" y="3883477"/>
          <a:ext cx="2732484" cy="314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>
              <a:solidFill>
                <a:srgbClr val="002060"/>
              </a:solidFill>
            </a:rPr>
            <a:t>$ 974 468</a:t>
          </a:r>
        </a:p>
      </dsp:txBody>
      <dsp:txXfrm>
        <a:off x="4915937" y="3892687"/>
        <a:ext cx="2714064" cy="296027"/>
      </dsp:txXfrm>
    </dsp:sp>
    <dsp:sp modelId="{10971E2D-7684-4242-A3C8-ED0E1E6FFB9F}">
      <dsp:nvSpPr>
        <dsp:cNvPr id="0" name=""/>
        <dsp:cNvSpPr/>
      </dsp:nvSpPr>
      <dsp:spPr>
        <a:xfrm>
          <a:off x="8236943" y="0"/>
          <a:ext cx="3415605" cy="442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III. </a:t>
          </a:r>
          <a:r>
            <a:rPr lang="ru-RU" sz="1900" kern="1200" dirty="0"/>
            <a:t>Повышен потенциал адаптации к изменению климата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 областном уровнях</a:t>
          </a:r>
        </a:p>
      </dsp:txBody>
      <dsp:txXfrm>
        <a:off x="8236943" y="0"/>
        <a:ext cx="3415605" cy="1326356"/>
      </dsp:txXfrm>
    </dsp:sp>
    <dsp:sp modelId="{EFCC6AAB-79DE-4688-AD73-577F7A65A841}">
      <dsp:nvSpPr>
        <dsp:cNvPr id="0" name=""/>
        <dsp:cNvSpPr/>
      </dsp:nvSpPr>
      <dsp:spPr>
        <a:xfrm>
          <a:off x="8578503" y="1326906"/>
          <a:ext cx="2732484" cy="10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00"/>
              </a:solidFill>
            </a:rPr>
            <a:t>3.1. </a:t>
          </a:r>
          <a:r>
            <a:rPr lang="ru-RU" sz="1400" kern="1200" dirty="0">
              <a:solidFill>
                <a:srgbClr val="FFFF00"/>
              </a:solidFill>
            </a:rPr>
            <a:t>Повышен областной технический и управленческий потенциал для решения задач по адаптации к изменению климата</a:t>
          </a:r>
        </a:p>
      </dsp:txBody>
      <dsp:txXfrm>
        <a:off x="8610272" y="1358675"/>
        <a:ext cx="2668946" cy="1021142"/>
      </dsp:txXfrm>
    </dsp:sp>
    <dsp:sp modelId="{463CC014-B5E5-4036-8402-0E741BF2987B}">
      <dsp:nvSpPr>
        <dsp:cNvPr id="0" name=""/>
        <dsp:cNvSpPr/>
      </dsp:nvSpPr>
      <dsp:spPr>
        <a:xfrm>
          <a:off x="8647007" y="2578461"/>
          <a:ext cx="2732484" cy="10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00"/>
              </a:solidFill>
            </a:rPr>
            <a:t>3.2. </a:t>
          </a:r>
          <a:r>
            <a:rPr lang="ru-RU" sz="1400" kern="1200" dirty="0">
              <a:solidFill>
                <a:srgbClr val="FFFF00"/>
              </a:solidFill>
            </a:rPr>
            <a:t>Начаты оценки уязвимости и всесторонний учет на уровне областей</a:t>
          </a:r>
          <a:r>
            <a:rPr lang="en-US" sz="1400" kern="1200" dirty="0">
              <a:solidFill>
                <a:srgbClr val="FFFF00"/>
              </a:solidFill>
            </a:rPr>
            <a:t> (</a:t>
          </a:r>
          <a:r>
            <a:rPr lang="ru-RU" sz="1400" kern="1200" dirty="0">
              <a:solidFill>
                <a:srgbClr val="FFFF00"/>
              </a:solidFill>
            </a:rPr>
            <a:t>Ош, Баткен, Джалал-Абад)</a:t>
          </a:r>
          <a:endParaRPr lang="x-none" sz="1400" kern="1200" dirty="0">
            <a:solidFill>
              <a:srgbClr val="FFFF00"/>
            </a:solidFill>
          </a:endParaRPr>
        </a:p>
      </dsp:txBody>
      <dsp:txXfrm>
        <a:off x="8678776" y="2610230"/>
        <a:ext cx="2668946" cy="1021142"/>
      </dsp:txXfrm>
    </dsp:sp>
    <dsp:sp modelId="{CD18F46F-E18A-43BC-A9C2-6A8367711B10}">
      <dsp:nvSpPr>
        <dsp:cNvPr id="0" name=""/>
        <dsp:cNvSpPr/>
      </dsp:nvSpPr>
      <dsp:spPr>
        <a:xfrm>
          <a:off x="8558939" y="3847473"/>
          <a:ext cx="2732484" cy="369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>
              <a:solidFill>
                <a:srgbClr val="002060"/>
              </a:solidFill>
            </a:rPr>
            <a:t>$ 411 794</a:t>
          </a:r>
        </a:p>
      </dsp:txBody>
      <dsp:txXfrm>
        <a:off x="8569763" y="3858297"/>
        <a:ext cx="2710836" cy="347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4F31-2519-4073-8FBF-576CB3F18654}">
      <dsp:nvSpPr>
        <dsp:cNvPr id="0" name=""/>
        <dsp:cNvSpPr/>
      </dsp:nvSpPr>
      <dsp:spPr>
        <a:xfrm rot="5400000">
          <a:off x="7091653" y="-2968818"/>
          <a:ext cx="939143" cy="71164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Соблюдение международных обязательств КР в части борьбы с последствиями изменения климата </a:t>
          </a:r>
          <a:endParaRPr lang="x-non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Достижение национальных Целей устойчивого развития</a:t>
          </a:r>
          <a:endParaRPr lang="x-none" sz="1400" kern="1200" dirty="0"/>
        </a:p>
      </dsp:txBody>
      <dsp:txXfrm rot="-5400000">
        <a:off x="4003002" y="165678"/>
        <a:ext cx="7070602" cy="847453"/>
      </dsp:txXfrm>
    </dsp:sp>
    <dsp:sp modelId="{E87EF04B-645C-4DFD-A7CF-4CAF1D801E34}">
      <dsp:nvSpPr>
        <dsp:cNvPr id="0" name=""/>
        <dsp:cNvSpPr/>
      </dsp:nvSpPr>
      <dsp:spPr>
        <a:xfrm>
          <a:off x="0" y="2440"/>
          <a:ext cx="4003001" cy="117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Стратегия</a:t>
          </a:r>
          <a:endParaRPr lang="x-none" sz="3300" kern="1200"/>
        </a:p>
      </dsp:txBody>
      <dsp:txXfrm>
        <a:off x="57306" y="59746"/>
        <a:ext cx="3888389" cy="1059317"/>
      </dsp:txXfrm>
    </dsp:sp>
    <dsp:sp modelId="{9BA7E04E-0051-4EDE-A23C-78E97E9C39AC}">
      <dsp:nvSpPr>
        <dsp:cNvPr id="0" name=""/>
        <dsp:cNvSpPr/>
      </dsp:nvSpPr>
      <dsp:spPr>
        <a:xfrm rot="5400000">
          <a:off x="7091653" y="-1736191"/>
          <a:ext cx="939143" cy="71164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Адекватная угрозам оценка климатических рисков</a:t>
          </a:r>
          <a:endParaRPr lang="x-non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Минимизация негативных последствий изменения климата на национальном, региональном и секторальном уровнях</a:t>
          </a:r>
          <a:endParaRPr lang="x-none" sz="1400" kern="1200" dirty="0"/>
        </a:p>
      </dsp:txBody>
      <dsp:txXfrm rot="-5400000">
        <a:off x="4003002" y="1398305"/>
        <a:ext cx="7070602" cy="847453"/>
      </dsp:txXfrm>
    </dsp:sp>
    <dsp:sp modelId="{16B2A9D0-F309-4AFD-AFC7-6C175352E385}">
      <dsp:nvSpPr>
        <dsp:cNvPr id="0" name=""/>
        <dsp:cNvSpPr/>
      </dsp:nvSpPr>
      <dsp:spPr>
        <a:xfrm>
          <a:off x="0" y="1235066"/>
          <a:ext cx="4003001" cy="117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Уязвимость и устойчивость</a:t>
          </a:r>
          <a:endParaRPr lang="x-none" sz="3300" kern="1200" dirty="0"/>
        </a:p>
      </dsp:txBody>
      <dsp:txXfrm>
        <a:off x="57306" y="1292372"/>
        <a:ext cx="3888389" cy="1059317"/>
      </dsp:txXfrm>
    </dsp:sp>
    <dsp:sp modelId="{7E1A5D97-9F9D-476A-9F32-AA0904F9DC51}">
      <dsp:nvSpPr>
        <dsp:cNvPr id="0" name=""/>
        <dsp:cNvSpPr/>
      </dsp:nvSpPr>
      <dsp:spPr>
        <a:xfrm rot="5400000">
          <a:off x="7091653" y="-503565"/>
          <a:ext cx="939143" cy="71164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Обеспечение устойчивого экономического роста</a:t>
          </a:r>
          <a:endParaRPr lang="x-non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Обеспечение устойчивого финансирования секторов в условиях изменения климата</a:t>
          </a:r>
          <a:endParaRPr lang="x-non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Доступ к международным источникам финансирования</a:t>
          </a:r>
          <a:endParaRPr lang="x-none" sz="1400" kern="1200" dirty="0"/>
        </a:p>
      </dsp:txBody>
      <dsp:txXfrm rot="-5400000">
        <a:off x="4003002" y="2630931"/>
        <a:ext cx="7070602" cy="847453"/>
      </dsp:txXfrm>
    </dsp:sp>
    <dsp:sp modelId="{E436FC29-DBD0-4975-BA50-6FCF2C158E40}">
      <dsp:nvSpPr>
        <dsp:cNvPr id="0" name=""/>
        <dsp:cNvSpPr/>
      </dsp:nvSpPr>
      <dsp:spPr>
        <a:xfrm>
          <a:off x="0" y="2467693"/>
          <a:ext cx="4003001" cy="117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Экономика</a:t>
          </a:r>
          <a:endParaRPr lang="x-none" sz="3300" kern="1200"/>
        </a:p>
      </dsp:txBody>
      <dsp:txXfrm>
        <a:off x="57306" y="2524999"/>
        <a:ext cx="3888389" cy="1059317"/>
      </dsp:txXfrm>
    </dsp:sp>
    <dsp:sp modelId="{0DDD6A9F-6F9F-4AD3-A7FB-E276A49C446D}">
      <dsp:nvSpPr>
        <dsp:cNvPr id="0" name=""/>
        <dsp:cNvSpPr/>
      </dsp:nvSpPr>
      <dsp:spPr>
        <a:xfrm rot="5400000">
          <a:off x="7091653" y="729060"/>
          <a:ext cx="939143" cy="71164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Обеспечение благоприятных условий жизни населения</a:t>
          </a:r>
          <a:endParaRPr lang="x-non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400" kern="1200" dirty="0"/>
            <a:t>Достижение национальных Целей устойчивого развития</a:t>
          </a:r>
          <a:endParaRPr lang="x-none" sz="1400" kern="1200" dirty="0"/>
        </a:p>
      </dsp:txBody>
      <dsp:txXfrm rot="-5400000">
        <a:off x="4003002" y="3863557"/>
        <a:ext cx="7070602" cy="847453"/>
      </dsp:txXfrm>
    </dsp:sp>
    <dsp:sp modelId="{9A504797-C5F6-4CC6-999B-B71FCAA450F6}">
      <dsp:nvSpPr>
        <dsp:cNvPr id="0" name=""/>
        <dsp:cNvSpPr/>
      </dsp:nvSpPr>
      <dsp:spPr>
        <a:xfrm>
          <a:off x="0" y="3700319"/>
          <a:ext cx="4003001" cy="117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Социальная сфера</a:t>
          </a:r>
          <a:endParaRPr lang="x-none" sz="3300" kern="1200"/>
        </a:p>
      </dsp:txBody>
      <dsp:txXfrm>
        <a:off x="57306" y="3757625"/>
        <a:ext cx="3888389" cy="1059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6164-E302-4FFA-8616-2B1088C90FD7}">
      <dsp:nvSpPr>
        <dsp:cNvPr id="0" name=""/>
        <dsp:cNvSpPr/>
      </dsp:nvSpPr>
      <dsp:spPr>
        <a:xfrm>
          <a:off x="2635293" y="1049"/>
          <a:ext cx="1349567" cy="1349567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Рекомендуе-мые</a:t>
          </a:r>
          <a:r>
            <a:rPr lang="ru-RU" sz="1200" b="1" kern="1200" dirty="0"/>
            <a:t> зарубежные методики</a:t>
          </a:r>
          <a:endParaRPr lang="x-none" sz="1200" b="1" kern="1200" dirty="0"/>
        </a:p>
      </dsp:txBody>
      <dsp:txXfrm>
        <a:off x="2832933" y="198689"/>
        <a:ext cx="954287" cy="954287"/>
      </dsp:txXfrm>
    </dsp:sp>
    <dsp:sp modelId="{372BE4F3-8155-48B1-B123-5161ABED515F}">
      <dsp:nvSpPr>
        <dsp:cNvPr id="0" name=""/>
        <dsp:cNvSpPr/>
      </dsp:nvSpPr>
      <dsp:spPr>
        <a:xfrm rot="2160000">
          <a:off x="3942081" y="1037408"/>
          <a:ext cx="358234" cy="455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200" b="1" kern="1200"/>
        </a:p>
      </dsp:txBody>
      <dsp:txXfrm>
        <a:off x="3952343" y="1096919"/>
        <a:ext cx="250764" cy="273287"/>
      </dsp:txXfrm>
    </dsp:sp>
    <dsp:sp modelId="{DD18D88F-E43F-4C0D-88C3-027F6DDF1829}">
      <dsp:nvSpPr>
        <dsp:cNvPr id="0" name=""/>
        <dsp:cNvSpPr/>
      </dsp:nvSpPr>
      <dsp:spPr>
        <a:xfrm>
          <a:off x="4273942" y="1191597"/>
          <a:ext cx="1349567" cy="134956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Рекомендуе-мые</a:t>
          </a:r>
          <a:r>
            <a:rPr lang="ru-RU" sz="1200" b="1" kern="1200" dirty="0"/>
            <a:t> зарубежные базы данных</a:t>
          </a:r>
          <a:endParaRPr lang="x-none" sz="1200" b="1" kern="1200" dirty="0"/>
        </a:p>
      </dsp:txBody>
      <dsp:txXfrm>
        <a:off x="4471582" y="1389237"/>
        <a:ext cx="954287" cy="954287"/>
      </dsp:txXfrm>
    </dsp:sp>
    <dsp:sp modelId="{0A5041A9-65B4-4F36-BFAA-5FE766F634D1}">
      <dsp:nvSpPr>
        <dsp:cNvPr id="0" name=""/>
        <dsp:cNvSpPr/>
      </dsp:nvSpPr>
      <dsp:spPr>
        <a:xfrm rot="6480000">
          <a:off x="4459787" y="2592173"/>
          <a:ext cx="358234" cy="455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200" b="1" kern="1200"/>
        </a:p>
      </dsp:txBody>
      <dsp:txXfrm rot="10800000">
        <a:off x="4530127" y="2632164"/>
        <a:ext cx="250764" cy="273287"/>
      </dsp:txXfrm>
    </dsp:sp>
    <dsp:sp modelId="{7CDD9BB0-BF75-4E34-9800-4583F5C4C676}">
      <dsp:nvSpPr>
        <dsp:cNvPr id="0" name=""/>
        <dsp:cNvSpPr/>
      </dsp:nvSpPr>
      <dsp:spPr>
        <a:xfrm>
          <a:off x="3648034" y="3117945"/>
          <a:ext cx="1349567" cy="13495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Примеры лучших страновых практик </a:t>
          </a:r>
          <a:r>
            <a:rPr lang="ru-RU" sz="1200" b="1" kern="1200" dirty="0" err="1">
              <a:solidFill>
                <a:schemeClr val="tx1"/>
              </a:solidFill>
            </a:rPr>
            <a:t>планирова-ния</a:t>
          </a:r>
          <a:r>
            <a:rPr lang="ru-RU" sz="1200" b="1" kern="1200" dirty="0">
              <a:solidFill>
                <a:schemeClr val="tx1"/>
              </a:solidFill>
            </a:rPr>
            <a:t> адаптации</a:t>
          </a:r>
          <a:endParaRPr lang="x-none" sz="1200" b="1" kern="1200" dirty="0">
            <a:solidFill>
              <a:schemeClr val="tx1"/>
            </a:solidFill>
          </a:endParaRPr>
        </a:p>
      </dsp:txBody>
      <dsp:txXfrm>
        <a:off x="3845674" y="3315585"/>
        <a:ext cx="954287" cy="954287"/>
      </dsp:txXfrm>
    </dsp:sp>
    <dsp:sp modelId="{4E8E95D4-9487-4564-A2C3-5E12BED3013F}">
      <dsp:nvSpPr>
        <dsp:cNvPr id="0" name=""/>
        <dsp:cNvSpPr/>
      </dsp:nvSpPr>
      <dsp:spPr>
        <a:xfrm rot="10800000">
          <a:off x="3141098" y="3564989"/>
          <a:ext cx="358234" cy="455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200" b="1" kern="1200"/>
        </a:p>
      </dsp:txBody>
      <dsp:txXfrm rot="10800000">
        <a:off x="3248568" y="3656085"/>
        <a:ext cx="250764" cy="273287"/>
      </dsp:txXfrm>
    </dsp:sp>
    <dsp:sp modelId="{DF4919C1-B08A-4216-9AC6-7B5E131446D5}">
      <dsp:nvSpPr>
        <dsp:cNvPr id="0" name=""/>
        <dsp:cNvSpPr/>
      </dsp:nvSpPr>
      <dsp:spPr>
        <a:xfrm>
          <a:off x="1622552" y="3117945"/>
          <a:ext cx="1349567" cy="134956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Национальные данные КР</a:t>
          </a:r>
          <a:endParaRPr lang="x-none" sz="1200" b="1" kern="1200" dirty="0">
            <a:solidFill>
              <a:schemeClr val="tx1"/>
            </a:solidFill>
          </a:endParaRPr>
        </a:p>
      </dsp:txBody>
      <dsp:txXfrm>
        <a:off x="1820192" y="3315585"/>
        <a:ext cx="954287" cy="954287"/>
      </dsp:txXfrm>
    </dsp:sp>
    <dsp:sp modelId="{ACB37467-2689-4200-B556-8BF29CCD1C4A}">
      <dsp:nvSpPr>
        <dsp:cNvPr id="0" name=""/>
        <dsp:cNvSpPr/>
      </dsp:nvSpPr>
      <dsp:spPr>
        <a:xfrm rot="15120000">
          <a:off x="1808397" y="2611458"/>
          <a:ext cx="358234" cy="455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200" b="1" kern="1200"/>
        </a:p>
      </dsp:txBody>
      <dsp:txXfrm rot="10800000">
        <a:off x="1878737" y="2753659"/>
        <a:ext cx="250764" cy="273287"/>
      </dsp:txXfrm>
    </dsp:sp>
    <dsp:sp modelId="{3A2986A8-AA55-48B7-AD62-08AEF22CA76B}">
      <dsp:nvSpPr>
        <dsp:cNvPr id="0" name=""/>
        <dsp:cNvSpPr/>
      </dsp:nvSpPr>
      <dsp:spPr>
        <a:xfrm>
          <a:off x="996643" y="1191597"/>
          <a:ext cx="1349567" cy="134956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Национальная политика КР</a:t>
          </a:r>
          <a:endParaRPr lang="x-none" sz="1200" b="1" kern="1200" dirty="0">
            <a:solidFill>
              <a:schemeClr val="tx1"/>
            </a:solidFill>
          </a:endParaRPr>
        </a:p>
      </dsp:txBody>
      <dsp:txXfrm>
        <a:off x="1194283" y="1389237"/>
        <a:ext cx="954287" cy="954287"/>
      </dsp:txXfrm>
    </dsp:sp>
    <dsp:sp modelId="{B2F8FC2B-5599-4251-82EA-10EE04117431}">
      <dsp:nvSpPr>
        <dsp:cNvPr id="0" name=""/>
        <dsp:cNvSpPr/>
      </dsp:nvSpPr>
      <dsp:spPr>
        <a:xfrm rot="19440000">
          <a:off x="2303432" y="1049326"/>
          <a:ext cx="358234" cy="455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200" b="1" kern="1200"/>
        </a:p>
      </dsp:txBody>
      <dsp:txXfrm>
        <a:off x="2313694" y="1172007"/>
        <a:ext cx="250764" cy="273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A988-0A3C-4593-87EC-2DB5C414684D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C2FF-B589-4271-8DBA-1EDEA881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B33A1-42B9-4B28-BD38-2A1DE22216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6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DBE5-6994-4F38-9BC9-0F4F90904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DBE5-6994-4F38-9BC9-0F4F90904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DBE5-6994-4F38-9BC9-0F4F90904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C2FF-B589-4271-8DBA-1EDEA88170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B33A1-42B9-4B28-BD38-2A1DE22216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9677-0A72-4D00-B207-558861B41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3DD4A-01AC-4177-BCA3-BCB7A5D5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045B-B200-4C86-A3F8-46F58AB7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008B-D751-4EC8-8FED-7A1BD28A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BAF8-00D4-4BC6-A043-BB8FCACA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6692-AE60-4AC0-A8A8-D755347B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29C6C-0338-43EB-B7A4-5F589D95A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63EB-1DB6-49CE-B740-678F2471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FD6E-2E3D-453B-968C-76C903E4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ACCB-1335-40AA-AC84-2DF68C1D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0DC91-09A1-4C7F-A670-402DCE416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D163E-9DE5-411E-81F0-C822F33D3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C94E2-4CCC-4AB0-A9E9-0704D396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25572-D55D-4AA7-93D3-86E6199E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2904-2A45-4442-BE67-C3CF948F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her content page" userDrawn="1">
  <p:cSld name="other content pag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9"/>
          <p:cNvSpPr txBox="1">
            <a:spLocks noGrp="1"/>
          </p:cNvSpPr>
          <p:nvPr>
            <p:ph type="body" idx="1"/>
          </p:nvPr>
        </p:nvSpPr>
        <p:spPr>
          <a:xfrm>
            <a:off x="537633" y="1909011"/>
            <a:ext cx="5181600" cy="42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  <a:defRPr sz="14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body" idx="2"/>
          </p:nvPr>
        </p:nvSpPr>
        <p:spPr>
          <a:xfrm>
            <a:off x="6353760" y="1909011"/>
            <a:ext cx="5181600" cy="42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Char char="•"/>
              <a:defRPr sz="14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>
                <a:solidFill>
                  <a:srgbClr val="3A3838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09" name="Google Shape;109;p49"/>
          <p:cNvGraphicFramePr/>
          <p:nvPr/>
        </p:nvGraphicFramePr>
        <p:xfrm>
          <a:off x="11195580" y="219605"/>
          <a:ext cx="382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553700" imgH="8591550" progId="CorelDraw.Graphic.18">
                  <p:embed/>
                </p:oleObj>
              </mc:Choice>
              <mc:Fallback>
                <p:oleObj r:id="rId2" imgW="10553700" imgH="8591550" progId="CorelDraw.Graphic.18">
                  <p:embed/>
                  <p:pic>
                    <p:nvPicPr>
                      <p:cNvPr id="109" name="Google Shape;109;p49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11195580" y="219605"/>
                        <a:ext cx="3825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Google Shape;110;p49"/>
          <p:cNvSpPr txBox="1"/>
          <p:nvPr/>
        </p:nvSpPr>
        <p:spPr>
          <a:xfrm>
            <a:off x="8953500" y="330700"/>
            <a:ext cx="224208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rgbClr val="00145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ИНСТИТУТ УСТОЙЧИВЫХ ИННОВАЦИЙ</a:t>
            </a:r>
            <a:endParaRPr dirty="0"/>
          </a:p>
        </p:txBody>
      </p:sp>
      <p:cxnSp>
        <p:nvCxnSpPr>
          <p:cNvPr id="111" name="Google Shape;111;p49"/>
          <p:cNvCxnSpPr/>
          <p:nvPr/>
        </p:nvCxnSpPr>
        <p:spPr>
          <a:xfrm rot="10800000">
            <a:off x="537633" y="601133"/>
            <a:ext cx="11023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49"/>
          <p:cNvCxnSpPr/>
          <p:nvPr/>
        </p:nvCxnSpPr>
        <p:spPr>
          <a:xfrm rot="10800000">
            <a:off x="558800" y="6246283"/>
            <a:ext cx="11015132" cy="0"/>
          </a:xfrm>
          <a:prstGeom prst="straightConnector1">
            <a:avLst/>
          </a:prstGeom>
          <a:noFill/>
          <a:ln w="9525" cap="flat" cmpd="sng">
            <a:solidFill>
              <a:srgbClr val="D7315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49"/>
          <p:cNvSpPr txBox="1"/>
          <p:nvPr/>
        </p:nvSpPr>
        <p:spPr>
          <a:xfrm>
            <a:off x="883073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49"/>
          <p:cNvSpPr txBox="1">
            <a:spLocks noGrp="1"/>
          </p:cNvSpPr>
          <p:nvPr>
            <p:ph type="body" idx="4"/>
          </p:nvPr>
        </p:nvSpPr>
        <p:spPr>
          <a:xfrm>
            <a:off x="2719138" y="802189"/>
            <a:ext cx="667351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456"/>
              </a:buClr>
              <a:buSzPts val="2600"/>
              <a:buNone/>
              <a:defRPr sz="2600">
                <a:solidFill>
                  <a:srgbClr val="001456"/>
                </a:solidFill>
                <a:latin typeface="Montserrat SemiBold" panose="00000700000000000000"/>
                <a:ea typeface="Montserrat SemiBold" panose="00000700000000000000"/>
                <a:cs typeface="Montserrat SemiBold" panose="00000700000000000000"/>
                <a:sym typeface="Montserrat SemiBold" panose="0000070000000000000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9"/>
          <p:cNvSpPr txBox="1">
            <a:spLocks noGrp="1"/>
          </p:cNvSpPr>
          <p:nvPr>
            <p:ph type="body" idx="5"/>
          </p:nvPr>
        </p:nvSpPr>
        <p:spPr>
          <a:xfrm>
            <a:off x="2719138" y="1283508"/>
            <a:ext cx="667351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07DFF2-D31E-9F32-68C5-4EE72EEFE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89" y="224959"/>
            <a:ext cx="152721" cy="309600"/>
          </a:xfrm>
          <a:prstGeom prst="rect">
            <a:avLst/>
          </a:prstGeom>
        </p:spPr>
      </p:pic>
      <p:pic>
        <p:nvPicPr>
          <p:cNvPr id="3" name="Picture 2" descr="Национальный статистический комитет Кыргызской Республики">
            <a:extLst>
              <a:ext uri="{FF2B5EF4-FFF2-40B4-BE49-F238E27FC236}">
                <a16:creationId xmlns:a16="http://schemas.microsoft.com/office/drawing/2014/main" id="{AEB97388-848A-060F-DDD0-7C7896116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13" y="221155"/>
            <a:ext cx="309600" cy="3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D6AC-AD4A-4439-B4A4-791ED753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6F2F-6901-4189-A6E7-3A3067E50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EA60-36B9-458A-8EC4-5CDF93CB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58E7-B01C-47EE-A4D3-513A07B7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22CD-B73D-46B0-BD63-CB2228D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2174-47E9-4AFC-87F9-84878D47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5841-2A55-4833-8D44-94241D07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978D-37A7-4053-A4F7-AED6B359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56C15-87E1-49AB-9A50-18B01CD6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96C-52A2-4B81-86FB-CD18D304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6328-4C21-46E6-A4DA-55DC4D77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2D64-19AF-4BCB-B685-F502C6EEF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8540-7E68-4257-A8A0-00F3D5769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C4550-8DAE-41B1-8C0D-FCC9A00B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24FF-BE0F-47C7-B173-96886920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8E22F-EE33-4274-A85D-85CD0CB8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F5E8-0FF6-422F-871B-E33EB0E2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6FCC4-78BC-4983-9B1B-30AEE461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16425-5420-4F7E-B960-A9C300F74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52773-877B-49E2-BE2D-5CB0C5FEC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44EDC-ABCF-4F5C-92C7-E4640B10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C063A-507A-42D3-902A-B4E47201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209F4-CC46-410F-A260-7951E726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D54FD-BB1F-47AD-960A-1841500C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1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D044-AE12-45D5-933C-0D5A388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952C-7412-4C0C-BBAB-EC2A174C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73AF-1B53-44BB-BE87-3B2013CD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42AE4-32DC-4C9D-96FD-6F64B4E9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21901-C949-4E25-990B-59B75266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E7DA4-6407-409C-9D8D-2E0EF4A5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27E34-8E43-4292-A05B-07AAC1F3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37B2-F2AF-477F-B20E-5B378D8B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2A64-AF1D-4C3E-B3FD-2083628B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F846-8264-4695-83CE-273B89B11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5C00D-4855-4C8D-8D39-A20B2BC6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F6A65-C257-4F05-8AD1-0335C574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6758C-12CA-4AD8-8A1A-5980C0C2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8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4EC9-66D7-4421-81ED-D3478BFD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17EAE-73AB-4880-BD84-0B07A7A30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13EF-5056-4EE0-937D-66F226FC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171DE-41ED-4C93-AA49-C13C578B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C253A-E19B-4B09-8D86-F0C03FB4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32D7A-E717-478B-B69D-967ADA16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3D6C8-82EA-4ED1-BA50-6372C7B0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6D99-24D8-4E04-8F6D-E98269E1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40C6-2C8B-4D37-A83F-B6C052EE2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2537-9A1E-4887-9945-8A47E35DD1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B271-19EE-4E97-A19C-D158D5EA0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20BE-EB71-4389-9570-BE217B98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F242-CD30-4660-99EC-6BDAB4C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nr.gov.kg/" TargetMode="Externa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.docx"/><Relationship Id="rId4" Type="http://schemas.openxmlformats.org/officeDocument/2006/relationships/chart" Target="../charts/chart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7993EC-E391-6647-A407-DCECF3344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94" y="1704975"/>
            <a:ext cx="10974445" cy="2813372"/>
          </a:xfrm>
        </p:spPr>
        <p:txBody>
          <a:bodyPr anchor="ctr">
            <a:noAutofit/>
          </a:bodyPr>
          <a:lstStyle/>
          <a:p>
            <a:pPr algn="l"/>
            <a:br>
              <a:rPr lang="ru-RU" sz="3600" b="1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</a:br>
            <a:br>
              <a:rPr lang="ru-RU" sz="3600" b="1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</a:br>
            <a:br>
              <a:rPr lang="en-US" sz="3600" b="1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  <a:t>Опыт Кыргызской Республики в планировании адаптационных мер по Проекту ЗКФ-ПРООН "Содействие процессу разработки Национального плана адаптации (НАП) для средне- и долгосрочного планирования и реализации адаптации в Кыргызской Республике"</a:t>
            </a:r>
            <a:br>
              <a:rPr lang="en-US" sz="3600" b="1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</a:br>
            <a:br>
              <a:rPr lang="en-US" sz="1000" dirty="0">
                <a:solidFill>
                  <a:srgbClr val="002060"/>
                </a:solidFill>
                <a:latin typeface="+mn-lt"/>
                <a:cs typeface="Browallia New" panose="020B0604020202020204" pitchFamily="34" charset="-34"/>
              </a:rPr>
            </a:br>
            <a:endParaRPr lang="en-US" sz="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A9E404-5A7F-466B-8183-38948049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89" y="645618"/>
            <a:ext cx="1421411" cy="78414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9EB2181-6633-CC0A-4654-F357E83ED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81" y="63143"/>
            <a:ext cx="5715119" cy="19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3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Ключевые используемые зарубежные источники данных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7" name="Скругленный прямоугольник 22">
            <a:extLst>
              <a:ext uri="{FF2B5EF4-FFF2-40B4-BE49-F238E27FC236}">
                <a16:creationId xmlns:a16="http://schemas.microsoft.com/office/drawing/2014/main" id="{5C5A1242-6793-00D9-616C-EDB0E4C1DC17}"/>
              </a:ext>
            </a:extLst>
          </p:cNvPr>
          <p:cNvSpPr/>
          <p:nvPr/>
        </p:nvSpPr>
        <p:spPr>
          <a:xfrm>
            <a:off x="1845642" y="1515116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IPCC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GFDRR-WB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IFAD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IIED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ITU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IMF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NAMA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NAP Global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Network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SDG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Think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Hazard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Database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of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Global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Facility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for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Disaster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Reduction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and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Recovery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UNEP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UNFCCC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UNStat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 IRP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World Bank SDI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World Bank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Change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Knowledge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Portal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World Bank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Smart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Agriculture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weAdapt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WHO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WRI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Скругленный прямоугольник 38">
            <a:extLst>
              <a:ext uri="{FF2B5EF4-FFF2-40B4-BE49-F238E27FC236}">
                <a16:creationId xmlns:a16="http://schemas.microsoft.com/office/drawing/2014/main" id="{3E79BC54-06FD-77F6-D4EB-889484A22E52}"/>
              </a:ext>
            </a:extLst>
          </p:cNvPr>
          <p:cNvSpPr/>
          <p:nvPr/>
        </p:nvSpPr>
        <p:spPr>
          <a:xfrm>
            <a:off x="321640" y="1498139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ts val="70"/>
              </a:spcBef>
              <a:spcAft>
                <a:spcPts val="70"/>
              </a:spcAft>
              <a:buClr>
                <a:srgbClr val="8DB040"/>
              </a:buClr>
              <a:buSzTx/>
              <a:buFontTx/>
              <a:buNone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Risk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Country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Profile</a:t>
            </a: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Прямоугольник 25">
            <a:extLst>
              <a:ext uri="{FF2B5EF4-FFF2-40B4-BE49-F238E27FC236}">
                <a16:creationId xmlns:a16="http://schemas.microsoft.com/office/drawing/2014/main" id="{7841BD7B-D721-FBD5-5876-759AB7C7B766}"/>
              </a:ext>
            </a:extLst>
          </p:cNvPr>
          <p:cNvSpPr/>
          <p:nvPr/>
        </p:nvSpPr>
        <p:spPr>
          <a:xfrm>
            <a:off x="1845642" y="800308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Методологии международных организаций </a:t>
            </a:r>
          </a:p>
        </p:txBody>
      </p:sp>
      <p:sp>
        <p:nvSpPr>
          <p:cNvPr id="24" name="Прямоугольник 26">
            <a:extLst>
              <a:ext uri="{FF2B5EF4-FFF2-40B4-BE49-F238E27FC236}">
                <a16:creationId xmlns:a16="http://schemas.microsoft.com/office/drawing/2014/main" id="{D0C0C5A6-E02E-789F-3836-97AB142A317F}"/>
              </a:ext>
            </a:extLst>
          </p:cNvPr>
          <p:cNvSpPr/>
          <p:nvPr/>
        </p:nvSpPr>
        <p:spPr>
          <a:xfrm>
            <a:off x="321640" y="783331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Профиль климатических рисков</a:t>
            </a:r>
          </a:p>
        </p:txBody>
      </p:sp>
      <p:sp>
        <p:nvSpPr>
          <p:cNvPr id="29" name="Скругленный прямоугольник 22">
            <a:extLst>
              <a:ext uri="{FF2B5EF4-FFF2-40B4-BE49-F238E27FC236}">
                <a16:creationId xmlns:a16="http://schemas.microsoft.com/office/drawing/2014/main" id="{3BAC8565-007D-0060-326B-4251077C7CA0}"/>
              </a:ext>
            </a:extLst>
          </p:cNvPr>
          <p:cNvSpPr/>
          <p:nvPr/>
        </p:nvSpPr>
        <p:spPr>
          <a:xfrm>
            <a:off x="3369644" y="1515116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FAO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Risk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Tool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Box (CRTB)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FAO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GloSIS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OECD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Прямоугольник 25">
            <a:extLst>
              <a:ext uri="{FF2B5EF4-FFF2-40B4-BE49-F238E27FC236}">
                <a16:creationId xmlns:a16="http://schemas.microsoft.com/office/drawing/2014/main" id="{2CDDA63E-6341-B146-83C7-7D72EDE92FD4}"/>
              </a:ext>
            </a:extLst>
          </p:cNvPr>
          <p:cNvSpPr/>
          <p:nvPr/>
        </p:nvSpPr>
        <p:spPr>
          <a:xfrm>
            <a:off x="3369644" y="800308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Международные банки данных и ГИС-системы</a:t>
            </a:r>
          </a:p>
        </p:txBody>
      </p:sp>
      <p:sp>
        <p:nvSpPr>
          <p:cNvPr id="31" name="Скругленный прямоугольник 22">
            <a:extLst>
              <a:ext uri="{FF2B5EF4-FFF2-40B4-BE49-F238E27FC236}">
                <a16:creationId xmlns:a16="http://schemas.microsoft.com/office/drawing/2014/main" id="{9AED14E5-4EFA-3680-2B36-31FAC0E64E08}"/>
              </a:ext>
            </a:extLst>
          </p:cNvPr>
          <p:cNvSpPr/>
          <p:nvPr/>
        </p:nvSpPr>
        <p:spPr>
          <a:xfrm>
            <a:off x="4893646" y="1515116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Данные и рекомендации Европейской Комиссии </a:t>
            </a:r>
          </a:p>
        </p:txBody>
      </p:sp>
      <p:sp>
        <p:nvSpPr>
          <p:cNvPr id="32" name="Прямоугольник 25">
            <a:extLst>
              <a:ext uri="{FF2B5EF4-FFF2-40B4-BE49-F238E27FC236}">
                <a16:creationId xmlns:a16="http://schemas.microsoft.com/office/drawing/2014/main" id="{6BAE8A5A-AB48-0610-665E-8F68BABB05F5}"/>
              </a:ext>
            </a:extLst>
          </p:cNvPr>
          <p:cNvSpPr/>
          <p:nvPr/>
        </p:nvSpPr>
        <p:spPr>
          <a:xfrm>
            <a:off x="4893646" y="800308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Рекомендации ЕС</a:t>
            </a:r>
          </a:p>
        </p:txBody>
      </p:sp>
      <p:sp>
        <p:nvSpPr>
          <p:cNvPr id="33" name="Скругленный прямоугольник 22">
            <a:extLst>
              <a:ext uri="{FF2B5EF4-FFF2-40B4-BE49-F238E27FC236}">
                <a16:creationId xmlns:a16="http://schemas.microsoft.com/office/drawing/2014/main" id="{17139891-4DC6-F97E-2689-5A40FA0A3627}"/>
              </a:ext>
            </a:extLst>
          </p:cNvPr>
          <p:cNvSpPr/>
          <p:nvPr/>
        </p:nvSpPr>
        <p:spPr>
          <a:xfrm>
            <a:off x="6417648" y="1515116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Green Climate Fund</a:t>
            </a: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Global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Environment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Facility</a:t>
            </a: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950" kern="0" dirty="0">
                <a:solidFill>
                  <a:srgbClr val="504F4F"/>
                </a:solidFill>
                <a:latin typeface="Tahoma"/>
              </a:rPr>
              <a:t>World Bank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EBRD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950" kern="0" dirty="0">
                <a:solidFill>
                  <a:srgbClr val="504F4F"/>
                </a:solidFill>
                <a:latin typeface="Tahoma"/>
              </a:rPr>
              <a:t>EIB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ADB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950" kern="0" dirty="0" err="1">
                <a:solidFill>
                  <a:srgbClr val="504F4F"/>
                </a:solidFill>
                <a:latin typeface="Tahoma"/>
              </a:rPr>
              <a:t>IsDB</a:t>
            </a: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C6791763-E170-F4AA-2CE2-7B3212C0349E}"/>
              </a:ext>
            </a:extLst>
          </p:cNvPr>
          <p:cNvSpPr/>
          <p:nvPr/>
        </p:nvSpPr>
        <p:spPr>
          <a:xfrm>
            <a:off x="6417648" y="800308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Методологичес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кие рекомендации доноров</a:t>
            </a:r>
          </a:p>
        </p:txBody>
      </p:sp>
      <p:sp>
        <p:nvSpPr>
          <p:cNvPr id="35" name="Скругленный прямоугольник 22">
            <a:extLst>
              <a:ext uri="{FF2B5EF4-FFF2-40B4-BE49-F238E27FC236}">
                <a16:creationId xmlns:a16="http://schemas.microsoft.com/office/drawing/2014/main" id="{753DF4FE-CC3F-3813-592F-AD2EBC1DF4AA}"/>
              </a:ext>
            </a:extLst>
          </p:cNvPr>
          <p:cNvSpPr/>
          <p:nvPr/>
        </p:nvSpPr>
        <p:spPr>
          <a:xfrm>
            <a:off x="7941650" y="1505967"/>
            <a:ext cx="1341691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ND-GAIN</a:t>
            </a:r>
            <a:endParaRPr kumimoji="0" lang="en-US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950" kern="0" dirty="0">
                <a:solidFill>
                  <a:srgbClr val="504F4F"/>
                </a:solidFill>
                <a:latin typeface="Tahoma"/>
              </a:rPr>
              <a:t>Иные рейтинги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kumimoji="0" lang="ru-RU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Прямоугольник 25">
            <a:extLst>
              <a:ext uri="{FF2B5EF4-FFF2-40B4-BE49-F238E27FC236}">
                <a16:creationId xmlns:a16="http://schemas.microsoft.com/office/drawing/2014/main" id="{FFD79007-0782-8C81-3167-C2125F5BAA38}"/>
              </a:ext>
            </a:extLst>
          </p:cNvPr>
          <p:cNvSpPr/>
          <p:nvPr/>
        </p:nvSpPr>
        <p:spPr>
          <a:xfrm>
            <a:off x="7941650" y="791159"/>
            <a:ext cx="1341691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dirty="0">
                <a:solidFill>
                  <a:srgbClr val="FFFFFF"/>
                </a:solidFill>
                <a:latin typeface="Tahoma"/>
              </a:rPr>
              <a:t>Международные рейтинги оценки уязвимости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Скругленный прямоугольник 38">
            <a:extLst>
              <a:ext uri="{FF2B5EF4-FFF2-40B4-BE49-F238E27FC236}">
                <a16:creationId xmlns:a16="http://schemas.microsoft.com/office/drawing/2014/main" id="{1716D633-9ED7-FFEE-3289-C144BCA8DC75}"/>
              </a:ext>
            </a:extLst>
          </p:cNvPr>
          <p:cNvSpPr/>
          <p:nvPr/>
        </p:nvSpPr>
        <p:spPr>
          <a:xfrm>
            <a:off x="9465652" y="1505967"/>
            <a:ext cx="2565437" cy="482381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5E5E5"/>
            </a:solidFill>
            <a:prstDash val="solid"/>
          </a:ln>
          <a:effectLst/>
        </p:spPr>
        <p:txBody>
          <a:bodyPr rtlCol="0" anchor="t"/>
          <a:lstStyle/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2k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Network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Global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Temperature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Database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Canadian Centre for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Modeling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and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Analysis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Change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Service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Climate Data Online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CLAMP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CRUTEM4 land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temperature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data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Copernicus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European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Soil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Portal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ECA&amp;D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Database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FAO AQUASTA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FAO Web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LocClim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Global Land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and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Marine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Observations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Database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Global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Historical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Climatology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Network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daily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GHCNd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HISTORICALCLIMATOLOGY.COM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IGES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Database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IRI/LDEO Climate Data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Library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IPCC Data Distribution Centre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KNMI Climate Explorer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U.K. Climate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Impacts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LINK Project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UK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Met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Office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Hadley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Centre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Observation</a:t>
            </a: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Datasets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 err="1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WorldClim</a:t>
            </a:r>
            <a:endParaRPr kumimoji="0" lang="ro-RO" sz="95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o-RO" sz="95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WMO</a:t>
            </a:r>
          </a:p>
          <a:p>
            <a:pPr marL="93663" marR="0" lvl="1" indent="-93663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DB04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8" name="Прямоугольник 26">
            <a:extLst>
              <a:ext uri="{FF2B5EF4-FFF2-40B4-BE49-F238E27FC236}">
                <a16:creationId xmlns:a16="http://schemas.microsoft.com/office/drawing/2014/main" id="{62C5D9FC-DDB4-DD87-C9B0-87F9D5A0C14C}"/>
              </a:ext>
            </a:extLst>
          </p:cNvPr>
          <p:cNvSpPr/>
          <p:nvPr/>
        </p:nvSpPr>
        <p:spPr>
          <a:xfrm>
            <a:off x="9465652" y="791159"/>
            <a:ext cx="2565437" cy="697831"/>
          </a:xfrm>
          <a:prstGeom prst="rect">
            <a:avLst/>
          </a:prstGeom>
          <a:solidFill>
            <a:srgbClr val="8DB04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72000" tIns="16002" rIns="72000" bIns="16002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Базы данных климатических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87402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673" y="0"/>
            <a:ext cx="11132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Ключевые используемые зарубежные источники данных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EFFBD-2B68-E200-37C0-22387690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4" y="1107995"/>
            <a:ext cx="7834802" cy="2564302"/>
          </a:xfrm>
          <a:prstGeom prst="rect">
            <a:avLst/>
          </a:prstGeom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id="{58869565-CD74-2955-90C6-04D0D6C230CC}"/>
              </a:ext>
            </a:extLst>
          </p:cNvPr>
          <p:cNvSpPr txBox="1"/>
          <p:nvPr/>
        </p:nvSpPr>
        <p:spPr>
          <a:xfrm>
            <a:off x="107414" y="738663"/>
            <a:ext cx="74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Консолидированный банк зарубежных баз данных для КР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CAEC9-DDC5-9F42-D4C2-45F67173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464" y="3059642"/>
            <a:ext cx="8212183" cy="2605578"/>
          </a:xfrm>
          <a:prstGeom prst="rect">
            <a:avLst/>
          </a:prstGeom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AF75891E-4089-8A49-C335-8A1BA86630FF}"/>
              </a:ext>
            </a:extLst>
          </p:cNvPr>
          <p:cNvSpPr txBox="1"/>
          <p:nvPr/>
        </p:nvSpPr>
        <p:spPr>
          <a:xfrm>
            <a:off x="8011886" y="2474867"/>
            <a:ext cx="41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Примеры используемых ГИС-данных для КР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5E244-B9FD-616F-DB90-DEA12389EFB3}"/>
              </a:ext>
            </a:extLst>
          </p:cNvPr>
          <p:cNvSpPr/>
          <p:nvPr/>
        </p:nvSpPr>
        <p:spPr>
          <a:xfrm>
            <a:off x="255461" y="5877268"/>
            <a:ext cx="11775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Применение широкого спектра </a:t>
            </a:r>
            <a:r>
              <a:rPr lang="ru-RU" b="1" i="1" dirty="0"/>
              <a:t>ГИС-данных</a:t>
            </a:r>
            <a:r>
              <a:rPr lang="ru-RU" dirty="0"/>
              <a:t> позволит осуществлять </a:t>
            </a:r>
            <a:r>
              <a:rPr lang="ru-RU" b="1" i="1" dirty="0"/>
              <a:t>детальный анализ климатических рисков и уязвимостей на региональном уровне КР </a:t>
            </a:r>
            <a:r>
              <a:rPr lang="ru-RU" dirty="0"/>
              <a:t>и улучшит качество секторального и регионального планирования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15890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960" y="0"/>
            <a:ext cx="12252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Текущие позиции Кыргызстана в международных рейтингах уязвимости к последствиям изменения климата и адаптивной способности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3" name="Picture 2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1A54D498-F319-19C2-A43F-A70A6A78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088581"/>
            <a:ext cx="4824548" cy="4798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47FC4-5F62-8BB4-FFA8-65CED4CF790F}"/>
              </a:ext>
            </a:extLst>
          </p:cNvPr>
          <p:cNvSpPr/>
          <p:nvPr/>
        </p:nvSpPr>
        <p:spPr>
          <a:xfrm>
            <a:off x="304717" y="5934670"/>
            <a:ext cx="11775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Кыргызская Республика находится </a:t>
            </a:r>
            <a:r>
              <a:rPr lang="ru-RU" b="1" i="1" dirty="0"/>
              <a:t>в правом нижнем квадранте</a:t>
            </a:r>
            <a:r>
              <a:rPr lang="en-US" b="1" i="1" dirty="0"/>
              <a:t> </a:t>
            </a:r>
            <a:r>
              <a:rPr lang="ru-RU" dirty="0"/>
              <a:t>матрицы климатической уязвимости и готовности к адаптации </a:t>
            </a:r>
            <a:r>
              <a:rPr lang="ru-RU" b="1" i="1" dirty="0"/>
              <a:t>(занимает 65-е место в указанном рейтинге</a:t>
            </a:r>
            <a:r>
              <a:rPr lang="ru-RU" dirty="0"/>
              <a:t>) и характеризуется </a:t>
            </a:r>
            <a:r>
              <a:rPr lang="ru-RU" b="1" i="1" dirty="0"/>
              <a:t>улучшением значения </a:t>
            </a:r>
            <a:r>
              <a:rPr lang="ru-RU" dirty="0"/>
              <a:t>указанного показателя начиная с 2006 г.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66048-A05F-97BE-641E-BC79EC21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887" y="1301863"/>
            <a:ext cx="2610942" cy="471352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2B25753-171B-62E1-D179-03DBFB3B4EEE}"/>
              </a:ext>
            </a:extLst>
          </p:cNvPr>
          <p:cNvSpPr/>
          <p:nvPr/>
        </p:nvSpPr>
        <p:spPr>
          <a:xfrm>
            <a:off x="3143056" y="4078909"/>
            <a:ext cx="520316" cy="496304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863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673" y="0"/>
            <a:ext cx="1113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Синергия с предыдущими проектами в сфере планирования адаптации в Кыргызской Республике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1D7F-96A8-0597-51CA-9F02203C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1" y="1376892"/>
            <a:ext cx="2725772" cy="3520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68A9C-4B13-67E3-9FDE-A05F5FB5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24" y="2491522"/>
            <a:ext cx="2803930" cy="352824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30BF3FA-947A-0A56-C406-329B78F08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70" y="3247919"/>
            <a:ext cx="7518189" cy="2818011"/>
          </a:xfrm>
          <a:prstGeom prst="rect">
            <a:avLst/>
          </a:prstGeom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465AB816-F795-BE51-1770-BB7B4A199CF7}"/>
              </a:ext>
            </a:extLst>
          </p:cNvPr>
          <p:cNvSpPr txBox="1"/>
          <p:nvPr/>
        </p:nvSpPr>
        <p:spPr>
          <a:xfrm>
            <a:off x="211917" y="954107"/>
            <a:ext cx="388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Профиль климатических рисков КР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57A84D7C-51A7-281C-2273-70813E477D49}"/>
              </a:ext>
            </a:extLst>
          </p:cNvPr>
          <p:cNvSpPr txBox="1"/>
          <p:nvPr/>
        </p:nvSpPr>
        <p:spPr>
          <a:xfrm>
            <a:off x="2882121" y="1752858"/>
            <a:ext cx="251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ОНУВ КР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5B53AC8A-3536-6180-389A-60319F42ACC5}"/>
              </a:ext>
            </a:extLst>
          </p:cNvPr>
          <p:cNvSpPr txBox="1"/>
          <p:nvPr/>
        </p:nvSpPr>
        <p:spPr>
          <a:xfrm>
            <a:off x="4354286" y="2597775"/>
            <a:ext cx="767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Матрица инвентаризации и адаптации индикаторов изменения климата ЕЭК ООН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46512-8116-1F4F-9E33-597369EFD668}"/>
              </a:ext>
            </a:extLst>
          </p:cNvPr>
          <p:cNvSpPr/>
          <p:nvPr/>
        </p:nvSpPr>
        <p:spPr>
          <a:xfrm>
            <a:off x="257441" y="6065930"/>
            <a:ext cx="1177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Обеспечивается </a:t>
            </a:r>
            <a:r>
              <a:rPr lang="ru-RU" b="1" i="1" dirty="0"/>
              <a:t>преемственность</a:t>
            </a:r>
            <a:r>
              <a:rPr lang="ru-RU" dirty="0"/>
              <a:t> разрабатываемых адаптационных планов с основными ранее принятыми документами и результатами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2139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673" y="0"/>
            <a:ext cx="1113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Анализ лучших практик разработки секторальных адаптационных планов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9F840-9434-3512-A9EA-ADCDCEF16537}"/>
              </a:ext>
            </a:extLst>
          </p:cNvPr>
          <p:cNvSpPr txBox="1"/>
          <p:nvPr/>
        </p:nvSpPr>
        <p:spPr>
          <a:xfrm>
            <a:off x="87085" y="954107"/>
            <a:ext cx="314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Сельское хозяйство и ирригация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69B81-96B4-4929-87F2-4F0EFC23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" y="1539152"/>
            <a:ext cx="2229395" cy="2754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8A24A-FE07-E11C-0B16-EF910CC2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3" y="2172095"/>
            <a:ext cx="2665698" cy="3244032"/>
          </a:xfrm>
          <a:prstGeom prst="rect">
            <a:avLst/>
          </a:prstGeom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407A1F8E-C210-50E0-21EB-7E06ED810177}"/>
              </a:ext>
            </a:extLst>
          </p:cNvPr>
          <p:cNvSpPr txBox="1"/>
          <p:nvPr/>
        </p:nvSpPr>
        <p:spPr>
          <a:xfrm>
            <a:off x="3230880" y="954107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Биоразнообразие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218E8D-CD5A-E4A8-8341-62B11A71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829" y="1382656"/>
            <a:ext cx="3319564" cy="4092688"/>
          </a:xfrm>
          <a:prstGeom prst="rect">
            <a:avLst/>
          </a:prstGeom>
        </p:spPr>
      </p:pic>
      <p:sp>
        <p:nvSpPr>
          <p:cNvPr id="12" name="CaixaDeTexto 1">
            <a:extLst>
              <a:ext uri="{FF2B5EF4-FFF2-40B4-BE49-F238E27FC236}">
                <a16:creationId xmlns:a16="http://schemas.microsoft.com/office/drawing/2014/main" id="{B96D174F-389B-497A-883E-2F334412F47C}"/>
              </a:ext>
            </a:extLst>
          </p:cNvPr>
          <p:cNvSpPr txBox="1"/>
          <p:nvPr/>
        </p:nvSpPr>
        <p:spPr>
          <a:xfrm>
            <a:off x="6468393" y="907940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Здравоохранение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0AEC91-30D9-6A98-8C9A-7BA36ECC1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393" y="1346753"/>
            <a:ext cx="2806990" cy="3821244"/>
          </a:xfrm>
          <a:prstGeom prst="rect">
            <a:avLst/>
          </a:prstGeom>
        </p:spPr>
      </p:pic>
      <p:sp>
        <p:nvSpPr>
          <p:cNvPr id="15" name="CaixaDeTexto 1">
            <a:extLst>
              <a:ext uri="{FF2B5EF4-FFF2-40B4-BE49-F238E27FC236}">
                <a16:creationId xmlns:a16="http://schemas.microsoft.com/office/drawing/2014/main" id="{B284F5DE-2964-7F9A-136F-C1C6C858EC92}"/>
              </a:ext>
            </a:extLst>
          </p:cNvPr>
          <p:cNvSpPr txBox="1"/>
          <p:nvPr/>
        </p:nvSpPr>
        <p:spPr>
          <a:xfrm>
            <a:off x="9557057" y="877297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Управление ЧС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9349A9-BB8D-6A74-800A-C87C08452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809" y="1382656"/>
            <a:ext cx="2856191" cy="36883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E7567F-E180-CDCC-2A09-8A18FEE7A211}"/>
              </a:ext>
            </a:extLst>
          </p:cNvPr>
          <p:cNvSpPr/>
          <p:nvPr/>
        </p:nvSpPr>
        <p:spPr>
          <a:xfrm>
            <a:off x="80953" y="5611371"/>
            <a:ext cx="12032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В рамках применяемого методологического подхода осуществляется анализ </a:t>
            </a:r>
            <a:r>
              <a:rPr lang="ru-RU" b="1" i="1" dirty="0"/>
              <a:t>лучших зарубежных практик </a:t>
            </a:r>
            <a:r>
              <a:rPr lang="ru-RU" dirty="0"/>
              <a:t>планирования адаптации на уровне секторов.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Приоритетные области для анализа: </a:t>
            </a:r>
            <a:r>
              <a:rPr lang="ru-RU" b="1" i="1" dirty="0"/>
              <a:t>методики анализа уязвимости и климатических рисков, адаптационные мероприятия, подходы к финансированию и имплементации адаптационных планов.</a:t>
            </a:r>
          </a:p>
        </p:txBody>
      </p:sp>
    </p:spTree>
    <p:extLst>
      <p:ext uri="{BB962C8B-B14F-4D97-AF65-F5344CB8AC3E}">
        <p14:creationId xmlns:p14="http://schemas.microsoft.com/office/powerpoint/2010/main" val="209094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673" y="0"/>
            <a:ext cx="1113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Рекомендации доноров и международных финансовых организаций по разработке адаптационных планов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65C4B-C6F5-34B4-D061-164B63AD8562}"/>
              </a:ext>
            </a:extLst>
          </p:cNvPr>
          <p:cNvSpPr/>
          <p:nvPr/>
        </p:nvSpPr>
        <p:spPr>
          <a:xfrm>
            <a:off x="41168" y="3802964"/>
            <a:ext cx="383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Review of GCF Adaptation Planning Guidance</a:t>
            </a:r>
            <a:endParaRPr lang="ru-RU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8D881-3797-B4D0-DD1B-DFADFCB2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04" y="979614"/>
            <a:ext cx="1278035" cy="1774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64A315-FF6C-3EE7-B40A-4A14DD5DB3AD}"/>
              </a:ext>
            </a:extLst>
          </p:cNvPr>
          <p:cNvSpPr/>
          <p:nvPr/>
        </p:nvSpPr>
        <p:spPr>
          <a:xfrm>
            <a:off x="3830714" y="3802964"/>
            <a:ext cx="4276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GEF PROGRAMMING STRATEGY ON ADAPTATION TO CLIMATE CHANGE FOR THE LEAST DEVELOPED COUNTRIES FUND AND THE SPECIAL CLIMATE CHANGE FUND FOR THE GEF-8 </a:t>
            </a:r>
            <a:r>
              <a:rPr lang="ru-RU" b="1" dirty="0"/>
              <a:t>(</a:t>
            </a:r>
            <a:r>
              <a:rPr lang="en-US" b="1" dirty="0"/>
              <a:t>PERIOD OF JULY 1, 2022, TO JUNE 30, 2026</a:t>
            </a:r>
            <a:r>
              <a:rPr lang="ru-RU" b="1" dirty="0"/>
              <a:t>)</a:t>
            </a:r>
            <a:r>
              <a:rPr lang="en-US" b="1" dirty="0"/>
              <a:t> AND OPERATIONAL IMPROVEMENTS</a:t>
            </a:r>
            <a:endParaRPr lang="ru-RU" b="1" dirty="0"/>
          </a:p>
        </p:txBody>
      </p:sp>
      <p:pic>
        <p:nvPicPr>
          <p:cNvPr id="2050" name="Picture 2" descr="World Bank Group — Transforming agricultural innovation for people, nature  and climate">
            <a:extLst>
              <a:ext uri="{FF2B5EF4-FFF2-40B4-BE49-F238E27FC236}">
                <a16:creationId xmlns:a16="http://schemas.microsoft.com/office/drawing/2014/main" id="{8F99F538-4D76-BCB8-885B-2A3E566D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08" y="872041"/>
            <a:ext cx="2649167" cy="17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D72AD8-5406-9DE7-407E-4DBCFCAAFF27}"/>
              </a:ext>
            </a:extLst>
          </p:cNvPr>
          <p:cNvSpPr/>
          <p:nvPr/>
        </p:nvSpPr>
        <p:spPr>
          <a:xfrm>
            <a:off x="8194766" y="3728971"/>
            <a:ext cx="383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Adaptation Principles. A Guide for Designing Strategies for Climate Change Adaptation and Resilience</a:t>
            </a:r>
            <a:endParaRPr lang="ru-RU" b="1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D28FE06-821E-E582-F957-A623A5BF78B6}"/>
              </a:ext>
            </a:extLst>
          </p:cNvPr>
          <p:cNvSpPr/>
          <p:nvPr/>
        </p:nvSpPr>
        <p:spPr>
          <a:xfrm>
            <a:off x="1752401" y="2835278"/>
            <a:ext cx="413855" cy="798634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FF1FB55-423F-2099-4CE4-2C731145DA36}"/>
              </a:ext>
            </a:extLst>
          </p:cNvPr>
          <p:cNvSpPr/>
          <p:nvPr/>
        </p:nvSpPr>
        <p:spPr>
          <a:xfrm>
            <a:off x="5777939" y="2835278"/>
            <a:ext cx="413855" cy="798634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682760-9655-749D-0126-31D1DA963415}"/>
              </a:ext>
            </a:extLst>
          </p:cNvPr>
          <p:cNvSpPr/>
          <p:nvPr/>
        </p:nvSpPr>
        <p:spPr>
          <a:xfrm>
            <a:off x="10232671" y="2753827"/>
            <a:ext cx="413855" cy="798634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2" name="Picture 4" descr="Green Climate Fund | Incheon">
            <a:extLst>
              <a:ext uri="{FF2B5EF4-FFF2-40B4-BE49-F238E27FC236}">
                <a16:creationId xmlns:a16="http://schemas.microsoft.com/office/drawing/2014/main" id="{4A02C0C7-272C-0FE8-C01E-DC1AF9AE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12" y="857527"/>
            <a:ext cx="1923461" cy="19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E28BA3-D911-9B90-9D48-2B97E7CF36A1}"/>
              </a:ext>
            </a:extLst>
          </p:cNvPr>
          <p:cNvSpPr/>
          <p:nvPr/>
        </p:nvSpPr>
        <p:spPr>
          <a:xfrm>
            <a:off x="79665" y="6015767"/>
            <a:ext cx="12032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Использование методологических рекомендаций ключевых </a:t>
            </a:r>
            <a:r>
              <a:rPr lang="ru-RU" b="1" i="1" dirty="0"/>
              <a:t>международных финансовых организаций и доноров </a:t>
            </a:r>
            <a:r>
              <a:rPr lang="ru-RU" dirty="0"/>
              <a:t>создает предпосылки для </a:t>
            </a:r>
            <a:r>
              <a:rPr lang="ru-RU" b="1" i="1" dirty="0"/>
              <a:t>ускоренной реализации проектов</a:t>
            </a:r>
            <a:r>
              <a:rPr lang="ru-RU" dirty="0"/>
              <a:t> по итогам разработанных адаптационных планов.</a:t>
            </a:r>
          </a:p>
        </p:txBody>
      </p:sp>
    </p:spTree>
    <p:extLst>
      <p:ext uri="{BB962C8B-B14F-4D97-AF65-F5344CB8AC3E}">
        <p14:creationId xmlns:p14="http://schemas.microsoft.com/office/powerpoint/2010/main" val="81176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988" y="0"/>
            <a:ext cx="1223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Консолидированные данные по проектам международной технической помощи в сфере адаптации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884CA-10CA-1C8B-277A-2722C455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532621"/>
            <a:ext cx="11948160" cy="4215462"/>
          </a:xfrm>
          <a:prstGeom prst="rect">
            <a:avLst/>
          </a:prstGeom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3DB414A9-822F-9753-7E4A-F15E561C9CEE}"/>
              </a:ext>
            </a:extLst>
          </p:cNvPr>
          <p:cNvSpPr txBox="1"/>
          <p:nvPr/>
        </p:nvSpPr>
        <p:spPr>
          <a:xfrm>
            <a:off x="-1" y="1163289"/>
            <a:ext cx="120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</a:rPr>
              <a:t>Пример анализа проектов международной технической помощи, реализованных в сфере адаптации в КР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4E147-6B69-F8C8-6EA2-53402148B2CB}"/>
              </a:ext>
            </a:extLst>
          </p:cNvPr>
          <p:cNvSpPr/>
          <p:nvPr/>
        </p:nvSpPr>
        <p:spPr>
          <a:xfrm>
            <a:off x="-38989" y="5875164"/>
            <a:ext cx="1210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В рамках применяемого методологического подхода </a:t>
            </a:r>
            <a:r>
              <a:rPr lang="ru-RU" b="1" i="1" dirty="0"/>
              <a:t>учитывается опыт ранее реализованных </a:t>
            </a:r>
            <a:r>
              <a:rPr lang="ru-RU" dirty="0"/>
              <a:t>в Кыргызской Республике проектов в сфере адаптации, профинансированных международными донорами.</a:t>
            </a:r>
          </a:p>
        </p:txBody>
      </p:sp>
    </p:spTree>
    <p:extLst>
      <p:ext uri="{BB962C8B-B14F-4D97-AF65-F5344CB8AC3E}">
        <p14:creationId xmlns:p14="http://schemas.microsoft.com/office/powerpoint/2010/main" val="248476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905" y="60960"/>
            <a:ext cx="11132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Источники финансирования адаптационных планов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37D4A-92B7-99A5-4B47-B293A89F9235}"/>
              </a:ext>
            </a:extLst>
          </p:cNvPr>
          <p:cNvSpPr/>
          <p:nvPr/>
        </p:nvSpPr>
        <p:spPr>
          <a:xfrm>
            <a:off x="160911" y="5674867"/>
            <a:ext cx="11775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Одной из целей разработки секторальных адаптационных планов является </a:t>
            </a:r>
            <a:r>
              <a:rPr lang="ru-RU" b="1" i="1" dirty="0"/>
              <a:t>формирование долгосрочной потребности в финансировании адаптационных мероприятий </a:t>
            </a:r>
            <a:r>
              <a:rPr lang="ru-RU" dirty="0"/>
              <a:t>за счет ресурсов международных финансовых организаций и доноров, а также внутренних источников Кыргызской Республики  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72BD7187-2E27-3D1A-E150-0D1B9FB40E0D}"/>
              </a:ext>
            </a:extLst>
          </p:cNvPr>
          <p:cNvSpPr txBox="1"/>
          <p:nvPr/>
        </p:nvSpPr>
        <p:spPr>
          <a:xfrm>
            <a:off x="307713" y="1398886"/>
            <a:ext cx="26967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СТРАТЕГИЯ:</a:t>
            </a: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Формирование долгосрочной сбалансированной стратегии привлечения ресурсов из международных источников для финансирования проектов в сфере адаптации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4CA0370-115F-A4EC-B6A9-08E2F3B7FA07}"/>
              </a:ext>
            </a:extLst>
          </p:cNvPr>
          <p:cNvSpPr/>
          <p:nvPr/>
        </p:nvSpPr>
        <p:spPr>
          <a:xfrm rot="16200000">
            <a:off x="3804741" y="2034721"/>
            <a:ext cx="809128" cy="1979429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6" name="Picture 2" descr="Asian Development Bank - Wikipedia">
            <a:extLst>
              <a:ext uri="{FF2B5EF4-FFF2-40B4-BE49-F238E27FC236}">
                <a16:creationId xmlns:a16="http://schemas.microsoft.com/office/drawing/2014/main" id="{AC75837C-54EC-F4DB-B602-1D960D5C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83" y="675179"/>
            <a:ext cx="1096263" cy="10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вропейский союз — Википедия">
            <a:extLst>
              <a:ext uri="{FF2B5EF4-FFF2-40B4-BE49-F238E27FC236}">
                <a16:creationId xmlns:a16="http://schemas.microsoft.com/office/drawing/2014/main" id="{B8FA9132-E19C-238A-1DD4-39870E15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36" y="759659"/>
            <a:ext cx="1145853" cy="7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довольственная и сельскохозяйственная организация ООН — Википедия">
            <a:extLst>
              <a:ext uri="{FF2B5EF4-FFF2-40B4-BE49-F238E27FC236}">
                <a16:creationId xmlns:a16="http://schemas.microsoft.com/office/drawing/2014/main" id="{E85AFB62-5013-3D8D-1371-D7F4F190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55" y="3047558"/>
            <a:ext cx="875807" cy="8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7680C66-67FD-2A8A-C9B7-C67EC9D2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50" y="3146293"/>
            <a:ext cx="1281349" cy="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| GEF">
            <a:extLst>
              <a:ext uri="{FF2B5EF4-FFF2-40B4-BE49-F238E27FC236}">
                <a16:creationId xmlns:a16="http://schemas.microsoft.com/office/drawing/2014/main" id="{588D9FCD-B783-5239-2D9A-E157EA12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7" y="2828425"/>
            <a:ext cx="1978280" cy="15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901CCF0F-7270-E256-FA07-F2D9521F6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75" y="1662055"/>
            <a:ext cx="704850" cy="1400810"/>
          </a:xfrm>
          <a:prstGeom prst="rect">
            <a:avLst/>
          </a:prstGeom>
        </p:spPr>
      </p:pic>
      <p:pic>
        <p:nvPicPr>
          <p:cNvPr id="10" name="Picture 2" descr="World Bank Group — Transforming agricultural innovation for people, nature  and climate">
            <a:extLst>
              <a:ext uri="{FF2B5EF4-FFF2-40B4-BE49-F238E27FC236}">
                <a16:creationId xmlns:a16="http://schemas.microsoft.com/office/drawing/2014/main" id="{E4082AFF-801D-20D1-3F27-054E9DE5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70" y="673782"/>
            <a:ext cx="1627123" cy="10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BRD Know How Academy, European Bank for Reconstruction and Development -  EU Neighbours">
            <a:extLst>
              <a:ext uri="{FF2B5EF4-FFF2-40B4-BE49-F238E27FC236}">
                <a16:creationId xmlns:a16="http://schemas.microsoft.com/office/drawing/2014/main" id="{0D9FB50B-E6B4-93C0-C202-FC854E99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25" y="1943982"/>
            <a:ext cx="1637211" cy="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tact us">
            <a:extLst>
              <a:ext uri="{FF2B5EF4-FFF2-40B4-BE49-F238E27FC236}">
                <a16:creationId xmlns:a16="http://schemas.microsoft.com/office/drawing/2014/main" id="{D541B8DE-0883-6BB4-15E5-13AB8E8E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72" y="1995877"/>
            <a:ext cx="3182317" cy="8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slamic Development Bank Group - isdb.org">
            <a:extLst>
              <a:ext uri="{FF2B5EF4-FFF2-40B4-BE49-F238E27FC236}">
                <a16:creationId xmlns:a16="http://schemas.microsoft.com/office/drawing/2014/main" id="{4B500D10-780F-D6E3-FD9D-5567295E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17" y="601587"/>
            <a:ext cx="1080645" cy="10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orld Food Programme – Medium">
            <a:extLst>
              <a:ext uri="{FF2B5EF4-FFF2-40B4-BE49-F238E27FC236}">
                <a16:creationId xmlns:a16="http://schemas.microsoft.com/office/drawing/2014/main" id="{A2BE804D-864A-740F-CBFE-47FD151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41" y="3047558"/>
            <a:ext cx="897799" cy="8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ternational Fund for Agricultural Development (IFAD) | COAST Foundation">
            <a:extLst>
              <a:ext uri="{FF2B5EF4-FFF2-40B4-BE49-F238E27FC236}">
                <a16:creationId xmlns:a16="http://schemas.microsoft.com/office/drawing/2014/main" id="{052C0070-8D9E-1115-5A68-CFFDD11E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63" y="4224715"/>
            <a:ext cx="1259073" cy="12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orld Health Organization - WHO | Genève internationale">
            <a:extLst>
              <a:ext uri="{FF2B5EF4-FFF2-40B4-BE49-F238E27FC236}">
                <a16:creationId xmlns:a16="http://schemas.microsoft.com/office/drawing/2014/main" id="{5956B285-06C5-4A95-F53E-A70D42A3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88" y="4339103"/>
            <a:ext cx="999105" cy="9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eutsche Gesellschaft für Internationale Zusammenarbeit GmbH (GIZ) | ICI  Cocoa Initiative">
            <a:extLst>
              <a:ext uri="{FF2B5EF4-FFF2-40B4-BE49-F238E27FC236}">
                <a16:creationId xmlns:a16="http://schemas.microsoft.com/office/drawing/2014/main" id="{88FDBEAB-EFEB-55A3-B5D5-4BE26748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48" y="4414877"/>
            <a:ext cx="2521958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4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673" y="0"/>
            <a:ext cx="1113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Дорожная карта мероприятий по реализации секторальных адаптационных планов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18</a:t>
            </a:fld>
            <a:endParaRPr lang="pt-BR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92118E-A921-9939-DC70-AB3B5EB0C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12764"/>
              </p:ext>
            </p:extLst>
          </p:nvPr>
        </p:nvGraphicFramePr>
        <p:xfrm>
          <a:off x="353737" y="991601"/>
          <a:ext cx="11484526" cy="46602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7319">
                  <a:extLst>
                    <a:ext uri="{9D8B030D-6E8A-4147-A177-3AD203B41FA5}">
                      <a16:colId xmlns:a16="http://schemas.microsoft.com/office/drawing/2014/main" val="3587854476"/>
                    </a:ext>
                  </a:extLst>
                </a:gridCol>
                <a:gridCol w="1545375">
                  <a:extLst>
                    <a:ext uri="{9D8B030D-6E8A-4147-A177-3AD203B41FA5}">
                      <a16:colId xmlns:a16="http://schemas.microsoft.com/office/drawing/2014/main" val="1430049192"/>
                    </a:ext>
                  </a:extLst>
                </a:gridCol>
                <a:gridCol w="1847854">
                  <a:extLst>
                    <a:ext uri="{9D8B030D-6E8A-4147-A177-3AD203B41FA5}">
                      <a16:colId xmlns:a16="http://schemas.microsoft.com/office/drawing/2014/main" val="1954890082"/>
                    </a:ext>
                  </a:extLst>
                </a:gridCol>
                <a:gridCol w="1494694">
                  <a:extLst>
                    <a:ext uri="{9D8B030D-6E8A-4147-A177-3AD203B41FA5}">
                      <a16:colId xmlns:a16="http://schemas.microsoft.com/office/drawing/2014/main" val="632633413"/>
                    </a:ext>
                  </a:extLst>
                </a:gridCol>
                <a:gridCol w="1484236">
                  <a:extLst>
                    <a:ext uri="{9D8B030D-6E8A-4147-A177-3AD203B41FA5}">
                      <a16:colId xmlns:a16="http://schemas.microsoft.com/office/drawing/2014/main" val="2411121162"/>
                    </a:ext>
                  </a:extLst>
                </a:gridCol>
                <a:gridCol w="1960316">
                  <a:extLst>
                    <a:ext uri="{9D8B030D-6E8A-4147-A177-3AD203B41FA5}">
                      <a16:colId xmlns:a16="http://schemas.microsoft.com/office/drawing/2014/main" val="2326181870"/>
                    </a:ext>
                  </a:extLst>
                </a:gridCol>
                <a:gridCol w="1544732">
                  <a:extLst>
                    <a:ext uri="{9D8B030D-6E8A-4147-A177-3AD203B41FA5}">
                      <a16:colId xmlns:a16="http://schemas.microsoft.com/office/drawing/2014/main" val="136798490"/>
                    </a:ext>
                  </a:extLst>
                </a:gridCol>
              </a:tblGrid>
              <a:tr h="1210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Область адаптации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Адаптационное мероприятие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Период реализации мероприятия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Уполномоченные заинтересованные стороны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Индикаторы для мониторинга и оценки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Затраты на реализацию мероприятия, </a:t>
                      </a:r>
                      <a:r>
                        <a:rPr lang="en-US" sz="1300" dirty="0">
                          <a:effectLst/>
                        </a:rPr>
                        <a:t>USD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внутренние/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источники)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Приоритетные источники финансирования</a:t>
                      </a:r>
                      <a:endParaRPr lang="en-US" sz="13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293511"/>
                  </a:ext>
                </a:extLst>
              </a:tr>
              <a:tr h="2480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Сельское хозяйство и ирригация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Мероприятие 1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r>
                        <a:rPr lang="en-US" sz="1300">
                          <a:effectLst/>
                        </a:rPr>
                        <a:t>25/75%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WB, WFP, IFAD, ADB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400991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Мероприятие 2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98819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…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392605"/>
                  </a:ext>
                </a:extLst>
              </a:tr>
              <a:tr h="2480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Сохранение биоразнообразия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1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Мероприятие 1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612765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Мероприятие 2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366609"/>
                  </a:ext>
                </a:extLst>
              </a:tr>
              <a:tr h="42601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…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52593"/>
                  </a:ext>
                </a:extLst>
              </a:tr>
              <a:tr h="2480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Мероприятие 1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105661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Мероприятие 2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39649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…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56670"/>
                  </a:ext>
                </a:extLst>
              </a:tr>
              <a:tr h="3149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</a:t>
                      </a:r>
                      <a:r>
                        <a:rPr lang="x-none" sz="1300" dirty="0">
                          <a:effectLst/>
                        </a:rPr>
                        <a:t>правления бедствиями и чрезвычайными ситуациями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Мероприятие 1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20/80%</a:t>
                      </a: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GCF, GEF, AF</a:t>
                      </a: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796135"/>
                  </a:ext>
                </a:extLst>
              </a:tr>
              <a:tr h="2480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Мероприятие 2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524634"/>
                  </a:ext>
                </a:extLst>
              </a:tr>
              <a:tr h="4757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…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>
                          <a:effectLst/>
                        </a:rPr>
                        <a:t> </a:t>
                      </a:r>
                      <a:endParaRPr lang="x-non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300" dirty="0">
                          <a:effectLst/>
                        </a:rPr>
                        <a:t> </a:t>
                      </a:r>
                      <a:endParaRPr lang="x-non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6935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003E75-B32D-760A-3A0B-C76126F1E9D0}"/>
              </a:ext>
            </a:extLst>
          </p:cNvPr>
          <p:cNvSpPr/>
          <p:nvPr/>
        </p:nvSpPr>
        <p:spPr>
          <a:xfrm>
            <a:off x="255461" y="5780728"/>
            <a:ext cx="11775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/>
              <a:t>Конечной целью разработки секторальных адаптационных планов является </a:t>
            </a:r>
            <a:r>
              <a:rPr lang="ru-RU" b="1" i="1"/>
              <a:t>дорожная карта реализуемых мероприятий </a:t>
            </a:r>
            <a:r>
              <a:rPr lang="en-US"/>
              <a:t>c </a:t>
            </a:r>
            <a:r>
              <a:rPr lang="ru-RU"/>
              <a:t>указанием целевых индикаторов, затрат на реализацию мероприятий и источников финансирования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45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0E531-F07A-C039-F2F2-34F6556E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1" y="-87225"/>
            <a:ext cx="10515600" cy="1325563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Климатические сценарии (ГМС)</a:t>
            </a:r>
            <a:endParaRPr lang="ru-KG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29">
            <a:extLst>
              <a:ext uri="{FF2B5EF4-FFF2-40B4-BE49-F238E27FC236}">
                <a16:creationId xmlns:a16="http://schemas.microsoft.com/office/drawing/2014/main" id="{274DC7D6-20C6-B492-D3B3-7CA945C5C49D}"/>
              </a:ext>
            </a:extLst>
          </p:cNvPr>
          <p:cNvSpPr txBox="1">
            <a:spLocks/>
          </p:cNvSpPr>
          <p:nvPr/>
        </p:nvSpPr>
        <p:spPr>
          <a:xfrm>
            <a:off x="386921" y="935666"/>
            <a:ext cx="11265758" cy="564127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Международный эксперт разработал  3 набора сценариев и инструкций для включения в секторальные процессы – модель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CMIP6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рекомендованной МГЭИК и провел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 дневное обучение штата ГМС и ЦАИИЗ в Апреле 2023 (используя гомогенизированные ряды данных подготовленные ГМС)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KG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в помещении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8215C97D-F309-1177-A096-893B34D7B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7" y="1974608"/>
            <a:ext cx="3994173" cy="2432645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 помещении, стен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2D99FF0-20F3-E19C-3C6A-C64FC6F92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11" y="1853034"/>
            <a:ext cx="4329512" cy="24326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к, в помещении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D7A6856A-DF2B-3285-CC43-C58979186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2" y="3565798"/>
            <a:ext cx="4822377" cy="27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0A6EB-C950-784B-9EC5-03C8B1F0C3BE}"/>
              </a:ext>
            </a:extLst>
          </p:cNvPr>
          <p:cNvSpPr txBox="1">
            <a:spLocks/>
          </p:cNvSpPr>
          <p:nvPr/>
        </p:nvSpPr>
        <p:spPr>
          <a:xfrm>
            <a:off x="495576" y="1345721"/>
            <a:ext cx="10596785" cy="5348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7000"/>
              </a:lnSpc>
              <a:buAutoNum type="romanUcPeriod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Обзор проекта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7000"/>
              </a:lnSpc>
              <a:buAutoNum type="romanUcPeriod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Опыт в планировании адаптационных мер</a:t>
            </a:r>
          </a:p>
          <a:p>
            <a:pPr marL="571500" indent="-571500">
              <a:lnSpc>
                <a:spcPct val="107000"/>
              </a:lnSpc>
              <a:buAutoNum type="romanUcPeriod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Барьеры</a:t>
            </a:r>
          </a:p>
          <a:p>
            <a:pPr marL="571500" indent="-571500">
              <a:lnSpc>
                <a:spcPct val="107000"/>
              </a:lnSpc>
              <a:buAutoNum type="romanUcPeriod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7000"/>
              </a:lnSpc>
              <a:buAutoNum type="romanU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7000"/>
              </a:lnSpc>
              <a:buAutoNum type="romanUcPeriod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7000"/>
              </a:lnSpc>
              <a:buAutoNum type="romanUcPeriod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7000"/>
              </a:lnSpc>
              <a:buAutoNum type="romanUcPeriod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719C9-1130-6442-BB73-6DAB0F6DF822}"/>
              </a:ext>
            </a:extLst>
          </p:cNvPr>
          <p:cNvSpPr/>
          <p:nvPr/>
        </p:nvSpPr>
        <p:spPr>
          <a:xfrm>
            <a:off x="-146821" y="575805"/>
            <a:ext cx="10303714" cy="442800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898BA1-F2C1-0C4C-A8C3-328913E5A627}"/>
              </a:ext>
            </a:extLst>
          </p:cNvPr>
          <p:cNvSpPr txBox="1">
            <a:spLocks/>
          </p:cNvSpPr>
          <p:nvPr/>
        </p:nvSpPr>
        <p:spPr bwMode="auto">
          <a:xfrm>
            <a:off x="124766" y="537474"/>
            <a:ext cx="87144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Содержание 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B2D5CA-46D0-48C2-9C00-990FCCB4CAAF}"/>
              </a:ext>
            </a:extLst>
          </p:cNvPr>
          <p:cNvGrpSpPr/>
          <p:nvPr/>
        </p:nvGrpSpPr>
        <p:grpSpPr>
          <a:xfrm>
            <a:off x="10529373" y="146118"/>
            <a:ext cx="2116366" cy="1087198"/>
            <a:chOff x="10337462" y="130880"/>
            <a:chExt cx="2116366" cy="1087198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D61A7BBF-7028-4F6A-8D72-88FC63EC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9756" y="130880"/>
              <a:ext cx="471471" cy="1087198"/>
            </a:xfrm>
            <a:prstGeom prst="rect">
              <a:avLst/>
            </a:prstGeom>
          </p:spPr>
        </p:pic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2E1946D-0E52-478E-B245-810C568EF7F0}"/>
                </a:ext>
              </a:extLst>
            </p:cNvPr>
            <p:cNvSpPr/>
            <p:nvPr/>
          </p:nvSpPr>
          <p:spPr>
            <a:xfrm>
              <a:off x="11615628" y="581205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C0177E50-6706-4C82-B51A-FEFC67542408}"/>
                </a:ext>
              </a:extLst>
            </p:cNvPr>
            <p:cNvGrpSpPr/>
            <p:nvPr/>
          </p:nvGrpSpPr>
          <p:grpSpPr>
            <a:xfrm>
              <a:off x="10337462" y="572936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E488228-77A8-4FD3-94F9-183B3E71121A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F29752F9-FFF8-473E-92B7-05967D0A1F64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A085C018-20FF-4FAB-9C6F-0867451E121E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2F9A6DAD-0F16-45E1-A8EF-D0DF39E6EA61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48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3E3B79B-B92D-3D26-F124-856731C50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74702"/>
              </p:ext>
            </p:extLst>
          </p:nvPr>
        </p:nvGraphicFramePr>
        <p:xfrm>
          <a:off x="499731" y="926107"/>
          <a:ext cx="11334305" cy="531270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591234">
                  <a:extLst>
                    <a:ext uri="{9D8B030D-6E8A-4147-A177-3AD203B41FA5}">
                      <a16:colId xmlns:a16="http://schemas.microsoft.com/office/drawing/2014/main" val="2563513269"/>
                    </a:ext>
                  </a:extLst>
                </a:gridCol>
                <a:gridCol w="1845018">
                  <a:extLst>
                    <a:ext uri="{9D8B030D-6E8A-4147-A177-3AD203B41FA5}">
                      <a16:colId xmlns:a16="http://schemas.microsoft.com/office/drawing/2014/main" val="3848093122"/>
                    </a:ext>
                  </a:extLst>
                </a:gridCol>
                <a:gridCol w="5146588">
                  <a:extLst>
                    <a:ext uri="{9D8B030D-6E8A-4147-A177-3AD203B41FA5}">
                      <a16:colId xmlns:a16="http://schemas.microsoft.com/office/drawing/2014/main" val="1452689464"/>
                    </a:ext>
                  </a:extLst>
                </a:gridCol>
                <a:gridCol w="1591382">
                  <a:extLst>
                    <a:ext uri="{9D8B030D-6E8A-4147-A177-3AD203B41FA5}">
                      <a16:colId xmlns:a16="http://schemas.microsoft.com/office/drawing/2014/main" val="2744097829"/>
                    </a:ext>
                  </a:extLst>
                </a:gridCol>
                <a:gridCol w="2160083">
                  <a:extLst>
                    <a:ext uri="{9D8B030D-6E8A-4147-A177-3AD203B41FA5}">
                      <a16:colId xmlns:a16="http://schemas.microsoft.com/office/drawing/2014/main" val="3246243932"/>
                    </a:ext>
                  </a:extLst>
                </a:gridCol>
              </a:tblGrid>
              <a:tr h="63359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 b="0" cap="none" spc="6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G" sz="1200" b="0" cap="none" spc="6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 b="0" cap="none" spc="6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Аббревиатура</a:t>
                      </a:r>
                      <a:endParaRPr lang="ru-KG" sz="1200" b="0" cap="none" spc="6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0" cap="none" spc="6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имя индекса (определение)</a:t>
                      </a:r>
                      <a:endParaRPr lang="ru-KG" sz="1200" b="0" cap="none" spc="6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 b="0" cap="none" spc="6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Единицы</a:t>
                      </a:r>
                      <a:r>
                        <a:rPr lang="en-US" sz="1200" b="0" cap="none" spc="6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cap="none" spc="6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временной масштаб)</a:t>
                      </a:r>
                      <a:endParaRPr lang="ru-KG" sz="1200" b="0" cap="none" spc="6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 b="0" cap="none" spc="6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Сектора</a:t>
                      </a:r>
                      <a:endParaRPr lang="ru-KG" sz="1200" b="0" cap="none" spc="6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10580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G" sz="11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FD0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100" b="1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Frost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(число дней в году с минимальной температурой ниже 0°C)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(месяц/год)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хозяйство, биоразнообразие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624134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 </a:t>
                      </a:r>
                      <a:r>
                        <a:rPr lang="ru-RU" sz="1100" b="1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(число дней в году с максимальной температурой ниже 0°C)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(месяц/год)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хозяйство, биоразнообразие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13392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GSL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season length 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вегетационного периода с устойчивой среднесуточной температурой выше 5°C)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(год)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хозяйство, биоразнообразие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0342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GDD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degree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(суммы температур вегетационного периода)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(год)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хозяйство, биоразнообразие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002406"/>
                  </a:ext>
                </a:extLst>
              </a:tr>
              <a:tr h="652362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WSDI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spell duration indicator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(число дней в году, когда на протяжении более 6 последовательных суток максимальная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суточная температура выше 90 </a:t>
                      </a:r>
                      <a:r>
                        <a:rPr lang="ru-RU" sz="1100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процентиля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(число дней с волнами жары))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(год)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75639"/>
                  </a:ext>
                </a:extLst>
              </a:tr>
              <a:tr h="652362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CSDI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Cold spell duration indicator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(число дней в году, когда на протяжении более 6 последовательных суток минимальная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суточная температура ниже 10 </a:t>
                      </a:r>
                      <a:r>
                        <a:rPr lang="ru-RU" sz="1100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процентиля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(число дней с волнами холода))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(год)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здравоохранение  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54819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CDD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dry days 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продолжительность засух)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(год)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хозяйство, биоразнообразие    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510858"/>
                  </a:ext>
                </a:extLst>
              </a:tr>
              <a:tr h="55405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grassland flammability index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100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горимости</a:t>
                      </a: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лесов/пастбищ, рассчитанный по формуле Нестерова)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чрезвычайные ситуации, сельское хозяйство, биоразнообразие  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90417"/>
                  </a:ext>
                </a:extLst>
              </a:tr>
              <a:tr h="75067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G" sz="1100" b="1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С0</a:t>
                      </a: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Crossing of</a:t>
                      </a:r>
                      <a:r>
                        <a:rPr lang="ru-RU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0°</a:t>
                      </a: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temperature number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(число переходов температуры через 0°С в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течение года</a:t>
                      </a: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KG" sz="11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чрезвычайные ситуации</a:t>
                      </a:r>
                      <a:endParaRPr lang="ru-KG" sz="11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7" marR="42537" marT="6965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97326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0E531-F07A-C039-F2F2-34F6556E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1" y="-87225"/>
            <a:ext cx="10515600" cy="1325563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Климатические индексы (ГМС)</a:t>
            </a:r>
            <a:endParaRPr lang="ru-KG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3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"/>
          </p:nvPr>
        </p:nvSpPr>
        <p:spPr>
          <a:xfrm>
            <a:off x="717542" y="636822"/>
            <a:ext cx="10756916" cy="841207"/>
          </a:xfrm>
        </p:spPr>
        <p:txBody>
          <a:bodyPr>
            <a:noAutofit/>
          </a:bodyPr>
          <a:lstStyle/>
          <a:p>
            <a:r>
              <a:rPr lang="ru-RU" sz="2000" dirty="0"/>
              <a:t>Статистические показатели изменения климата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0788EED-644A-4E46-B9F8-1F764846E586}"/>
              </a:ext>
            </a:extLst>
          </p:cNvPr>
          <p:cNvSpPr/>
          <p:nvPr/>
        </p:nvSpPr>
        <p:spPr>
          <a:xfrm>
            <a:off x="699071" y="2552234"/>
            <a:ext cx="2413059" cy="829699"/>
          </a:xfrm>
          <a:prstGeom prst="roundRect">
            <a:avLst>
              <a:gd name="adj" fmla="val 11472"/>
            </a:avLst>
          </a:prstGeom>
          <a:solidFill>
            <a:srgbClr val="7596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Сектор сельского хозяйства и ирригация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0CD519-D1F2-4AD3-86AF-49C357156676}"/>
              </a:ext>
            </a:extLst>
          </p:cNvPr>
          <p:cNvSpPr/>
          <p:nvPr/>
        </p:nvSpPr>
        <p:spPr>
          <a:xfrm>
            <a:off x="680598" y="1812291"/>
            <a:ext cx="10941115" cy="586642"/>
          </a:xfrm>
          <a:prstGeom prst="roundRect">
            <a:avLst>
              <a:gd name="adj" fmla="val 11472"/>
            </a:avLst>
          </a:prstGeom>
          <a:solidFill>
            <a:srgbClr val="7596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Статистические показатели изменения климата разрабатываются для 4 уязвимых секторов экономики Кыргызской Республики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6F2A651-666D-44BF-82B8-9BBF344191BF}"/>
              </a:ext>
            </a:extLst>
          </p:cNvPr>
          <p:cNvSpPr/>
          <p:nvPr/>
        </p:nvSpPr>
        <p:spPr>
          <a:xfrm>
            <a:off x="680599" y="4301006"/>
            <a:ext cx="10941115" cy="634009"/>
          </a:xfrm>
          <a:prstGeom prst="roundRect">
            <a:avLst>
              <a:gd name="adj" fmla="val 11472"/>
            </a:avLst>
          </a:prstGeom>
          <a:solidFill>
            <a:srgbClr val="BDD2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Общесистемные показатели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9 показателей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0F9FA96-057A-4CD8-82AE-8A3AA8FC61E7}"/>
              </a:ext>
            </a:extLst>
          </p:cNvPr>
          <p:cNvSpPr/>
          <p:nvPr/>
        </p:nvSpPr>
        <p:spPr>
          <a:xfrm>
            <a:off x="699072" y="3478392"/>
            <a:ext cx="2413057" cy="634009"/>
          </a:xfrm>
          <a:prstGeom prst="roundRect">
            <a:avLst>
              <a:gd name="adj" fmla="val 11472"/>
            </a:avLst>
          </a:prstGeom>
          <a:solidFill>
            <a:srgbClr val="BDD2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показателей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8A3AF83-8EFB-4220-AFED-AED95F6074B9}"/>
              </a:ext>
            </a:extLst>
          </p:cNvPr>
          <p:cNvSpPr/>
          <p:nvPr/>
        </p:nvSpPr>
        <p:spPr>
          <a:xfrm>
            <a:off x="3267040" y="2557010"/>
            <a:ext cx="2219097" cy="829699"/>
          </a:xfrm>
          <a:prstGeom prst="roundRect">
            <a:avLst>
              <a:gd name="adj" fmla="val 11472"/>
            </a:avLst>
          </a:prstGeom>
          <a:solidFill>
            <a:srgbClr val="7596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Сектор здравоохранения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AE6800A-6479-41CD-8B8F-4642E35FC0A1}"/>
              </a:ext>
            </a:extLst>
          </p:cNvPr>
          <p:cNvSpPr/>
          <p:nvPr/>
        </p:nvSpPr>
        <p:spPr>
          <a:xfrm>
            <a:off x="3267042" y="3494065"/>
            <a:ext cx="2219096" cy="634009"/>
          </a:xfrm>
          <a:prstGeom prst="roundRect">
            <a:avLst>
              <a:gd name="adj" fmla="val 11472"/>
            </a:avLst>
          </a:prstGeom>
          <a:solidFill>
            <a:srgbClr val="BDD2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показателей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73F532C-ECCD-44B4-A85F-D24414A248E0}"/>
              </a:ext>
            </a:extLst>
          </p:cNvPr>
          <p:cNvSpPr/>
          <p:nvPr/>
        </p:nvSpPr>
        <p:spPr>
          <a:xfrm>
            <a:off x="5733151" y="2558008"/>
            <a:ext cx="3567605" cy="829699"/>
          </a:xfrm>
          <a:prstGeom prst="roundRect">
            <a:avLst>
              <a:gd name="adj" fmla="val 11472"/>
            </a:avLst>
          </a:prstGeom>
          <a:solidFill>
            <a:srgbClr val="7596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Сектор управления чрезвычайными ситуациями и стихийными бедствиями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2DC65F0-CA14-4791-A1B6-F46B5613C8D7}"/>
              </a:ext>
            </a:extLst>
          </p:cNvPr>
          <p:cNvSpPr/>
          <p:nvPr/>
        </p:nvSpPr>
        <p:spPr>
          <a:xfrm>
            <a:off x="5733154" y="3495063"/>
            <a:ext cx="3567602" cy="634009"/>
          </a:xfrm>
          <a:prstGeom prst="roundRect">
            <a:avLst>
              <a:gd name="adj" fmla="val 11472"/>
            </a:avLst>
          </a:prstGeom>
          <a:solidFill>
            <a:srgbClr val="BDD2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показателей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18F66F-AF5B-4EFC-B4DC-661432949B7D}"/>
              </a:ext>
            </a:extLst>
          </p:cNvPr>
          <p:cNvSpPr/>
          <p:nvPr/>
        </p:nvSpPr>
        <p:spPr>
          <a:xfrm>
            <a:off x="9421088" y="2557010"/>
            <a:ext cx="2219097" cy="829699"/>
          </a:xfrm>
          <a:prstGeom prst="roundRect">
            <a:avLst>
              <a:gd name="adj" fmla="val 11472"/>
            </a:avLst>
          </a:prstGeom>
          <a:solidFill>
            <a:srgbClr val="7596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Сектор сохранения биоразнообразия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1C16F29-8269-4E14-9B4A-7F22508A8F90}"/>
              </a:ext>
            </a:extLst>
          </p:cNvPr>
          <p:cNvSpPr/>
          <p:nvPr/>
        </p:nvSpPr>
        <p:spPr>
          <a:xfrm>
            <a:off x="9421090" y="3494065"/>
            <a:ext cx="2219096" cy="634009"/>
          </a:xfrm>
          <a:prstGeom prst="roundRect">
            <a:avLst>
              <a:gd name="adj" fmla="val 11472"/>
            </a:avLst>
          </a:prstGeom>
          <a:solidFill>
            <a:srgbClr val="BDD2F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показателей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847A4EF-2C5F-4CBD-A3BF-4BABFA0FA5A7}"/>
              </a:ext>
            </a:extLst>
          </p:cNvPr>
          <p:cNvSpPr/>
          <p:nvPr/>
        </p:nvSpPr>
        <p:spPr>
          <a:xfrm>
            <a:off x="717542" y="5497593"/>
            <a:ext cx="10941115" cy="634009"/>
          </a:xfrm>
          <a:prstGeom prst="roundRect">
            <a:avLst>
              <a:gd name="adj" fmla="val 11472"/>
            </a:avLst>
          </a:prstGeom>
          <a:solidFill>
            <a:srgbClr val="0020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Дорожная карта по совершенствованию статистики изменения климата в Кыргызской Республике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B0B95-EE4E-4A0F-B74C-24A8309CDFBF}"/>
              </a:ext>
            </a:extLst>
          </p:cNvPr>
          <p:cNvSpPr txBox="1"/>
          <p:nvPr/>
        </p:nvSpPr>
        <p:spPr>
          <a:xfrm>
            <a:off x="689834" y="1149848"/>
            <a:ext cx="10922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Показатели разрабатываются в настоящее время при участие ведомств, местных и международных экспертов в ходе интерактивной работы на обучающих семинарах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2BE6FBF1-88D7-430D-B89A-2CDBB7262A41}"/>
              </a:ext>
            </a:extLst>
          </p:cNvPr>
          <p:cNvSpPr/>
          <p:nvPr/>
        </p:nvSpPr>
        <p:spPr>
          <a:xfrm>
            <a:off x="5403273" y="4863584"/>
            <a:ext cx="2096654" cy="486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2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14B8DBAB-8FE5-42E0-8E86-135C5AEC6C9E}"/>
              </a:ext>
            </a:extLst>
          </p:cNvPr>
          <p:cNvSpPr/>
          <p:nvPr/>
        </p:nvSpPr>
        <p:spPr>
          <a:xfrm>
            <a:off x="-206687" y="114815"/>
            <a:ext cx="10303714" cy="642273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13D39B-A026-419A-9166-E66484DA325E}"/>
              </a:ext>
            </a:extLst>
          </p:cNvPr>
          <p:cNvSpPr txBox="1">
            <a:spLocks/>
          </p:cNvSpPr>
          <p:nvPr/>
        </p:nvSpPr>
        <p:spPr bwMode="auto">
          <a:xfrm>
            <a:off x="93306" y="120216"/>
            <a:ext cx="9795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Результат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I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|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/>
              </a:rPr>
              <a:t> 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/>
              </a:rPr>
              <a:t>Усилены механизмы национальной координации и институциональные механизмы планирования адаптации 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3632EC1-A6B2-4F8F-B869-6168591E7E33}"/>
              </a:ext>
            </a:extLst>
          </p:cNvPr>
          <p:cNvSpPr/>
          <p:nvPr/>
        </p:nvSpPr>
        <p:spPr>
          <a:xfrm>
            <a:off x="-206687" y="114816"/>
            <a:ext cx="10303714" cy="642273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47EE39-9EBB-4170-88E3-B56DC91A7C19}"/>
              </a:ext>
            </a:extLst>
          </p:cNvPr>
          <p:cNvSpPr txBox="1">
            <a:spLocks/>
          </p:cNvSpPr>
          <p:nvPr/>
        </p:nvSpPr>
        <p:spPr bwMode="auto">
          <a:xfrm>
            <a:off x="93306" y="120217"/>
            <a:ext cx="9795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Результат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I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|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/>
              </a:rPr>
              <a:t> 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/>
              </a:rPr>
              <a:t>Усилены механизмы национальной координации и институциональные механизмы планирования адаптации 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070050-3528-4A8C-BDA0-9B24D0B18556}"/>
              </a:ext>
            </a:extLst>
          </p:cNvPr>
          <p:cNvGrpSpPr/>
          <p:nvPr/>
        </p:nvGrpSpPr>
        <p:grpSpPr>
          <a:xfrm>
            <a:off x="-195794" y="-236669"/>
            <a:ext cx="12698037" cy="1084357"/>
            <a:chOff x="-195794" y="-239509"/>
            <a:chExt cx="12698037" cy="1087198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04229B08-9ECC-4FE6-AC0A-801192A9B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8171" y="-239509"/>
              <a:ext cx="471471" cy="1087198"/>
            </a:xfrm>
            <a:prstGeom prst="rect">
              <a:avLst/>
            </a:prstGeom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67718C4C-0956-4348-A18D-60AB354E9C22}"/>
                </a:ext>
              </a:extLst>
            </p:cNvPr>
            <p:cNvSpPr/>
            <p:nvPr/>
          </p:nvSpPr>
          <p:spPr>
            <a:xfrm>
              <a:off x="11664043" y="210816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7E5EE7C7-761B-4298-925C-54A34BD14537}"/>
                </a:ext>
              </a:extLst>
            </p:cNvPr>
            <p:cNvGrpSpPr/>
            <p:nvPr/>
          </p:nvGrpSpPr>
          <p:grpSpPr>
            <a:xfrm>
              <a:off x="10385877" y="202547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03E99B93-0813-4937-A6CD-49FBC0D84781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BE024EC6-EDE3-44BD-A92D-79D2B8188836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FFDBE527-7D70-4EED-8C6E-F4447DA3AF02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51197DB5-6683-4D27-9AD2-C5BA95B52F7A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79758F13-07D5-4A9C-8DCE-163FD4EF2983}"/>
                </a:ext>
              </a:extLst>
            </p:cNvPr>
            <p:cNvSpPr/>
            <p:nvPr/>
          </p:nvSpPr>
          <p:spPr>
            <a:xfrm>
              <a:off x="-195794" y="117684"/>
              <a:ext cx="10303714" cy="642273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C0AAC20C-5C2B-4DF7-B20E-DD73EE1B1960}"/>
              </a:ext>
            </a:extLst>
          </p:cNvPr>
          <p:cNvSpPr txBox="1">
            <a:spLocks/>
          </p:cNvSpPr>
          <p:nvPr/>
        </p:nvSpPr>
        <p:spPr bwMode="auto">
          <a:xfrm>
            <a:off x="104199" y="123085"/>
            <a:ext cx="9795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Конечный результат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I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|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Уточнены и усилены национальные координационные и институциональные механизмы для планирования адаптации</a:t>
            </a:r>
            <a:endParaRPr lang="ru-RU" sz="1400" b="1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DC862-0073-619D-C14B-56FC7B2C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519" y="1309981"/>
            <a:ext cx="5153282" cy="3425922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D294D79F-3A3E-6DAB-3697-1DB9430A3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99" y="757088"/>
            <a:ext cx="6830320" cy="58593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Проведена модернизация интернет сайта МПРЭТН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www.mnr.gov.kg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, основные блоки касающиеся межведомственного обмена данными на информационном портале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НПА</a:t>
            </a:r>
            <a:r>
              <a:rPr lang="en-US" sz="1600" dirty="0"/>
              <a:t>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Стратегические документы</a:t>
            </a:r>
            <a:r>
              <a:rPr lang="en-US" sz="1600" dirty="0"/>
              <a:t>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Тренинговые обучающие материалы с учетом </a:t>
            </a:r>
            <a:r>
              <a:rPr lang="da-DK" sz="1600" dirty="0"/>
              <a:t>LMS (Learning Management System);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Научно-исследовательский материал (будут включены все наработки проекта НАП и других проектов)</a:t>
            </a:r>
            <a:r>
              <a:rPr lang="en-US" sz="1600" dirty="0"/>
              <a:t>;</a:t>
            </a:r>
            <a:r>
              <a:rPr lang="ru-RU" sz="1600" dirty="0"/>
              <a:t> 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Создается онлайн база данных экспертов с возможностью добавление новых и редактирование имеющихся в базе, работающих в сфере изменения климата</a:t>
            </a:r>
            <a:r>
              <a:rPr lang="en-US" sz="1600" dirty="0"/>
              <a:t>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Внедряется информационный блок с сайтом </a:t>
            </a:r>
            <a:r>
              <a:rPr lang="ru-RU" sz="1600" dirty="0" err="1"/>
              <a:t>Кыргызгидромета</a:t>
            </a:r>
            <a:r>
              <a:rPr lang="ru-RU" sz="1600" dirty="0"/>
              <a:t> для отображения метеорологических прогнозов и показателей качество воздуха города Бишкек и Ош</a:t>
            </a:r>
            <a:r>
              <a:rPr lang="en-US" sz="1600" dirty="0"/>
              <a:t>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Создается ссылка на сайт </a:t>
            </a:r>
            <a:r>
              <a:rPr lang="ru-RU" sz="1600" dirty="0" err="1"/>
              <a:t>Кыргызгидромета</a:t>
            </a:r>
            <a:r>
              <a:rPr lang="ru-RU" sz="1600" dirty="0"/>
              <a:t> для отображения климатических сценариев и других аналитических и практических документов по климатическому моделированию, а также ссылка на сайт Национального Статистического Комитета КР для отображения статистической климатической информации</a:t>
            </a:r>
            <a:r>
              <a:rPr lang="en-US" sz="1600" dirty="0"/>
              <a:t>;</a:t>
            </a:r>
            <a:endParaRPr lang="ru-RU" sz="1600" dirty="0"/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ru-RU" sz="1600" dirty="0"/>
              <a:t>Информация о завершенных, текущих и планируемых проектах в сфере изменения климата.</a:t>
            </a:r>
            <a:endParaRPr lang="en-US" sz="1600" dirty="0"/>
          </a:p>
          <a:p>
            <a:pPr marL="0" indent="0">
              <a:buNone/>
            </a:pPr>
            <a:endParaRPr lang="ru-KG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5AD5B6-CF0D-F333-457D-3F55EAE529EA}"/>
              </a:ext>
            </a:extLst>
          </p:cNvPr>
          <p:cNvSpPr txBox="1"/>
          <p:nvPr/>
        </p:nvSpPr>
        <p:spPr>
          <a:xfrm>
            <a:off x="2969419" y="3125271"/>
            <a:ext cx="6357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G" b="0" dirty="0">
                <a:effectLst/>
              </a:rPr>
              <a:t> 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407203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DB4BD-1D36-4B74-B357-5E646373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29609"/>
            <a:ext cx="4597917" cy="6028661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ru-RU" sz="4000" b="1" dirty="0">
                <a:solidFill>
                  <a:schemeClr val="bg1"/>
                </a:solidFill>
              </a:rPr>
            </a:br>
            <a:br>
              <a:rPr lang="ru-RU" sz="4000" b="1" dirty="0">
                <a:solidFill>
                  <a:schemeClr val="bg1"/>
                </a:solidFill>
              </a:rPr>
            </a:br>
            <a:br>
              <a:rPr lang="ru-RU" sz="4000" b="1" dirty="0">
                <a:solidFill>
                  <a:schemeClr val="bg1"/>
                </a:solidFill>
              </a:rPr>
            </a:br>
            <a:br>
              <a:rPr lang="ru-RU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III. </a:t>
            </a:r>
            <a:r>
              <a:rPr lang="ru-RU" sz="4000" b="1" dirty="0">
                <a:solidFill>
                  <a:schemeClr val="bg1"/>
                </a:solidFill>
              </a:rPr>
              <a:t>Барьеры 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2B753A-4134-74D9-5ECB-D42E7139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1" y="57150"/>
            <a:ext cx="73818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19C9-1130-6442-BB73-6DAB0F6DF822}"/>
              </a:ext>
            </a:extLst>
          </p:cNvPr>
          <p:cNvSpPr/>
          <p:nvPr/>
        </p:nvSpPr>
        <p:spPr>
          <a:xfrm>
            <a:off x="-146821" y="575805"/>
            <a:ext cx="10303714" cy="442800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898BA1-F2C1-0C4C-A8C3-328913E5A627}"/>
              </a:ext>
            </a:extLst>
          </p:cNvPr>
          <p:cNvSpPr txBox="1">
            <a:spLocks/>
          </p:cNvSpPr>
          <p:nvPr/>
        </p:nvSpPr>
        <p:spPr bwMode="auto">
          <a:xfrm>
            <a:off x="124766" y="537474"/>
            <a:ext cx="96229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НАП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 |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План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B2D5CA-46D0-48C2-9C00-990FCCB4CAAF}"/>
              </a:ext>
            </a:extLst>
          </p:cNvPr>
          <p:cNvGrpSpPr/>
          <p:nvPr/>
        </p:nvGrpSpPr>
        <p:grpSpPr>
          <a:xfrm>
            <a:off x="10529373" y="146118"/>
            <a:ext cx="2116366" cy="1087198"/>
            <a:chOff x="10337462" y="130880"/>
            <a:chExt cx="2116366" cy="1087198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D61A7BBF-7028-4F6A-8D72-88FC63EC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9756" y="130880"/>
              <a:ext cx="471471" cy="1087198"/>
            </a:xfrm>
            <a:prstGeom prst="rect">
              <a:avLst/>
            </a:prstGeom>
          </p:spPr>
        </p:pic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2E1946D-0E52-478E-B245-810C568EF7F0}"/>
                </a:ext>
              </a:extLst>
            </p:cNvPr>
            <p:cNvSpPr/>
            <p:nvPr/>
          </p:nvSpPr>
          <p:spPr>
            <a:xfrm>
              <a:off x="11615628" y="581205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C0177E50-6706-4C82-B51A-FEFC67542408}"/>
                </a:ext>
              </a:extLst>
            </p:cNvPr>
            <p:cNvGrpSpPr/>
            <p:nvPr/>
          </p:nvGrpSpPr>
          <p:grpSpPr>
            <a:xfrm>
              <a:off x="10337462" y="572936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E488228-77A8-4FD3-94F9-183B3E71121A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F29752F9-FFF8-473E-92B7-05967D0A1F64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A085C018-20FF-4FAB-9C6F-0867451E121E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2F9A6DAD-0F16-45E1-A8EF-D0DF39E6EA61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0C8EE-0DEF-845B-3FFA-4E41D527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1047513"/>
            <a:ext cx="11783017" cy="81318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Пересмотренный рабочий план одобрен советом проекта и окончательно  ЗКФ 28 декабря 2021 года</a:t>
            </a:r>
            <a:endParaRPr lang="x-none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3CF88-AFBE-E317-1263-1EC96F8F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32" y="1972269"/>
            <a:ext cx="5439300" cy="448310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Первоначальный план закупок по проекту</a:t>
            </a:r>
            <a:r>
              <a:rPr lang="en-US" sz="3200" dirty="0"/>
              <a:t>: </a:t>
            </a:r>
          </a:p>
          <a:p>
            <a:pPr marL="514350" indent="-514350">
              <a:buAutoNum type="arabicParenR"/>
            </a:pPr>
            <a:r>
              <a:rPr lang="en-US" sz="3200" dirty="0"/>
              <a:t>204 </a:t>
            </a:r>
            <a:r>
              <a:rPr lang="ru-RU" sz="3200" dirty="0"/>
              <a:t>тренингов и семинаров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20 </a:t>
            </a:r>
            <a:r>
              <a:rPr lang="ru-RU" sz="3200" dirty="0"/>
              <a:t>сервисных компаний 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17 </a:t>
            </a:r>
            <a:r>
              <a:rPr lang="ru-RU" sz="3200" dirty="0"/>
              <a:t>национальных консультантов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24 </a:t>
            </a:r>
            <a:r>
              <a:rPr lang="ru-RU" sz="3200" dirty="0"/>
              <a:t>международных консультантов</a:t>
            </a:r>
            <a:endParaRPr lang="x-none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9F36D0-D01A-48E1-3F0F-C1A504AA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067" y="1972269"/>
            <a:ext cx="5439300" cy="4483107"/>
          </a:xfrm>
          <a:gradFill>
            <a:gsLst>
              <a:gs pos="0">
                <a:srgbClr val="92D050"/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Пересмотренный план закупок по проекту</a:t>
            </a:r>
            <a:r>
              <a:rPr lang="en-US" sz="3200" dirty="0"/>
              <a:t>:</a:t>
            </a:r>
          </a:p>
          <a:p>
            <a:pPr marL="514350" indent="-514350">
              <a:buAutoNum type="arabicParenR"/>
            </a:pPr>
            <a:r>
              <a:rPr lang="en-US" sz="3200" dirty="0"/>
              <a:t>5 </a:t>
            </a:r>
            <a:r>
              <a:rPr lang="ru-RU" sz="3200" dirty="0"/>
              <a:t>тренингов и семинаров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19 </a:t>
            </a:r>
            <a:r>
              <a:rPr lang="ru-RU" sz="3200" dirty="0"/>
              <a:t> сервисных компаний</a:t>
            </a:r>
            <a:r>
              <a:rPr lang="en-US" sz="3200" dirty="0"/>
              <a:t> </a:t>
            </a:r>
          </a:p>
          <a:p>
            <a:pPr marL="514350" indent="-514350">
              <a:buAutoNum type="arabicParenR"/>
            </a:pPr>
            <a:r>
              <a:rPr lang="en-US" sz="3200" dirty="0"/>
              <a:t>1 </a:t>
            </a:r>
            <a:r>
              <a:rPr lang="ru-RU" sz="3200" dirty="0"/>
              <a:t>национальный консультант</a:t>
            </a:r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21 </a:t>
            </a:r>
            <a:r>
              <a:rPr lang="ru-RU" sz="3200" dirty="0"/>
              <a:t>международных консультантов</a:t>
            </a:r>
            <a:endParaRPr lang="en-US" dirty="0"/>
          </a:p>
          <a:p>
            <a:pPr marL="514350" indent="-514350">
              <a:buAutoNum type="arabicParenR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283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19C9-1130-6442-BB73-6DAB0F6DF822}"/>
              </a:ext>
            </a:extLst>
          </p:cNvPr>
          <p:cNvSpPr/>
          <p:nvPr/>
        </p:nvSpPr>
        <p:spPr>
          <a:xfrm>
            <a:off x="-146821" y="575805"/>
            <a:ext cx="10303714" cy="442800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898BA1-F2C1-0C4C-A8C3-328913E5A627}"/>
              </a:ext>
            </a:extLst>
          </p:cNvPr>
          <p:cNvSpPr txBox="1">
            <a:spLocks/>
          </p:cNvSpPr>
          <p:nvPr/>
        </p:nvSpPr>
        <p:spPr bwMode="auto">
          <a:xfrm>
            <a:off x="124766" y="537474"/>
            <a:ext cx="96229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Проект НАП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: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Процесс  работ (+ и -)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B2D5CA-46D0-48C2-9C00-990FCCB4CAAF}"/>
              </a:ext>
            </a:extLst>
          </p:cNvPr>
          <p:cNvGrpSpPr/>
          <p:nvPr/>
        </p:nvGrpSpPr>
        <p:grpSpPr>
          <a:xfrm>
            <a:off x="10529373" y="146118"/>
            <a:ext cx="2116366" cy="1087198"/>
            <a:chOff x="10337462" y="130880"/>
            <a:chExt cx="2116366" cy="1087198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D61A7BBF-7028-4F6A-8D72-88FC63EC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9756" y="130880"/>
              <a:ext cx="471471" cy="1087198"/>
            </a:xfrm>
            <a:prstGeom prst="rect">
              <a:avLst/>
            </a:prstGeom>
          </p:spPr>
        </p:pic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2E1946D-0E52-478E-B245-810C568EF7F0}"/>
                </a:ext>
              </a:extLst>
            </p:cNvPr>
            <p:cNvSpPr/>
            <p:nvPr/>
          </p:nvSpPr>
          <p:spPr>
            <a:xfrm>
              <a:off x="11615628" y="581205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C0177E50-6706-4C82-B51A-FEFC67542408}"/>
                </a:ext>
              </a:extLst>
            </p:cNvPr>
            <p:cNvGrpSpPr/>
            <p:nvPr/>
          </p:nvGrpSpPr>
          <p:grpSpPr>
            <a:xfrm>
              <a:off x="10337462" y="572936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E488228-77A8-4FD3-94F9-183B3E71121A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F29752F9-FFF8-473E-92B7-05967D0A1F64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A085C018-20FF-4FAB-9C6F-0867451E121E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2F9A6DAD-0F16-45E1-A8EF-D0DF39E6EA61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0C8EE-0DEF-845B-3FFA-4E41D527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1047513"/>
            <a:ext cx="11783017" cy="813186"/>
          </a:xfrm>
        </p:spPr>
        <p:txBody>
          <a:bodyPr>
            <a:normAutofit/>
          </a:bodyPr>
          <a:lstStyle/>
          <a:p>
            <a:endParaRPr lang="x-none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3CF88-AFBE-E317-1263-1EC96F8F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4973" y="1233316"/>
            <a:ext cx="7033858" cy="54785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Менее положительная сторона </a:t>
            </a:r>
            <a:r>
              <a:rPr lang="en-US" altLang="ja-JP" b="1" dirty="0"/>
              <a:t>¯\_(</a:t>
            </a:r>
            <a:r>
              <a:rPr lang="ja-JP" altLang="en-US" b="1" dirty="0"/>
              <a:t>ツ</a:t>
            </a:r>
            <a:r>
              <a:rPr lang="en-US" altLang="ja-JP" b="1" dirty="0"/>
              <a:t>)_/¯  </a:t>
            </a:r>
            <a:r>
              <a:rPr lang="en-US" b="1" dirty="0"/>
              <a:t>:</a:t>
            </a:r>
          </a:p>
          <a:p>
            <a:pPr marL="514350" indent="-514350">
              <a:buAutoNum type="arabicParenR"/>
            </a:pPr>
            <a:r>
              <a:rPr lang="ru-RU" dirty="0"/>
              <a:t>Согласование ТЗ занимает до 2-4 месяцев на уровне министерств и ведомств</a:t>
            </a:r>
            <a:endParaRPr lang="en-US" dirty="0"/>
          </a:p>
          <a:p>
            <a:pPr marL="514350" indent="-514350">
              <a:buAutoNum type="arabicParenR"/>
            </a:pPr>
            <a:r>
              <a:rPr lang="ru-RU" dirty="0"/>
              <a:t>Недостаток данных для ОУ и фрагментарность исследований</a:t>
            </a:r>
            <a:endParaRPr lang="en-US" dirty="0"/>
          </a:p>
          <a:p>
            <a:pPr marL="514350" indent="-514350">
              <a:buAutoNum type="arabicParenR"/>
            </a:pPr>
            <a:r>
              <a:rPr lang="ru-RU" dirty="0"/>
              <a:t>Смена координаторов и членов Межведомственной рабочей группы – новая МВРГ создана в Июне  2023 </a:t>
            </a:r>
            <a:endParaRPr lang="en-US" dirty="0"/>
          </a:p>
          <a:p>
            <a:pPr marL="514350" indent="-514350">
              <a:buAutoNum type="arabicParenR"/>
            </a:pPr>
            <a:r>
              <a:rPr lang="ru-RU" dirty="0"/>
              <a:t>Высокая загруженность сотрудников министерств сказывается на согласовании промежуточных результатов</a:t>
            </a:r>
          </a:p>
          <a:p>
            <a:pPr marL="514350" indent="-514350">
              <a:buAutoNum type="arabicParenR"/>
            </a:pPr>
            <a:r>
              <a:rPr lang="ru-RU" dirty="0"/>
              <a:t>ЗКФ является очень требовательным донором, малейшие отклонения от плана требует согласований, что занимает примерно 3-6 месяцев </a:t>
            </a:r>
          </a:p>
          <a:p>
            <a:pPr marL="514350" indent="-514350">
              <a:buAutoNum type="arabicParenR"/>
            </a:pPr>
            <a:r>
              <a:rPr lang="ru-RU" dirty="0"/>
              <a:t>Три сотрудника проекта уволились во время реализации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9F36D0-D01A-48E1-3F0F-C1A504AA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33316"/>
            <a:ext cx="4873925" cy="5478566"/>
          </a:xfrm>
          <a:gradFill>
            <a:gsLst>
              <a:gs pos="0">
                <a:srgbClr val="92D050"/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Положительная сторона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r>
              <a:rPr lang="en-US" dirty="0"/>
              <a:t>: </a:t>
            </a:r>
          </a:p>
          <a:p>
            <a:pPr marL="514350" indent="-514350">
              <a:buAutoNum type="arabicParenR"/>
            </a:pPr>
            <a:r>
              <a:rPr lang="ru-RU" sz="3000" dirty="0"/>
              <a:t>ТЗ согласованы с министерствами и  ведомствами</a:t>
            </a:r>
          </a:p>
          <a:p>
            <a:pPr marL="514350" indent="-514350">
              <a:buAutoNum type="arabicParenR"/>
            </a:pPr>
            <a:r>
              <a:rPr lang="ru-RU" sz="3000" dirty="0"/>
              <a:t>В апреле 2022 года МПРЭТН создало Межведомственную  рабочую группу, в рамках которой проект представил и утвердил методологию оценки потенциала 4 секторов и план взаимодействия сторон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3000" dirty="0"/>
              <a:t>Определены ОДЛ от каждого министерства и ведомства</a:t>
            </a:r>
            <a:endParaRPr lang="en-US" sz="30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3000" dirty="0"/>
              <a:t>Сформированы секторальные рабочие группы по разработке НАП</a:t>
            </a:r>
          </a:p>
        </p:txBody>
      </p:sp>
    </p:spTree>
    <p:extLst>
      <p:ext uri="{BB962C8B-B14F-4D97-AF65-F5344CB8AC3E}">
        <p14:creationId xmlns:p14="http://schemas.microsoft.com/office/powerpoint/2010/main" val="2697809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AA7B6FD8-F12E-5641-ABD0-E246B538140B}"/>
              </a:ext>
            </a:extLst>
          </p:cNvPr>
          <p:cNvSpPr txBox="1">
            <a:spLocks/>
          </p:cNvSpPr>
          <p:nvPr/>
        </p:nvSpPr>
        <p:spPr>
          <a:xfrm>
            <a:off x="559325" y="155743"/>
            <a:ext cx="6329848" cy="4389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Спасибо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!</a:t>
            </a:r>
          </a:p>
          <a:p>
            <a:pPr algn="l">
              <a:spcAft>
                <a:spcPts val="600"/>
              </a:spcAft>
            </a:pPr>
            <a:endParaRPr lang="en-US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A7FF63-868C-3940-B4D5-34F488F1945B}"/>
              </a:ext>
            </a:extLst>
          </p:cNvPr>
          <p:cNvSpPr/>
          <p:nvPr/>
        </p:nvSpPr>
        <p:spPr>
          <a:xfrm>
            <a:off x="0" y="103149"/>
            <a:ext cx="1369142" cy="768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00720-E44D-9041-93F5-6E4099740C9E}"/>
              </a:ext>
            </a:extLst>
          </p:cNvPr>
          <p:cNvSpPr/>
          <p:nvPr/>
        </p:nvSpPr>
        <p:spPr>
          <a:xfrm>
            <a:off x="453215" y="4550459"/>
            <a:ext cx="4023360" cy="58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107EF-679B-A241-9177-F3DC4EC39E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119167"/>
            <a:ext cx="759355" cy="1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0A6EB-C950-784B-9EC5-03C8B1F0C3BE}"/>
              </a:ext>
            </a:extLst>
          </p:cNvPr>
          <p:cNvSpPr txBox="1">
            <a:spLocks/>
          </p:cNvSpPr>
          <p:nvPr/>
        </p:nvSpPr>
        <p:spPr>
          <a:xfrm>
            <a:off x="504202" y="1735810"/>
            <a:ext cx="10596785" cy="4884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719C9-1130-6442-BB73-6DAB0F6DF822}"/>
              </a:ext>
            </a:extLst>
          </p:cNvPr>
          <p:cNvSpPr/>
          <p:nvPr/>
        </p:nvSpPr>
        <p:spPr>
          <a:xfrm>
            <a:off x="-146821" y="575805"/>
            <a:ext cx="10303714" cy="442800"/>
          </a:xfrm>
          <a:prstGeom prst="rect">
            <a:avLst/>
          </a:prstGeom>
          <a:solidFill>
            <a:srgbClr val="1B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898BA1-F2C1-0C4C-A8C3-328913E5A627}"/>
              </a:ext>
            </a:extLst>
          </p:cNvPr>
          <p:cNvSpPr txBox="1">
            <a:spLocks/>
          </p:cNvSpPr>
          <p:nvPr/>
        </p:nvSpPr>
        <p:spPr bwMode="auto">
          <a:xfrm>
            <a:off x="124766" y="537474"/>
            <a:ext cx="87144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НАП</a:t>
            </a: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 |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/>
                <a:ea typeface="+mn-ea"/>
                <a:cs typeface="Tw Cen MT"/>
              </a:rPr>
              <a:t>Обзор проекта</a:t>
            </a: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Tw Cen MT"/>
              <a:ea typeface="+mn-ea"/>
              <a:cs typeface="Tw Cen MT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B2D5CA-46D0-48C2-9C00-990FCCB4CAAF}"/>
              </a:ext>
            </a:extLst>
          </p:cNvPr>
          <p:cNvGrpSpPr/>
          <p:nvPr/>
        </p:nvGrpSpPr>
        <p:grpSpPr>
          <a:xfrm>
            <a:off x="10529373" y="146118"/>
            <a:ext cx="2116366" cy="1087198"/>
            <a:chOff x="10337462" y="130880"/>
            <a:chExt cx="2116366" cy="1087198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D61A7BBF-7028-4F6A-8D72-88FC63EC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9756" y="130880"/>
              <a:ext cx="471471" cy="1087198"/>
            </a:xfrm>
            <a:prstGeom prst="rect">
              <a:avLst/>
            </a:prstGeom>
          </p:spPr>
        </p:pic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2E1946D-0E52-478E-B245-810C568EF7F0}"/>
                </a:ext>
              </a:extLst>
            </p:cNvPr>
            <p:cNvSpPr/>
            <p:nvPr/>
          </p:nvSpPr>
          <p:spPr>
            <a:xfrm>
              <a:off x="11615628" y="581205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C0177E50-6706-4C82-B51A-FEFC67542408}"/>
                </a:ext>
              </a:extLst>
            </p:cNvPr>
            <p:cNvGrpSpPr/>
            <p:nvPr/>
          </p:nvGrpSpPr>
          <p:grpSpPr>
            <a:xfrm>
              <a:off x="10337462" y="572936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E488228-77A8-4FD3-94F9-183B3E71121A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F29752F9-FFF8-473E-92B7-05967D0A1F64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A085C018-20FF-4FAB-9C6F-0867451E121E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2F9A6DAD-0F16-45E1-A8EF-D0DF39E6EA61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5EF7A0-3E62-6E1A-A423-1A6B94CFE978}"/>
              </a:ext>
            </a:extLst>
          </p:cNvPr>
          <p:cNvSpPr txBox="1"/>
          <p:nvPr/>
        </p:nvSpPr>
        <p:spPr>
          <a:xfrm>
            <a:off x="285750" y="1233316"/>
            <a:ext cx="1140204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Донор</a:t>
            </a:r>
            <a:r>
              <a:rPr lang="en-US" sz="2400" dirty="0"/>
              <a:t> -</a:t>
            </a:r>
            <a:r>
              <a:rPr lang="ru-RU" sz="2400" dirty="0"/>
              <a:t> Зеленый климатический фонд (Программа готовности ЗКФ)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Начало разработки проектной заявки</a:t>
            </a:r>
            <a:r>
              <a:rPr lang="en-US" sz="2400" b="1" dirty="0"/>
              <a:t> </a:t>
            </a:r>
            <a:r>
              <a:rPr lang="en-US" sz="2400" dirty="0"/>
              <a:t>– ​​</a:t>
            </a:r>
            <a:r>
              <a:rPr lang="ru-RU" sz="2400" dirty="0"/>
              <a:t>июнь</a:t>
            </a:r>
            <a:r>
              <a:rPr lang="en-US" sz="2400" dirty="0"/>
              <a:t> 2018</a:t>
            </a:r>
            <a:r>
              <a:rPr lang="ru-RU" sz="2400" dirty="0"/>
              <a:t> г.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ru-RU" sz="2400" b="1" dirty="0"/>
              <a:t>Начало проекта </a:t>
            </a:r>
            <a:r>
              <a:rPr lang="en-US" sz="2400" dirty="0"/>
              <a:t>– </a:t>
            </a:r>
            <a:r>
              <a:rPr lang="ru-RU" sz="2400" dirty="0"/>
              <a:t>17 августа</a:t>
            </a:r>
            <a:r>
              <a:rPr lang="en-US" sz="2400" dirty="0"/>
              <a:t> 2020</a:t>
            </a:r>
            <a:r>
              <a:rPr lang="ru-RU" sz="2400" dirty="0"/>
              <a:t> г.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де-юре</a:t>
            </a:r>
            <a:r>
              <a:rPr lang="en-US" sz="2400" dirty="0"/>
              <a:t>); </a:t>
            </a:r>
            <a:r>
              <a:rPr lang="ru-RU" sz="2400" b="1" dirty="0"/>
              <a:t>17 декабря</a:t>
            </a:r>
            <a:r>
              <a:rPr lang="en-US" sz="2400" b="1" dirty="0"/>
              <a:t> 2021</a:t>
            </a:r>
            <a:r>
              <a:rPr lang="ru-RU" sz="2400" b="1" dirty="0"/>
              <a:t> г.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де-факто)</a:t>
            </a:r>
            <a:r>
              <a:rPr lang="ru-RU" sz="2400" dirty="0"/>
              <a:t> в соответствии с требованиями ЗКФ после проведения стартового семинара и его утверждения на 1-ом собрании совета проекта</a:t>
            </a:r>
            <a:r>
              <a:rPr lang="en-US" sz="2400" dirty="0"/>
              <a:t> -</a:t>
            </a:r>
            <a:r>
              <a:rPr lang="ru-RU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16 </a:t>
            </a:r>
            <a:r>
              <a:rPr lang="ru-RU" sz="2400" dirty="0">
                <a:solidFill>
                  <a:srgbClr val="FF0000"/>
                </a:solidFill>
              </a:rPr>
              <a:t>месяцев задержки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/>
              <a:t>Продолжительность проекта </a:t>
            </a:r>
            <a:r>
              <a:rPr lang="en-US" sz="2400" dirty="0"/>
              <a:t>– 36 </a:t>
            </a:r>
            <a:r>
              <a:rPr lang="ru-RU" sz="2400" dirty="0"/>
              <a:t>месяцев, </a:t>
            </a:r>
            <a:r>
              <a:rPr lang="ru-RU" sz="2400" dirty="0">
                <a:solidFill>
                  <a:srgbClr val="FF0000"/>
                </a:solidFill>
              </a:rPr>
              <a:t>32 месяца с учетом продления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/>
              <a:t>Бюджет</a:t>
            </a:r>
            <a:r>
              <a:rPr lang="en-US" sz="2400" dirty="0"/>
              <a:t> – $2,406,405 (</a:t>
            </a:r>
            <a:r>
              <a:rPr lang="ru-RU" sz="2400" dirty="0"/>
              <a:t>грант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Партнер по реализации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ПРООН</a:t>
            </a:r>
            <a:endParaRPr lang="en-US" sz="2400" dirty="0"/>
          </a:p>
          <a:p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72428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E803FC3-31CB-48EF-AE5E-BB2D2C79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27" y="801777"/>
            <a:ext cx="11537950" cy="1146810"/>
          </a:xfrm>
        </p:spPr>
        <p:txBody>
          <a:bodyPr>
            <a:noAutofit/>
          </a:bodyPr>
          <a:lstStyle/>
          <a:p>
            <a:r>
              <a:rPr lang="ru-RU" sz="2000" dirty="0"/>
              <a:t>Целью проекта является укрепление институтов и усиление вертикальной и горизонтальной координации для планирования адаптации к изменению климата, содействие учету климатических рисков на секторальном и областном уровнях, а также определение программы приоритетных инвестиций в адаптацию к изменению климата</a:t>
            </a:r>
            <a:r>
              <a:rPr lang="en-US" sz="2000" dirty="0"/>
              <a:t>.</a:t>
            </a:r>
            <a:endParaRPr lang="x-none" sz="20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F2A8200-1118-4B14-8801-69C324389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92178"/>
              </p:ext>
            </p:extLst>
          </p:nvPr>
        </p:nvGraphicFramePr>
        <p:xfrm>
          <a:off x="266700" y="2067481"/>
          <a:ext cx="11658600" cy="442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BBC31FD-264C-4D67-8AAA-E69BD0713B80}"/>
              </a:ext>
            </a:extLst>
          </p:cNvPr>
          <p:cNvSpPr txBox="1"/>
          <p:nvPr/>
        </p:nvSpPr>
        <p:spPr>
          <a:xfrm>
            <a:off x="4541004" y="6488668"/>
            <a:ext cx="340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Управление проектом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en-US" dirty="0">
                <a:solidFill>
                  <a:srgbClr val="002060"/>
                </a:solidFill>
              </a:rPr>
              <a:t>$</a:t>
            </a:r>
            <a:r>
              <a:rPr lang="ru-RU" dirty="0">
                <a:solidFill>
                  <a:srgbClr val="002060"/>
                </a:solidFill>
              </a:rPr>
              <a:t>156 140</a:t>
            </a:r>
            <a:endParaRPr lang="x-none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78DF004-CF70-4CC3-BBD6-28F5A3FA3C2E}"/>
              </a:ext>
            </a:extLst>
          </p:cNvPr>
          <p:cNvGrpSpPr/>
          <p:nvPr/>
        </p:nvGrpSpPr>
        <p:grpSpPr>
          <a:xfrm>
            <a:off x="-204325" y="-285421"/>
            <a:ext cx="12600649" cy="1087198"/>
            <a:chOff x="-146821" y="130880"/>
            <a:chExt cx="12600649" cy="1087198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0BF3B245-9BBC-42F1-9149-0BE051CB6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9756" y="130880"/>
              <a:ext cx="471471" cy="1087198"/>
            </a:xfrm>
            <a:prstGeom prst="rect">
              <a:avLst/>
            </a:prstGeom>
          </p:spPr>
        </p:pic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2D24D381-8FF2-417E-A2BC-723761D458EB}"/>
                </a:ext>
              </a:extLst>
            </p:cNvPr>
            <p:cNvSpPr/>
            <p:nvPr/>
          </p:nvSpPr>
          <p:spPr>
            <a:xfrm>
              <a:off x="-146821" y="575805"/>
              <a:ext cx="10303714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C22EEC4-4C48-48F9-A150-155736D21E0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766" y="522000"/>
              <a:ext cx="871443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>
                      <a:lumMod val="95000"/>
                    </a:schemeClr>
                  </a:solidFill>
                  <a:latin typeface="Tw Cen MT"/>
                  <a:ea typeface="+mn-ea"/>
                </a:rPr>
                <a:t>НАП</a:t>
              </a:r>
              <a:r>
                <a:rPr lang="en-GB" sz="1800" b="1" dirty="0">
                  <a:solidFill>
                    <a:schemeClr val="bg1">
                      <a:lumMod val="95000"/>
                    </a:schemeClr>
                  </a:solidFill>
                  <a:latin typeface="Tw Cen MT"/>
                </a:rPr>
                <a:t> </a:t>
              </a:r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/>
                  <a:ea typeface="+mn-ea"/>
                </a:rPr>
                <a:t>|</a:t>
              </a:r>
              <a:r>
                <a:rPr lang="ru-RU" sz="2400" b="1" dirty="0">
                  <a:solidFill>
                    <a:schemeClr val="bg1">
                      <a:lumMod val="95000"/>
                    </a:schemeClr>
                  </a:solidFill>
                  <a:latin typeface="Tw Cen MT"/>
                  <a:ea typeface="+mn-ea"/>
                </a:rPr>
                <a:t>Обзор проекта</a:t>
              </a:r>
              <a:endPara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+mn-ea"/>
                <a:cs typeface="Tw Cen MT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278F273B-01E4-41BF-A9CC-C284EFD4EC2B}"/>
                </a:ext>
              </a:extLst>
            </p:cNvPr>
            <p:cNvSpPr/>
            <p:nvPr/>
          </p:nvSpPr>
          <p:spPr>
            <a:xfrm>
              <a:off x="11615628" y="581205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5434755C-6FAF-4B19-AC50-47A554071C6D}"/>
                </a:ext>
              </a:extLst>
            </p:cNvPr>
            <p:cNvGrpSpPr/>
            <p:nvPr/>
          </p:nvGrpSpPr>
          <p:grpSpPr>
            <a:xfrm>
              <a:off x="10337462" y="572936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DB4FBAF5-02AF-4846-B159-6B430C72AA55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E642379A-139C-4261-A63A-D37DAEF8E5A8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2CB8EF0A-15F0-4AEC-97C0-865C59B40385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D2004E30-F464-4E27-9B02-B27B77ECBB84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60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DB4BD-1D36-4B74-B357-5E646373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83419"/>
            <a:ext cx="3752854" cy="4355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n-lt"/>
              </a:rPr>
              <a:t>II. </a:t>
            </a:r>
            <a:r>
              <a:rPr lang="ru-RU" sz="4000" b="1" dirty="0">
                <a:solidFill>
                  <a:srgbClr val="FFFFFF"/>
                </a:solidFill>
                <a:latin typeface="+mn-lt"/>
              </a:rPr>
              <a:t>Опыт в планировании адаптационных мер </a:t>
            </a:r>
            <a:endParaRPr lang="en-US" sz="40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CFD296-E213-4008-88C5-64CE40B61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46441"/>
            <a:ext cx="7225748" cy="53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C308E2-B750-46D8-BD08-2BB7D9C93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07995"/>
              </p:ext>
            </p:extLst>
          </p:nvPr>
        </p:nvGraphicFramePr>
        <p:xfrm>
          <a:off x="175807" y="702390"/>
          <a:ext cx="11840386" cy="5675143"/>
        </p:xfrm>
        <a:graphic>
          <a:graphicData uri="http://schemas.openxmlformats.org/drawingml/2006/table">
            <a:tbl>
              <a:tblPr firstRow="1" firstCol="1" bandRow="1"/>
              <a:tblGrid>
                <a:gridCol w="11840386">
                  <a:extLst>
                    <a:ext uri="{9D8B030D-6E8A-4147-A177-3AD203B41FA5}">
                      <a16:colId xmlns:a16="http://schemas.microsoft.com/office/drawing/2014/main" val="2825763106"/>
                    </a:ext>
                  </a:extLst>
                </a:gridCol>
              </a:tblGrid>
              <a:tr h="42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5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9349"/>
                  </a:ext>
                </a:extLst>
              </a:tr>
              <a:tr h="52529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05824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92908C-C525-4EC0-BA76-43BE797D4B3D}"/>
              </a:ext>
            </a:extLst>
          </p:cNvPr>
          <p:cNvGrpSpPr/>
          <p:nvPr/>
        </p:nvGrpSpPr>
        <p:grpSpPr>
          <a:xfrm>
            <a:off x="-195794" y="-453224"/>
            <a:ext cx="12698037" cy="1300913"/>
            <a:chOff x="-195794" y="-239509"/>
            <a:chExt cx="12698037" cy="1087198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C2125FAD-F7C8-4D06-A0E4-21016174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8171" y="-239509"/>
              <a:ext cx="471471" cy="1087198"/>
            </a:xfrm>
            <a:prstGeom prst="rect">
              <a:avLst/>
            </a:prstGeom>
          </p:spPr>
        </p:pic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B4E189BA-0A0F-4D59-A7BD-A6DB97340C69}"/>
                </a:ext>
              </a:extLst>
            </p:cNvPr>
            <p:cNvSpPr/>
            <p:nvPr/>
          </p:nvSpPr>
          <p:spPr>
            <a:xfrm>
              <a:off x="11664043" y="210816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D9A4143D-314B-4023-BC41-36F315F67255}"/>
                </a:ext>
              </a:extLst>
            </p:cNvPr>
            <p:cNvGrpSpPr/>
            <p:nvPr/>
          </p:nvGrpSpPr>
          <p:grpSpPr>
            <a:xfrm>
              <a:off x="10385877" y="202547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id="{80B1EC33-5E9E-45FE-A624-70325671540C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8C115B74-153E-4EFD-967A-C8DA0E3D16EA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BE7712E0-C78F-43F0-9DB2-969713BC676C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0D7AEC20-188B-46D3-B9A9-EA0DFD79C603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35D27D6-8872-436A-AE1C-1CE9D3CB811A}"/>
                </a:ext>
              </a:extLst>
            </p:cNvPr>
            <p:cNvSpPr/>
            <p:nvPr/>
          </p:nvSpPr>
          <p:spPr>
            <a:xfrm>
              <a:off x="-195794" y="117684"/>
              <a:ext cx="10303714" cy="642273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6F81581-98C4-4D10-8B8F-7ECF5A08AD48}"/>
              </a:ext>
            </a:extLst>
          </p:cNvPr>
          <p:cNvSpPr txBox="1">
            <a:spLocks/>
          </p:cNvSpPr>
          <p:nvPr/>
        </p:nvSpPr>
        <p:spPr bwMode="auto">
          <a:xfrm>
            <a:off x="135614" y="52663"/>
            <a:ext cx="9795137" cy="3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Tw Cen MT"/>
              <a:ea typeface="+mn-e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a typeface="+mn-ea"/>
                <a:cs typeface="Tw Cen MT"/>
              </a:rPr>
              <a:t>Оценка потенциала </a:t>
            </a:r>
            <a:endParaRPr lang="en-GB" sz="2800" b="1" dirty="0">
              <a:solidFill>
                <a:schemeClr val="bg1"/>
              </a:solidFill>
              <a:ea typeface="+mn-ea"/>
              <a:cs typeface="Tw Cen MT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AF45E6B-B9B4-4AD2-B2C3-0BD7D68EC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682151"/>
              </p:ext>
            </p:extLst>
          </p:nvPr>
        </p:nvGraphicFramePr>
        <p:xfrm>
          <a:off x="707365" y="1167591"/>
          <a:ext cx="5082531" cy="204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C42EA40-64D4-0636-357A-0073E722E3AD}"/>
              </a:ext>
            </a:extLst>
          </p:cNvPr>
          <p:cNvSpPr txBox="1"/>
          <p:nvPr/>
        </p:nvSpPr>
        <p:spPr>
          <a:xfrm>
            <a:off x="1497751" y="3252344"/>
            <a:ext cx="366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Здравоохранение - низкий (37,1%)</a:t>
            </a:r>
            <a:endParaRPr lang="ru-KG" sz="1400" dirty="0">
              <a:solidFill>
                <a:srgbClr val="FF0000"/>
              </a:solidFill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F6D5CB6-8421-0615-1294-496EA2EB6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71463"/>
              </p:ext>
            </p:extLst>
          </p:nvPr>
        </p:nvGraphicFramePr>
        <p:xfrm>
          <a:off x="2928638" y="6377534"/>
          <a:ext cx="5730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31063" imgH="714799" progId="Word.Document.12">
                  <p:embed/>
                </p:oleObj>
              </mc:Choice>
              <mc:Fallback>
                <p:oleObj name="Document" r:id="rId5" imgW="5731063" imgH="714799" progId="Word.Document.12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F6D5CB6-8421-0615-1294-496EA2EB6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8638" y="6377534"/>
                        <a:ext cx="57308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D4B194-FDC3-7E2B-FF82-14496E44A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44" y="1180053"/>
            <a:ext cx="5001591" cy="194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EBD682-717E-330F-A8EE-8ABF9D307C44}"/>
              </a:ext>
            </a:extLst>
          </p:cNvPr>
          <p:cNvSpPr txBox="1"/>
          <p:nvPr/>
        </p:nvSpPr>
        <p:spPr>
          <a:xfrm>
            <a:off x="6483044" y="3269014"/>
            <a:ext cx="445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Сохранение биоразнообразия – низкий (меньше 40%)</a:t>
            </a:r>
            <a:endParaRPr lang="ru-KG" sz="1400" dirty="0">
              <a:solidFill>
                <a:srgbClr val="FF0000"/>
              </a:solidFill>
            </a:endParaRPr>
          </a:p>
        </p:txBody>
      </p:sp>
      <p:pic>
        <p:nvPicPr>
          <p:cNvPr id="20" name="image2.png">
            <a:extLst>
              <a:ext uri="{FF2B5EF4-FFF2-40B4-BE49-F238E27FC236}">
                <a16:creationId xmlns:a16="http://schemas.microsoft.com/office/drawing/2014/main" id="{964E8EFE-8B13-4A1A-CE7E-58C04696B30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949895" y="3579931"/>
            <a:ext cx="4459451" cy="2411520"/>
          </a:xfrm>
          <a:prstGeom prst="rect">
            <a:avLst/>
          </a:prstGeom>
          <a:ln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FAF39A-0098-E7D8-7EE1-3B166590628A}"/>
              </a:ext>
            </a:extLst>
          </p:cNvPr>
          <p:cNvSpPr txBox="1"/>
          <p:nvPr/>
        </p:nvSpPr>
        <p:spPr>
          <a:xfrm>
            <a:off x="1639019" y="5991451"/>
            <a:ext cx="366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СХ и ирригация  - средний (50 %)</a:t>
            </a:r>
            <a:endParaRPr lang="ru-KG" sz="1400" dirty="0">
              <a:solidFill>
                <a:srgbClr val="FF0000"/>
              </a:solidFill>
            </a:endParaRPr>
          </a:p>
        </p:txBody>
      </p:sp>
      <p:pic>
        <p:nvPicPr>
          <p:cNvPr id="22" name="image1.png">
            <a:extLst>
              <a:ext uri="{FF2B5EF4-FFF2-40B4-BE49-F238E27FC236}">
                <a16:creationId xmlns:a16="http://schemas.microsoft.com/office/drawing/2014/main" id="{D15ED6C1-BBE3-2E10-9316-7D4C0DEBCFF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782656" y="3576791"/>
            <a:ext cx="4555220" cy="2411520"/>
          </a:xfrm>
          <a:prstGeom prst="rect">
            <a:avLst/>
          </a:prstGeom>
          <a:ln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33B74D-9910-880C-1CC3-DC28B0CE571A}"/>
              </a:ext>
            </a:extLst>
          </p:cNvPr>
          <p:cNvSpPr txBox="1"/>
          <p:nvPr/>
        </p:nvSpPr>
        <p:spPr>
          <a:xfrm>
            <a:off x="6794455" y="6001721"/>
            <a:ext cx="445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Чрезвычайные ситуации – низкий (меньше 40%)</a:t>
            </a:r>
            <a:endParaRPr lang="ru-KG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C308E2-B750-46D8-BD08-2BB7D9C93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21487"/>
              </p:ext>
            </p:extLst>
          </p:nvPr>
        </p:nvGraphicFramePr>
        <p:xfrm>
          <a:off x="175807" y="702390"/>
          <a:ext cx="11840386" cy="5675143"/>
        </p:xfrm>
        <a:graphic>
          <a:graphicData uri="http://schemas.openxmlformats.org/drawingml/2006/table">
            <a:tbl>
              <a:tblPr firstRow="1" firstCol="1" bandRow="1"/>
              <a:tblGrid>
                <a:gridCol w="11840386">
                  <a:extLst>
                    <a:ext uri="{9D8B030D-6E8A-4147-A177-3AD203B41FA5}">
                      <a16:colId xmlns:a16="http://schemas.microsoft.com/office/drawing/2014/main" val="2825763106"/>
                    </a:ext>
                  </a:extLst>
                </a:gridCol>
              </a:tblGrid>
              <a:tr h="42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5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9349"/>
                  </a:ext>
                </a:extLst>
              </a:tr>
              <a:tr h="52529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05824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92908C-C525-4EC0-BA76-43BE797D4B3D}"/>
              </a:ext>
            </a:extLst>
          </p:cNvPr>
          <p:cNvGrpSpPr/>
          <p:nvPr/>
        </p:nvGrpSpPr>
        <p:grpSpPr>
          <a:xfrm>
            <a:off x="-195794" y="-453224"/>
            <a:ext cx="12698037" cy="1300913"/>
            <a:chOff x="-195794" y="-239509"/>
            <a:chExt cx="12698037" cy="1087198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C2125FAD-F7C8-4D06-A0E4-21016174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8171" y="-239509"/>
              <a:ext cx="471471" cy="1087198"/>
            </a:xfrm>
            <a:prstGeom prst="rect">
              <a:avLst/>
            </a:prstGeom>
          </p:spPr>
        </p:pic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B4E189BA-0A0F-4D59-A7BD-A6DB97340C69}"/>
                </a:ext>
              </a:extLst>
            </p:cNvPr>
            <p:cNvSpPr/>
            <p:nvPr/>
          </p:nvSpPr>
          <p:spPr>
            <a:xfrm>
              <a:off x="11664043" y="210816"/>
              <a:ext cx="838200" cy="442800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D9A4143D-314B-4023-BC41-36F315F67255}"/>
                </a:ext>
              </a:extLst>
            </p:cNvPr>
            <p:cNvGrpSpPr/>
            <p:nvPr/>
          </p:nvGrpSpPr>
          <p:grpSpPr>
            <a:xfrm>
              <a:off x="10385877" y="202547"/>
              <a:ext cx="447000" cy="445669"/>
              <a:chOff x="9711507" y="1421137"/>
              <a:chExt cx="447000" cy="445669"/>
            </a:xfrm>
            <a:solidFill>
              <a:srgbClr val="1B5BA0"/>
            </a:solidFill>
          </p:grpSpPr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id="{80B1EC33-5E9E-45FE-A624-70325671540C}"/>
                  </a:ext>
                </a:extLst>
              </p:cNvPr>
              <p:cNvSpPr/>
              <p:nvPr/>
            </p:nvSpPr>
            <p:spPr>
              <a:xfrm>
                <a:off x="97115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8C115B74-153E-4EFD-967A-C8DA0E3D16EA}"/>
                  </a:ext>
                </a:extLst>
              </p:cNvPr>
              <p:cNvSpPr/>
              <p:nvPr/>
            </p:nvSpPr>
            <p:spPr>
              <a:xfrm>
                <a:off x="9941907" y="1650806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BE7712E0-C78F-43F0-9DB2-969713BC676C}"/>
                  </a:ext>
                </a:extLst>
              </p:cNvPr>
              <p:cNvSpPr/>
              <p:nvPr/>
            </p:nvSpPr>
            <p:spPr>
              <a:xfrm>
                <a:off x="97115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0D7AEC20-188B-46D3-B9A9-EA0DFD79C603}"/>
                  </a:ext>
                </a:extLst>
              </p:cNvPr>
              <p:cNvSpPr/>
              <p:nvPr/>
            </p:nvSpPr>
            <p:spPr>
              <a:xfrm>
                <a:off x="9941907" y="1421137"/>
                <a:ext cx="216600" cy="21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35D27D6-8872-436A-AE1C-1CE9D3CB811A}"/>
                </a:ext>
              </a:extLst>
            </p:cNvPr>
            <p:cNvSpPr/>
            <p:nvPr/>
          </p:nvSpPr>
          <p:spPr>
            <a:xfrm>
              <a:off x="-195794" y="117684"/>
              <a:ext cx="10303714" cy="642273"/>
            </a:xfrm>
            <a:prstGeom prst="rect">
              <a:avLst/>
            </a:prstGeom>
            <a:solidFill>
              <a:srgbClr val="1B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6F81581-98C4-4D10-8B8F-7ECF5A08AD48}"/>
              </a:ext>
            </a:extLst>
          </p:cNvPr>
          <p:cNvSpPr txBox="1">
            <a:spLocks/>
          </p:cNvSpPr>
          <p:nvPr/>
        </p:nvSpPr>
        <p:spPr bwMode="auto">
          <a:xfrm>
            <a:off x="104198" y="273516"/>
            <a:ext cx="9795137" cy="3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Tw Cen MT"/>
              <a:ea typeface="+mn-e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w Cen MT"/>
                <a:ea typeface="+mn-ea"/>
              </a:rPr>
              <a:t>Разработаны тренинговые модули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Tw Cen M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3.png">
            <a:extLst>
              <a:ext uri="{FF2B5EF4-FFF2-40B4-BE49-F238E27FC236}">
                <a16:creationId xmlns:a16="http://schemas.microsoft.com/office/drawing/2014/main" id="{54C1A90E-EAA1-C451-F07B-85C97E574AE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69354" y="1343672"/>
            <a:ext cx="6288933" cy="4811938"/>
          </a:xfrm>
          <a:prstGeom prst="rect">
            <a:avLst/>
          </a:prstGeom>
          <a:ln/>
        </p:spPr>
      </p:pic>
      <p:pic>
        <p:nvPicPr>
          <p:cNvPr id="24" name="Рисунок 23" descr="Изображение выглядит как текст, стол, человек, сидящий&#10;&#10;Автоматически созданное описание">
            <a:extLst>
              <a:ext uri="{FF2B5EF4-FFF2-40B4-BE49-F238E27FC236}">
                <a16:creationId xmlns:a16="http://schemas.microsoft.com/office/drawing/2014/main" id="{70583C26-990C-F604-5229-BA5E28F56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6" y="1343672"/>
            <a:ext cx="3429000" cy="3429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человек, ноутбу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C3D02FA-D2E1-9BAB-2459-5363D0B8A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94" y="2690827"/>
            <a:ext cx="3629452" cy="36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6675" y="209442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Цели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планирования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адаптации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959226-6B0F-49C2-A69C-0CEBBC8D9B2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93B6C7-57BD-9E87-6337-0F73F574C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809241"/>
              </p:ext>
            </p:extLst>
          </p:nvPr>
        </p:nvGraphicFramePr>
        <p:xfrm>
          <a:off x="526211" y="1479660"/>
          <a:ext cx="11119449" cy="487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62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Общий подход и источники данных для разработки адаптационных планов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96AB040-C52F-8308-E383-EA41A8E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129" y="6338933"/>
            <a:ext cx="441960" cy="365125"/>
          </a:xfrm>
        </p:spPr>
        <p:txBody>
          <a:bodyPr/>
          <a:lstStyle/>
          <a:p>
            <a:fld id="{DD959226-6B0F-49C2-A69C-0CEBBC8D9B24}" type="slidenum">
              <a:rPr lang="pt-BR" smtClean="0"/>
              <a:pPr/>
              <a:t>9</a:t>
            </a:fld>
            <a:endParaRPr lang="pt-BR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79953B-4317-9194-FE62-D2232E81F7C9}"/>
              </a:ext>
            </a:extLst>
          </p:cNvPr>
          <p:cNvGraphicFramePr/>
          <p:nvPr/>
        </p:nvGraphicFramePr>
        <p:xfrm>
          <a:off x="5410935" y="1505892"/>
          <a:ext cx="6620154" cy="4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7EA80C-E04A-8BB0-AD34-533DF04ADCC1}"/>
              </a:ext>
            </a:extLst>
          </p:cNvPr>
          <p:cNvSpPr/>
          <p:nvPr/>
        </p:nvSpPr>
        <p:spPr>
          <a:xfrm>
            <a:off x="255461" y="5934670"/>
            <a:ext cx="11775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В настоящее время </a:t>
            </a:r>
            <a:r>
              <a:rPr lang="ru-RU" b="1" i="1" dirty="0"/>
              <a:t>отсутствуют единые методологические подходы </a:t>
            </a:r>
            <a:r>
              <a:rPr lang="ru-RU" dirty="0"/>
              <a:t>к планированию адаптации.</a:t>
            </a:r>
            <a:endParaRPr lang="en-US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Разработка секторальных адаптационных планов Кыргызской Республики осуществляется с использованием </a:t>
            </a:r>
            <a:r>
              <a:rPr lang="ru-RU" b="1" i="1" dirty="0"/>
              <a:t>широкого спектра зарубежных и национальных источников</a:t>
            </a:r>
            <a:r>
              <a:rPr lang="ru-RU" dirty="0"/>
              <a:t> данных.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23F0-9D3E-D755-7CE7-AEE29151D19F}"/>
              </a:ext>
            </a:extLst>
          </p:cNvPr>
          <p:cNvSpPr/>
          <p:nvPr/>
        </p:nvSpPr>
        <p:spPr>
          <a:xfrm>
            <a:off x="751848" y="1963473"/>
            <a:ext cx="5592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Цели и задачи адаптационных планов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Доступность исходных данных на национальном/региональном/локальном/ секторальном уровнях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Методология адаптационного планирования (требуемая детализация адаптационного плана, горизонт планирования, система целевых показателей и критериев)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Конечные бенефициары адаптационного плана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Адаптационные мероприятия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План и источники финансирования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План имплементации адаптационных планов</a:t>
            </a: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DF89A537-EF6A-5C19-9DCE-C8AD97B4D74E}"/>
              </a:ext>
            </a:extLst>
          </p:cNvPr>
          <p:cNvSpPr txBox="1"/>
          <p:nvPr/>
        </p:nvSpPr>
        <p:spPr>
          <a:xfrm>
            <a:off x="255460" y="1026667"/>
            <a:ext cx="528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Процесс разработки адаптационных планов в Кыргызской Республике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5D096758-8520-AA68-905A-E3A9CA3C0C8B}"/>
              </a:ext>
            </a:extLst>
          </p:cNvPr>
          <p:cNvSpPr txBox="1"/>
          <p:nvPr/>
        </p:nvSpPr>
        <p:spPr>
          <a:xfrm>
            <a:off x="5960860" y="1087210"/>
            <a:ext cx="528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Источники данных</a:t>
            </a: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77566E0-F6E9-98E3-B30D-A6B2F00D1956}"/>
              </a:ext>
            </a:extLst>
          </p:cNvPr>
          <p:cNvSpPr/>
          <p:nvPr/>
        </p:nvSpPr>
        <p:spPr>
          <a:xfrm>
            <a:off x="160911" y="1963473"/>
            <a:ext cx="413855" cy="3283748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742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11792</TotalTime>
  <Words>2068</Words>
  <Application>Microsoft Office PowerPoint</Application>
  <PresentationFormat>Широкоэкранный</PresentationFormat>
  <Paragraphs>384</Paragraphs>
  <Slides>26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Lato</vt:lpstr>
      <vt:lpstr>Montserrat</vt:lpstr>
      <vt:lpstr>Montserrat Light</vt:lpstr>
      <vt:lpstr>Montserrat SemiBold</vt:lpstr>
      <vt:lpstr>Symbol</vt:lpstr>
      <vt:lpstr>Tahoma</vt:lpstr>
      <vt:lpstr>Tw Cen MT</vt:lpstr>
      <vt:lpstr>Wingdings</vt:lpstr>
      <vt:lpstr>Office Theme</vt:lpstr>
      <vt:lpstr>CorelDraw.Graphic.18</vt:lpstr>
      <vt:lpstr>Document</vt:lpstr>
      <vt:lpstr>   Опыт Кыргызской Республики в планировании адаптационных мер по Проекту ЗКФ-ПРООН "Содействие процессу разработки Национального плана адаптации (НАП) для средне- и долгосрочного планирования и реализации адаптации в Кыргызской Республике"  </vt:lpstr>
      <vt:lpstr>Презентация PowerPoint</vt:lpstr>
      <vt:lpstr>Презентация PowerPoint</vt:lpstr>
      <vt:lpstr>Целью проекта является укрепление институтов и усиление вертикальной и горизонтальной координации для планирования адаптации к изменению климата, содействие учету климатических рисков на секторальном и областном уровнях, а также определение программы приоритетных инвестиций в адаптацию к изменению климата.</vt:lpstr>
      <vt:lpstr>II. Опыт в планировании адаптационных мер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Климатические сценарии (ГМС)</vt:lpstr>
      <vt:lpstr>Климатические индексы (ГМС)</vt:lpstr>
      <vt:lpstr>Презентация PowerPoint</vt:lpstr>
      <vt:lpstr>Презентация PowerPoint</vt:lpstr>
      <vt:lpstr>    III. Барьеры </vt:lpstr>
      <vt:lpstr>Пересмотренный рабочий план одобрен советом проекта и окончательно  ЗКФ 28 декабря 2021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Strengthening Climate Change Adaptation Planning for the Federal Republic of Somalia</dc:title>
  <dc:creator>Hess, Janto</dc:creator>
  <cp:lastModifiedBy>Zhyldyz Uzakbaeva</cp:lastModifiedBy>
  <cp:revision>606</cp:revision>
  <cp:lastPrinted>2021-12-10T08:51:21Z</cp:lastPrinted>
  <dcterms:created xsi:type="dcterms:W3CDTF">2020-09-08T09:44:44Z</dcterms:created>
  <dcterms:modified xsi:type="dcterms:W3CDTF">2023-07-14T06:56:59Z</dcterms:modified>
</cp:coreProperties>
</file>