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460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02" r:id="rId3"/>
    <p:sldId id="261" r:id="rId4"/>
    <p:sldId id="2145706697" r:id="rId5"/>
    <p:sldId id="408" r:id="rId6"/>
    <p:sldId id="403" r:id="rId7"/>
    <p:sldId id="404" r:id="rId8"/>
    <p:sldId id="271" r:id="rId9"/>
    <p:sldId id="272" r:id="rId10"/>
    <p:sldId id="411" r:id="rId11"/>
    <p:sldId id="2145706698" r:id="rId12"/>
    <p:sldId id="410" r:id="rId13"/>
    <p:sldId id="266" r:id="rId14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C24D619-DB14-4107-8669-886C873370AF}">
          <p14:sldIdLst>
            <p14:sldId id="256"/>
            <p14:sldId id="402"/>
            <p14:sldId id="261"/>
            <p14:sldId id="2145706697"/>
            <p14:sldId id="408"/>
            <p14:sldId id="403"/>
            <p14:sldId id="404"/>
            <p14:sldId id="271"/>
            <p14:sldId id="272"/>
            <p14:sldId id="411"/>
            <p14:sldId id="2145706698"/>
            <p14:sldId id="410"/>
            <p14:sldId id="2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8;&#1077;&#1085;&#1076;&#1077;&#1085;&#1094;&#1080;&#1080;%20&#1085;&#1072;&#1094;&#1080;&#1086;&#1085;&#1072;&#1083;&#1100;&#1085;&#1099;&#1093;%20&#1074;&#1099;&#1073;&#1088;&#1086;&#1089;&#1086;&#1074;,%20&#1053;&#1044;&#1050;%202023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6229365154654065E-2"/>
          <c:y val="6.1952537263498121E-2"/>
          <c:w val="0.88310457816928922"/>
          <c:h val="0.7550732720909886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Лист1!$E$3</c:f>
              <c:strCache>
                <c:ptCount val="1"/>
                <c:pt idx="0">
                  <c:v>Энергетическая деятельность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ln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CA00-406F-A601-5F4005F9EA8F}"/>
              </c:ext>
            </c:extLst>
          </c:dPt>
          <c:cat>
            <c:numRef>
              <c:f>Лист1!$B$4:$B$35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Лист1!$E$4:$E$35</c:f>
              <c:numCache>
                <c:formatCode>0.00</c:formatCode>
                <c:ptCount val="32"/>
                <c:pt idx="0">
                  <c:v>316244.46891212609</c:v>
                </c:pt>
                <c:pt idx="1">
                  <c:v>302291.37808114506</c:v>
                </c:pt>
                <c:pt idx="2">
                  <c:v>276507.24522708863</c:v>
                </c:pt>
                <c:pt idx="3">
                  <c:v>244353.02754866902</c:v>
                </c:pt>
                <c:pt idx="4">
                  <c:v>207358.24720152721</c:v>
                </c:pt>
                <c:pt idx="5">
                  <c:v>192991.23330711899</c:v>
                </c:pt>
                <c:pt idx="6">
                  <c:v>182962.50714016042</c:v>
                </c:pt>
                <c:pt idx="7">
                  <c:v>174424.99448887649</c:v>
                </c:pt>
                <c:pt idx="8">
                  <c:v>178677.23090552958</c:v>
                </c:pt>
                <c:pt idx="9">
                  <c:v>143803.64685069289</c:v>
                </c:pt>
                <c:pt idx="10">
                  <c:v>168959.9615080205</c:v>
                </c:pt>
                <c:pt idx="11">
                  <c:v>161524.58030700669</c:v>
                </c:pt>
                <c:pt idx="12">
                  <c:v>183869.94032926127</c:v>
                </c:pt>
                <c:pt idx="13">
                  <c:v>201903.84318754231</c:v>
                </c:pt>
                <c:pt idx="14">
                  <c:v>212549.65724705672</c:v>
                </c:pt>
                <c:pt idx="15">
                  <c:v>222570.90463459861</c:v>
                </c:pt>
                <c:pt idx="16">
                  <c:v>240999.02734802634</c:v>
                </c:pt>
                <c:pt idx="17">
                  <c:v>242029.86744507847</c:v>
                </c:pt>
                <c:pt idx="18">
                  <c:v>240719.56162793119</c:v>
                </c:pt>
                <c:pt idx="19">
                  <c:v>235322.22006994119</c:v>
                </c:pt>
                <c:pt idx="20">
                  <c:v>257820.69073493712</c:v>
                </c:pt>
                <c:pt idx="21">
                  <c:v>248619.58828340776</c:v>
                </c:pt>
                <c:pt idx="22">
                  <c:v>254738.00711637468</c:v>
                </c:pt>
                <c:pt idx="23">
                  <c:v>261724.11564981288</c:v>
                </c:pt>
                <c:pt idx="24">
                  <c:v>281213.0166729358</c:v>
                </c:pt>
                <c:pt idx="25">
                  <c:v>282816.83023660025</c:v>
                </c:pt>
                <c:pt idx="26">
                  <c:v>282278.12148379319</c:v>
                </c:pt>
                <c:pt idx="27">
                  <c:v>299696.87523723813</c:v>
                </c:pt>
                <c:pt idx="28">
                  <c:v>316162.78973897418</c:v>
                </c:pt>
                <c:pt idx="29">
                  <c:v>282377.41720938182</c:v>
                </c:pt>
                <c:pt idx="30">
                  <c:v>259502.41242208649</c:v>
                </c:pt>
                <c:pt idx="31">
                  <c:v>261932.50513004133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00-406F-A601-5F4005F9EA8F}"/>
            </c:ext>
          </c:extLst>
        </c:ser>
        <c:ser>
          <c:idx val="1"/>
          <c:order val="1"/>
          <c:tx>
            <c:strRef>
              <c:f>Лист1!$F$3</c:f>
              <c:strCache>
                <c:ptCount val="1"/>
                <c:pt idx="0">
                  <c:v>ППИП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Лист1!$B$4:$B$35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Лист1!$F$4:$F$35</c:f>
              <c:numCache>
                <c:formatCode>0.00</c:formatCode>
                <c:ptCount val="32"/>
                <c:pt idx="0">
                  <c:v>22737.399433737599</c:v>
                </c:pt>
                <c:pt idx="1">
                  <c:v>21713.795415426161</c:v>
                </c:pt>
                <c:pt idx="2">
                  <c:v>19795.852831033601</c:v>
                </c:pt>
                <c:pt idx="3">
                  <c:v>16820.649694447009</c:v>
                </c:pt>
                <c:pt idx="4">
                  <c:v>12685.1683157228</c:v>
                </c:pt>
                <c:pt idx="5">
                  <c:v>13990.087529689699</c:v>
                </c:pt>
                <c:pt idx="6">
                  <c:v>12257.1876122332</c:v>
                </c:pt>
                <c:pt idx="7">
                  <c:v>15771.2791502248</c:v>
                </c:pt>
                <c:pt idx="8">
                  <c:v>16338.771181481183</c:v>
                </c:pt>
                <c:pt idx="9">
                  <c:v>16797.095001783266</c:v>
                </c:pt>
                <c:pt idx="10">
                  <c:v>17341.319218634399</c:v>
                </c:pt>
                <c:pt idx="11">
                  <c:v>18159.778136515906</c:v>
                </c:pt>
                <c:pt idx="12">
                  <c:v>18413.384954954225</c:v>
                </c:pt>
                <c:pt idx="13">
                  <c:v>20194.539903860394</c:v>
                </c:pt>
                <c:pt idx="14">
                  <c:v>20326.220923775436</c:v>
                </c:pt>
                <c:pt idx="15">
                  <c:v>20853.667869088484</c:v>
                </c:pt>
                <c:pt idx="16">
                  <c:v>22444.704321784091</c:v>
                </c:pt>
                <c:pt idx="17">
                  <c:v>23387.307217846042</c:v>
                </c:pt>
                <c:pt idx="18">
                  <c:v>21813.782752335523</c:v>
                </c:pt>
                <c:pt idx="19">
                  <c:v>21299.450655415381</c:v>
                </c:pt>
                <c:pt idx="20">
                  <c:v>20182.937911989487</c:v>
                </c:pt>
                <c:pt idx="21">
                  <c:v>21131.871145785153</c:v>
                </c:pt>
                <c:pt idx="22">
                  <c:v>21364.767219098656</c:v>
                </c:pt>
                <c:pt idx="23">
                  <c:v>23654.62395987938</c:v>
                </c:pt>
                <c:pt idx="24">
                  <c:v>24135.948044489152</c:v>
                </c:pt>
                <c:pt idx="25">
                  <c:v>25774.753876220148</c:v>
                </c:pt>
                <c:pt idx="26">
                  <c:v>24840.586086499654</c:v>
                </c:pt>
                <c:pt idx="27">
                  <c:v>25563.971029303841</c:v>
                </c:pt>
                <c:pt idx="28">
                  <c:v>24535.750361087514</c:v>
                </c:pt>
                <c:pt idx="29">
                  <c:v>25792.76327562227</c:v>
                </c:pt>
                <c:pt idx="30">
                  <c:v>27031.370455065393</c:v>
                </c:pt>
                <c:pt idx="31">
                  <c:v>27083.916399878512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A00-406F-A601-5F4005F9EA8F}"/>
            </c:ext>
          </c:extLst>
        </c:ser>
        <c:ser>
          <c:idx val="2"/>
          <c:order val="2"/>
          <c:tx>
            <c:strRef>
              <c:f>Лист1!$G$3</c:f>
              <c:strCache>
                <c:ptCount val="1"/>
                <c:pt idx="0">
                  <c:v>Сельское хозяйство</c:v>
                </c:pt>
              </c:strCache>
            </c:strRef>
          </c:tx>
          <c:spPr>
            <a:solidFill>
              <a:schemeClr val="accent2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Лист1!$B$4:$B$35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Лист1!$G$4:$G$35</c:f>
              <c:numCache>
                <c:formatCode>0.00</c:formatCode>
                <c:ptCount val="32"/>
                <c:pt idx="0">
                  <c:v>43860.951760000004</c:v>
                </c:pt>
                <c:pt idx="1">
                  <c:v>46710.633430000002</c:v>
                </c:pt>
                <c:pt idx="2">
                  <c:v>51645.606899999999</c:v>
                </c:pt>
                <c:pt idx="3">
                  <c:v>53829.13811</c:v>
                </c:pt>
                <c:pt idx="4">
                  <c:v>49801.059739999997</c:v>
                </c:pt>
                <c:pt idx="5">
                  <c:v>50143.382250000002</c:v>
                </c:pt>
                <c:pt idx="6">
                  <c:v>49197.29797</c:v>
                </c:pt>
                <c:pt idx="7">
                  <c:v>50724.010459999998</c:v>
                </c:pt>
                <c:pt idx="8">
                  <c:v>54506.170859999998</c:v>
                </c:pt>
                <c:pt idx="9">
                  <c:v>60597.274279999998</c:v>
                </c:pt>
                <c:pt idx="10">
                  <c:v>70620.377829999998</c:v>
                </c:pt>
                <c:pt idx="11">
                  <c:v>64111.288710000001</c:v>
                </c:pt>
                <c:pt idx="12">
                  <c:v>58155.4058</c:v>
                </c:pt>
                <c:pt idx="13">
                  <c:v>52349.913939999999</c:v>
                </c:pt>
                <c:pt idx="14">
                  <c:v>46385.115259999999</c:v>
                </c:pt>
                <c:pt idx="15">
                  <c:v>40313.209110000003</c:v>
                </c:pt>
                <c:pt idx="16">
                  <c:v>34378.876450000003</c:v>
                </c:pt>
                <c:pt idx="17">
                  <c:v>34527.191919999997</c:v>
                </c:pt>
                <c:pt idx="18">
                  <c:v>34121.824119999997</c:v>
                </c:pt>
                <c:pt idx="19">
                  <c:v>33974.500220000002</c:v>
                </c:pt>
                <c:pt idx="20">
                  <c:v>33385.844219999999</c:v>
                </c:pt>
                <c:pt idx="21">
                  <c:v>31889.910449999999</c:v>
                </c:pt>
                <c:pt idx="22">
                  <c:v>30973.608230000002</c:v>
                </c:pt>
                <c:pt idx="23">
                  <c:v>30773.515090000001</c:v>
                </c:pt>
                <c:pt idx="24">
                  <c:v>32104.95477</c:v>
                </c:pt>
                <c:pt idx="25">
                  <c:v>33304.86047</c:v>
                </c:pt>
                <c:pt idx="26">
                  <c:v>34566.2114</c:v>
                </c:pt>
                <c:pt idx="27">
                  <c:v>36228.596669999999</c:v>
                </c:pt>
                <c:pt idx="28">
                  <c:v>37856.177559999996</c:v>
                </c:pt>
                <c:pt idx="29">
                  <c:v>39101.917800000003</c:v>
                </c:pt>
                <c:pt idx="30">
                  <c:v>41419.516490000002</c:v>
                </c:pt>
                <c:pt idx="31">
                  <c:v>42845.428339999999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A00-406F-A601-5F4005F9EA8F}"/>
            </c:ext>
          </c:extLst>
        </c:ser>
        <c:ser>
          <c:idx val="3"/>
          <c:order val="3"/>
          <c:tx>
            <c:strRef>
              <c:f>Лист1!$H$3</c:f>
              <c:strCache>
                <c:ptCount val="1"/>
                <c:pt idx="0">
                  <c:v>ЗИЗЛХ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Лист1!$B$4:$B$35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Лист1!$H$4:$H$35</c:f>
              <c:numCache>
                <c:formatCode>0.00</c:formatCode>
                <c:ptCount val="32"/>
                <c:pt idx="0">
                  <c:v>-6496.2068000000063</c:v>
                </c:pt>
                <c:pt idx="1">
                  <c:v>-6235.7253333333401</c:v>
                </c:pt>
                <c:pt idx="2">
                  <c:v>-6138.9713333333393</c:v>
                </c:pt>
                <c:pt idx="3">
                  <c:v>-5972.3393333333397</c:v>
                </c:pt>
                <c:pt idx="4">
                  <c:v>4416.7593333333352</c:v>
                </c:pt>
                <c:pt idx="5">
                  <c:v>17826.153333333343</c:v>
                </c:pt>
                <c:pt idx="6">
                  <c:v>23455.694000000018</c:v>
                </c:pt>
                <c:pt idx="7">
                  <c:v>42895.762000000024</c:v>
                </c:pt>
                <c:pt idx="8">
                  <c:v>42284.017333333366</c:v>
                </c:pt>
                <c:pt idx="9">
                  <c:v>40609.486000000034</c:v>
                </c:pt>
                <c:pt idx="10">
                  <c:v>42710.780000000035</c:v>
                </c:pt>
                <c:pt idx="11">
                  <c:v>57007.789333333378</c:v>
                </c:pt>
                <c:pt idx="12">
                  <c:v>59623.558666666715</c:v>
                </c:pt>
                <c:pt idx="13">
                  <c:v>68706.874000000054</c:v>
                </c:pt>
                <c:pt idx="14">
                  <c:v>73131.984000000069</c:v>
                </c:pt>
                <c:pt idx="15">
                  <c:v>83158.612666666741</c:v>
                </c:pt>
                <c:pt idx="16">
                  <c:v>96317.126666666751</c:v>
                </c:pt>
                <c:pt idx="17">
                  <c:v>84769.626000000077</c:v>
                </c:pt>
                <c:pt idx="18">
                  <c:v>77727.774666666737</c:v>
                </c:pt>
                <c:pt idx="19">
                  <c:v>70503.500666666732</c:v>
                </c:pt>
                <c:pt idx="20">
                  <c:v>65559.360000000059</c:v>
                </c:pt>
                <c:pt idx="21">
                  <c:v>49128.832000000046</c:v>
                </c:pt>
                <c:pt idx="22">
                  <c:v>34503.861333333363</c:v>
                </c:pt>
                <c:pt idx="23">
                  <c:v>19132.254000000019</c:v>
                </c:pt>
                <c:pt idx="24">
                  <c:v>19330.190000000017</c:v>
                </c:pt>
                <c:pt idx="25">
                  <c:v>20870.219333333349</c:v>
                </c:pt>
                <c:pt idx="26">
                  <c:v>19045.768000000018</c:v>
                </c:pt>
                <c:pt idx="27">
                  <c:v>25206.778666666683</c:v>
                </c:pt>
                <c:pt idx="28">
                  <c:v>20668.202666666682</c:v>
                </c:pt>
                <c:pt idx="29">
                  <c:v>14366.842666666678</c:v>
                </c:pt>
                <c:pt idx="30">
                  <c:v>8127.1580000000058</c:v>
                </c:pt>
                <c:pt idx="31">
                  <c:v>2714.360000000001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A00-406F-A601-5F4005F9EA8F}"/>
            </c:ext>
          </c:extLst>
        </c:ser>
        <c:ser>
          <c:idx val="4"/>
          <c:order val="4"/>
          <c:tx>
            <c:strRef>
              <c:f>Лист1!$I$3</c:f>
              <c:strCache>
                <c:ptCount val="1"/>
                <c:pt idx="0">
                  <c:v>Отходы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numRef>
              <c:f>Лист1!$B$4:$B$35</c:f>
              <c:numCache>
                <c:formatCode>General</c:formatCode>
                <c:ptCount val="32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  <c:pt idx="29">
                  <c:v>2019</c:v>
                </c:pt>
                <c:pt idx="30">
                  <c:v>2020</c:v>
                </c:pt>
                <c:pt idx="31">
                  <c:v>2021</c:v>
                </c:pt>
              </c:numCache>
            </c:numRef>
          </c:cat>
          <c:val>
            <c:numRef>
              <c:f>Лист1!$I$4:$I$35</c:f>
              <c:numCache>
                <c:formatCode>0.00</c:formatCode>
                <c:ptCount val="32"/>
                <c:pt idx="0">
                  <c:v>3839.97</c:v>
                </c:pt>
                <c:pt idx="1">
                  <c:v>3820.17</c:v>
                </c:pt>
                <c:pt idx="2">
                  <c:v>3714.98</c:v>
                </c:pt>
                <c:pt idx="3">
                  <c:v>3606.0549999999998</c:v>
                </c:pt>
                <c:pt idx="4">
                  <c:v>3498.3449999999998</c:v>
                </c:pt>
                <c:pt idx="5">
                  <c:v>3442.99</c:v>
                </c:pt>
                <c:pt idx="6">
                  <c:v>3456.0149999999999</c:v>
                </c:pt>
                <c:pt idx="7">
                  <c:v>3447.355</c:v>
                </c:pt>
                <c:pt idx="8">
                  <c:v>3452.87</c:v>
                </c:pt>
                <c:pt idx="9">
                  <c:v>3463.165</c:v>
                </c:pt>
                <c:pt idx="10">
                  <c:v>3512.4650000000001</c:v>
                </c:pt>
                <c:pt idx="11">
                  <c:v>3590.86</c:v>
                </c:pt>
                <c:pt idx="12">
                  <c:v>3556.64</c:v>
                </c:pt>
                <c:pt idx="13">
                  <c:v>3581.2249999999999</c:v>
                </c:pt>
                <c:pt idx="14">
                  <c:v>3661.78</c:v>
                </c:pt>
                <c:pt idx="15">
                  <c:v>3728.61</c:v>
                </c:pt>
                <c:pt idx="16">
                  <c:v>3872.1799108599998</c:v>
                </c:pt>
                <c:pt idx="17">
                  <c:v>3929.311138</c:v>
                </c:pt>
                <c:pt idx="18">
                  <c:v>4052.7487999999998</c:v>
                </c:pt>
                <c:pt idx="19">
                  <c:v>4293.0875539999997</c:v>
                </c:pt>
                <c:pt idx="20">
                  <c:v>4466.0331390000001</c:v>
                </c:pt>
                <c:pt idx="21">
                  <c:v>4470.8995080000004</c:v>
                </c:pt>
                <c:pt idx="22">
                  <c:v>4609.1829360000002</c:v>
                </c:pt>
                <c:pt idx="23">
                  <c:v>4717.2836749999997</c:v>
                </c:pt>
                <c:pt idx="24">
                  <c:v>4867.2021940000004</c:v>
                </c:pt>
                <c:pt idx="25">
                  <c:v>4930.663939</c:v>
                </c:pt>
                <c:pt idx="26">
                  <c:v>5102.4251400000003</c:v>
                </c:pt>
                <c:pt idx="27">
                  <c:v>5167.3548199999996</c:v>
                </c:pt>
                <c:pt idx="28">
                  <c:v>5281.8478299999997</c:v>
                </c:pt>
                <c:pt idx="29">
                  <c:v>5418.5553300000001</c:v>
                </c:pt>
                <c:pt idx="30">
                  <c:v>6017.6623300000001</c:v>
                </c:pt>
                <c:pt idx="31">
                  <c:v>6261.5079100000003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A00-406F-A601-5F4005F9EA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05934207"/>
        <c:axId val="1"/>
      </c:barChart>
      <c:catAx>
        <c:axId val="1805934207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ru-RU"/>
                  <a:t>СО2-экв., млн. т/год</a:t>
                </a:r>
              </a:p>
            </c:rich>
          </c:tx>
          <c:layout>
            <c:manualLayout>
              <c:xMode val="edge"/>
              <c:yMode val="edge"/>
              <c:x val="1.9209627098499479E-2"/>
              <c:y val="0.18823089822105568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ru-RU"/>
          </a:p>
        </c:txPr>
        <c:crossAx val="1805934207"/>
        <c:crosses val="autoZero"/>
        <c:crossBetween val="between"/>
        <c:dispUnits>
          <c:custUnit val="1000"/>
        </c:dispUnits>
      </c:valAx>
    </c:plotArea>
    <c:legend>
      <c:legendPos val="b"/>
      <c:layout>
        <c:manualLayout>
          <c:xMode val="edge"/>
          <c:yMode val="edge"/>
          <c:x val="0.14856803276948874"/>
          <c:y val="0.88385170603674545"/>
          <c:w val="0.70645768335561832"/>
          <c:h val="7.4481627296587929E-2"/>
        </c:manualLayout>
      </c:layout>
      <c:overlay val="0"/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Times New Roman"/>
              <a:ea typeface="Times New Roman"/>
              <a:cs typeface="Times New Roman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Times New Roman"/>
          <a:ea typeface="Times New Roman"/>
          <a:cs typeface="Times New Roman"/>
        </a:defRPr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6" y="1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/>
          <a:lstStyle>
            <a:lvl1pPr algn="r">
              <a:defRPr sz="1200"/>
            </a:lvl1pPr>
          </a:lstStyle>
          <a:p>
            <a:fld id="{28C1A683-FBCE-4144-B1CE-B9AAD6143E9C}" type="datetimeFigureOut">
              <a:rPr lang="en-US" smtClean="0"/>
              <a:pPr/>
              <a:t>5/11/2023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8187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6" y="9448187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 anchor="b"/>
          <a:lstStyle>
            <a:lvl1pPr algn="r">
              <a:defRPr sz="1200"/>
            </a:lvl1pPr>
          </a:lstStyle>
          <a:p>
            <a:fld id="{C5C9D810-6B4C-4F5C-9A89-12A33BA73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2189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6" y="1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/>
          <a:lstStyle>
            <a:lvl1pPr algn="r">
              <a:defRPr sz="1200"/>
            </a:lvl1pPr>
          </a:lstStyle>
          <a:p>
            <a:fld id="{8F437842-071F-4A7E-82FD-EF82BF2C5457}" type="datetimeFigureOut">
              <a:rPr lang="ru-RU" smtClean="0"/>
              <a:pPr/>
              <a:t>11.05.2023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10" tIns="46454" rIns="92910" bIns="4645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24959"/>
            <a:ext cx="5486400" cy="4476273"/>
          </a:xfrm>
          <a:prstGeom prst="rect">
            <a:avLst/>
          </a:prstGeom>
        </p:spPr>
        <p:txBody>
          <a:bodyPr vert="horz" lIns="92910" tIns="46454" rIns="92910" bIns="46454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8187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6" y="9448187"/>
            <a:ext cx="2971800" cy="497363"/>
          </a:xfrm>
          <a:prstGeom prst="rect">
            <a:avLst/>
          </a:prstGeom>
        </p:spPr>
        <p:txBody>
          <a:bodyPr vert="horz" lIns="92910" tIns="46454" rIns="92910" bIns="46454" rtlCol="0" anchor="b"/>
          <a:lstStyle>
            <a:lvl1pPr algn="r">
              <a:defRPr sz="1200"/>
            </a:lvl1pPr>
          </a:lstStyle>
          <a:p>
            <a:fld id="{1D9113B5-7FD4-4704-BC20-6A74443A4F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1897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9113B5-7FD4-4704-BC20-6A74443A4FC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447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11.05.2023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9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svg"/><Relationship Id="rId5" Type="http://schemas.openxmlformats.org/officeDocument/2006/relationships/image" Target="../media/image28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052736"/>
            <a:ext cx="9144000" cy="12961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система инвентаризации парниковых газов</a:t>
            </a:r>
          </a:p>
        </p:txBody>
      </p:sp>
      <p:pic>
        <p:nvPicPr>
          <p:cNvPr id="1029" name="Picture 5" descr="C:\Users\user\Downloads\АС\c6fcb680-e410-4c62-b709-246c1b246e5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44" y="2353528"/>
            <a:ext cx="7200800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887C77-2A5C-42FB-AEE3-87F75D3880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88" y="220814"/>
            <a:ext cx="1297305" cy="672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E38790A-4BEE-4841-871C-F5BF8080B04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53" b="1053"/>
          <a:stretch/>
        </p:blipFill>
        <p:spPr bwMode="auto">
          <a:xfrm>
            <a:off x="3832406" y="0"/>
            <a:ext cx="928876" cy="893554"/>
          </a:xfrm>
          <a:prstGeom prst="ellipse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FB5269D-5DD3-4A66-B6E8-90D773AA4567}"/>
              </a:ext>
            </a:extLst>
          </p:cNvPr>
          <p:cNvSpPr txBox="1"/>
          <p:nvPr/>
        </p:nvSpPr>
        <p:spPr>
          <a:xfrm>
            <a:off x="3203848" y="1033992"/>
            <a:ext cx="244827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000" b="1" kern="0" dirty="0">
                <a:solidFill>
                  <a:srgbClr val="000099"/>
                </a:solidFill>
                <a:effectLst/>
                <a:latin typeface="Times New Roman" panose="020206030504050203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Министерство экологии, геологии и природных ресурсов Республики Казахстан</a:t>
            </a:r>
            <a:endParaRPr lang="ru-RU" sz="1000" dirty="0"/>
          </a:p>
        </p:txBody>
      </p:sp>
      <p:pic>
        <p:nvPicPr>
          <p:cNvPr id="3" name="Рисунок 2" descr="United Nations Office at Nairobi United Nations Development Programme  United Nations REDD Programme Reducing emissions from deforestation and  forest degradation, United Nations Foundation, blue, text, logo png |  PNGWing">
            <a:extLst>
              <a:ext uri="{FF2B5EF4-FFF2-40B4-BE49-F238E27FC236}">
                <a16:creationId xmlns:a16="http://schemas.microsoft.com/office/drawing/2014/main" id="{12D78821-9373-E5D8-85A0-A9742CD0BD4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3" t="11186" r="34989" b="24802"/>
          <a:stretch/>
        </p:blipFill>
        <p:spPr bwMode="auto">
          <a:xfrm>
            <a:off x="8460432" y="66081"/>
            <a:ext cx="586914" cy="98484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3042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67530"/>
            <a:ext cx="6541794" cy="846615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Содержание Национального доклада о кадастре </a:t>
            </a:r>
            <a:br>
              <a:rPr lang="ru-RU" sz="2000" b="1" dirty="0"/>
            </a:br>
            <a:r>
              <a:rPr lang="ru-RU" sz="2000" b="1" dirty="0"/>
              <a:t>парниковых газов Республики Казахстан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314146"/>
            <a:ext cx="8424936" cy="5407330"/>
          </a:xfrm>
        </p:spPr>
        <p:txBody>
          <a:bodyPr>
            <a:noAutofit/>
          </a:bodyPr>
          <a:lstStyle/>
          <a:p>
            <a:pPr algn="ctr"/>
            <a:r>
              <a:rPr lang="ru-RU" sz="1200" b="1" dirty="0"/>
              <a:t>Национальный доклад о кадастре  ПГ</a:t>
            </a:r>
          </a:p>
          <a:p>
            <a:endParaRPr lang="ru-RU" sz="1050" dirty="0"/>
          </a:p>
          <a:p>
            <a:pPr marL="0" indent="0">
              <a:buNone/>
            </a:pPr>
            <a:endParaRPr lang="ru-RU" sz="1200" dirty="0"/>
          </a:p>
          <a:p>
            <a:pPr marL="0" indent="0">
              <a:buNone/>
            </a:pPr>
            <a:r>
              <a:rPr lang="ru-RU" sz="1200" dirty="0"/>
              <a:t>                          Национальный доклад о кадастре выбросов        Таблицы  общего формата отчетности и поглощении           парниковых газов</a:t>
            </a:r>
          </a:p>
          <a:p>
            <a:pPr marL="0" indent="0">
              <a:buNone/>
            </a:pPr>
            <a:endParaRPr lang="ru-RU" sz="1200" dirty="0"/>
          </a:p>
          <a:p>
            <a:r>
              <a:rPr lang="ru-RU" sz="1200" dirty="0"/>
              <a:t>Исходные данные            государственные органы, предприятия</a:t>
            </a:r>
          </a:p>
          <a:p>
            <a:endParaRPr lang="ru-RU" sz="1200" dirty="0"/>
          </a:p>
          <a:p>
            <a:r>
              <a:rPr lang="ru-RU" sz="1200" dirty="0"/>
              <a:t>Вводные главы:  общая информация о процессе подготовки кадастра и общие тенденции выбросов ПГ </a:t>
            </a:r>
          </a:p>
          <a:p>
            <a:endParaRPr lang="ru-RU" sz="1200" dirty="0"/>
          </a:p>
          <a:p>
            <a:pPr algn="ctr"/>
            <a:r>
              <a:rPr lang="ru-RU" sz="1350" b="1" dirty="0">
                <a:solidFill>
                  <a:schemeClr val="tx2">
                    <a:lumMod val="50000"/>
                  </a:schemeClr>
                </a:solidFill>
              </a:rPr>
              <a:t>Сектора: </a:t>
            </a:r>
          </a:p>
          <a:p>
            <a:pPr lvl="1"/>
            <a:r>
              <a:rPr lang="ru-RU" sz="1200" dirty="0"/>
              <a:t>         Энергетическая деятельность; </a:t>
            </a:r>
          </a:p>
          <a:p>
            <a:pPr lvl="1"/>
            <a:endParaRPr lang="ru-RU" sz="1200" dirty="0"/>
          </a:p>
          <a:p>
            <a:pPr lvl="1"/>
            <a:r>
              <a:rPr lang="ru-RU" sz="1200" dirty="0"/>
              <a:t>           Промышленные процессы;</a:t>
            </a:r>
          </a:p>
          <a:p>
            <a:pPr lvl="1"/>
            <a:endParaRPr lang="ru-RU" sz="1200" dirty="0"/>
          </a:p>
          <a:p>
            <a:pPr lvl="1"/>
            <a:r>
              <a:rPr lang="ru-RU" sz="1200" dirty="0"/>
              <a:t>              Сельское хозяйство;  </a:t>
            </a:r>
          </a:p>
          <a:p>
            <a:pPr lvl="1"/>
            <a:endParaRPr lang="ru-RU" sz="1200" dirty="0"/>
          </a:p>
          <a:p>
            <a:pPr lvl="1"/>
            <a:r>
              <a:rPr lang="ru-RU" sz="1200" dirty="0"/>
              <a:t>             Землепользование, изменение землепользования и лесное хозяйство;</a:t>
            </a:r>
          </a:p>
          <a:p>
            <a:pPr lvl="1"/>
            <a:endParaRPr lang="ru-RU" sz="1200" dirty="0"/>
          </a:p>
          <a:p>
            <a:pPr lvl="1"/>
            <a:r>
              <a:rPr lang="ru-RU" sz="1200" dirty="0"/>
              <a:t>               Отходы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3CC8627B-250A-48C6-BD65-0B7B1CE4465C}"/>
              </a:ext>
            </a:extLst>
          </p:cNvPr>
          <p:cNvCxnSpPr>
            <a:cxnSpLocks/>
          </p:cNvCxnSpPr>
          <p:nvPr/>
        </p:nvCxnSpPr>
        <p:spPr>
          <a:xfrm flipH="1">
            <a:off x="3719945" y="1807890"/>
            <a:ext cx="356651" cy="226997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8730E774-CFDC-4F8E-AECC-9FD480E845B7}"/>
              </a:ext>
            </a:extLst>
          </p:cNvPr>
          <p:cNvCxnSpPr>
            <a:cxnSpLocks/>
          </p:cNvCxnSpPr>
          <p:nvPr/>
        </p:nvCxnSpPr>
        <p:spPr>
          <a:xfrm>
            <a:off x="5058054" y="1807891"/>
            <a:ext cx="293888" cy="174629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E94A8C2A-D255-4B31-90AD-CFB9EA82F438}"/>
              </a:ext>
            </a:extLst>
          </p:cNvPr>
          <p:cNvCxnSpPr>
            <a:cxnSpLocks/>
          </p:cNvCxnSpPr>
          <p:nvPr/>
        </p:nvCxnSpPr>
        <p:spPr>
          <a:xfrm>
            <a:off x="2051720" y="2708920"/>
            <a:ext cx="263676" cy="0"/>
          </a:xfrm>
          <a:prstGeom prst="straightConnector1">
            <a:avLst/>
          </a:prstGeom>
          <a:ln w="381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 descr="Подъемный кран">
            <a:extLst>
              <a:ext uri="{FF2B5EF4-FFF2-40B4-BE49-F238E27FC236}">
                <a16:creationId xmlns:a16="http://schemas.microsoft.com/office/drawing/2014/main" id="{208211B2-2AC2-4B1E-B749-33FCCE7C1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1017" y="3635956"/>
            <a:ext cx="233214" cy="233214"/>
          </a:xfrm>
          <a:prstGeom prst="rect">
            <a:avLst/>
          </a:prstGeom>
        </p:spPr>
      </p:pic>
      <p:pic>
        <p:nvPicPr>
          <p:cNvPr id="19" name="Рисунок 18" descr="Здание">
            <a:extLst>
              <a:ext uri="{FF2B5EF4-FFF2-40B4-BE49-F238E27FC236}">
                <a16:creationId xmlns:a16="http://schemas.microsoft.com/office/drawing/2014/main" id="{C8C1BC0B-C8FA-4AF0-BDE5-D0206D28316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83203" y="4092365"/>
            <a:ext cx="233214" cy="233214"/>
          </a:xfrm>
          <a:prstGeom prst="rect">
            <a:avLst/>
          </a:prstGeom>
        </p:spPr>
      </p:pic>
      <p:pic>
        <p:nvPicPr>
          <p:cNvPr id="21" name="Рисунок 20" descr="Корова">
            <a:extLst>
              <a:ext uri="{FF2B5EF4-FFF2-40B4-BE49-F238E27FC236}">
                <a16:creationId xmlns:a16="http://schemas.microsoft.com/office/drawing/2014/main" id="{345A9975-02BD-45F9-BC56-442493EF24E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3203" y="4479654"/>
            <a:ext cx="342899" cy="342899"/>
          </a:xfrm>
          <a:prstGeom prst="rect">
            <a:avLst/>
          </a:prstGeom>
        </p:spPr>
      </p:pic>
      <p:pic>
        <p:nvPicPr>
          <p:cNvPr id="25" name="Рисунок 24" descr="Елка">
            <a:extLst>
              <a:ext uri="{FF2B5EF4-FFF2-40B4-BE49-F238E27FC236}">
                <a16:creationId xmlns:a16="http://schemas.microsoft.com/office/drawing/2014/main" id="{C02E842E-0E4D-4709-A70A-045C9BF755D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5477" y="4916937"/>
            <a:ext cx="342899" cy="342899"/>
          </a:xfrm>
          <a:prstGeom prst="rect">
            <a:avLst/>
          </a:prstGeom>
        </p:spPr>
      </p:pic>
      <p:pic>
        <p:nvPicPr>
          <p:cNvPr id="27" name="Рисунок 26" descr="Раздражающее вещество">
            <a:extLst>
              <a:ext uri="{FF2B5EF4-FFF2-40B4-BE49-F238E27FC236}">
                <a16:creationId xmlns:a16="http://schemas.microsoft.com/office/drawing/2014/main" id="{916C9B4B-3484-42A1-B127-A5E10E59169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71017" y="5433037"/>
            <a:ext cx="342900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2253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7350B708-2F4E-A511-F49F-C1C225575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9560354"/>
              </p:ext>
            </p:extLst>
          </p:nvPr>
        </p:nvGraphicFramePr>
        <p:xfrm>
          <a:off x="242455" y="476672"/>
          <a:ext cx="8430491" cy="558137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461">
                  <a:extLst>
                    <a:ext uri="{9D8B030D-6E8A-4147-A177-3AD203B41FA5}">
                      <a16:colId xmlns:a16="http://schemas.microsoft.com/office/drawing/2014/main" val="3402804054"/>
                    </a:ext>
                  </a:extLst>
                </a:gridCol>
                <a:gridCol w="6828030">
                  <a:extLst>
                    <a:ext uri="{9D8B030D-6E8A-4147-A177-3AD203B41FA5}">
                      <a16:colId xmlns:a16="http://schemas.microsoft.com/office/drawing/2014/main" val="2849960506"/>
                    </a:ext>
                  </a:extLst>
                </a:gridCol>
              </a:tblGrid>
              <a:tr h="3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Срок исполнения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100" b="1" dirty="0">
                          <a:effectLst/>
                        </a:rPr>
                        <a:t>Мероприятия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756605496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15 апреля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Начало работ по Национальному кадастру: подтверждение готовности, составление технических заданий для экспертов по секторам, обеспечение методическими и другими материалами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2844215377"/>
                  </a:ext>
                </a:extLst>
              </a:tr>
              <a:tr h="3010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апреля – 1 мая </a:t>
                      </a: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Проверка отчетов об инвентаризации парниковых газов, в рамках ведения Государственного углеродного кадастра</a:t>
                      </a: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551559937"/>
                  </a:ext>
                </a:extLst>
              </a:tr>
              <a:tr h="2967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 </a:t>
                      </a:r>
                      <a:r>
                        <a:rPr lang="ru-RU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апреля </a:t>
                      </a: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Организация и проведение Заседания Рабочей группы</a:t>
                      </a: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027975205"/>
                  </a:ext>
                </a:extLst>
              </a:tr>
              <a:tr h="3959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 мая – 1 июня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Анализ порядка расчетов и выявление потребностей в данных, имеющихся пробелов, составление запросов в государственные органы и другие организации.  Подготовка Отчета по выходу из несоблюдения РК требований КП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412669633"/>
                  </a:ext>
                </a:extLst>
              </a:tr>
              <a:tr h="5353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 июня -30 июня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Отправка запросов в государственные органы и другие организации на предоставление данных о деятельности.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 Проведение Рабочей Группы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673493205"/>
                  </a:ext>
                </a:extLst>
              </a:tr>
              <a:tr h="7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20 августа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Анализ поступивших данных и информации, полноты и достаточности данных для подготовки кадастра. Начало расчетов выбросов и поглощения ПГ.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dirty="0">
                          <a:effectLst/>
                        </a:rPr>
                        <a:t>Проведение Рабочей группы.</a:t>
                      </a: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3510804166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 сентября – 15 октября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Прохождение первого этапа обзора кадастра Секретариатом РКИК ООН (</a:t>
                      </a:r>
                      <a:r>
                        <a:rPr lang="en-US" sz="900" dirty="0">
                          <a:effectLst/>
                        </a:rPr>
                        <a:t>Status report</a:t>
                      </a:r>
                      <a:r>
                        <a:rPr lang="ru-RU" sz="900" dirty="0">
                          <a:effectLst/>
                        </a:rPr>
                        <a:t>)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785738159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15 октября – 31 декабря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 предварительных расчетов парниковых газов (предварительные таблицы ОФО )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3788557044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 января- 1 февраля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Заполнение таблиц ОФО по итогам проведенных расчетов выбросов и учета поглощения выбросов парниковых газов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480471546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 февраля – 15 марта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Подготовка проекта Национального кадастра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871756187"/>
                  </a:ext>
                </a:extLst>
              </a:tr>
              <a:tr h="3958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15 марта 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Направление Национального кадастра на согласование с государственными органами. Внесение исправлений и корректировок. 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1239271967"/>
                  </a:ext>
                </a:extLst>
              </a:tr>
              <a:tr h="70859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>
                          <a:effectLst/>
                        </a:rPr>
                        <a:t>5 апреля </a:t>
                      </a:r>
                      <a:endParaRPr lang="ru-RU" sz="9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Передача исправленного проекта кадастра с замечаниями и предложениями в УНО (Департамент климатической политики и зеленых технологий МЭГПР РК).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Проведение Рабочей Группы</a:t>
                      </a: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4226493307"/>
                  </a:ext>
                </a:extLst>
              </a:tr>
              <a:tr h="3072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b="1" dirty="0">
                          <a:effectLst/>
                        </a:rPr>
                        <a:t>15 апреля</a:t>
                      </a:r>
                      <a:endParaRPr lang="ru-RU" sz="9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900" dirty="0">
                          <a:effectLst/>
                        </a:rPr>
                        <a:t>Представление ОФО и НДК в Секретариат РКИК ООН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27146" marB="27146"/>
                </a:tc>
                <a:extLst>
                  <a:ext uri="{0D108BD9-81ED-4DB2-BD59-A6C34878D82A}">
                    <a16:rowId xmlns:a16="http://schemas.microsoft.com/office/drawing/2014/main" val="235666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828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63AE6-B034-034F-58AA-788ADBFCD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i="1" dirty="0"/>
              <a:t>Национальная инвентаризация 2021</a:t>
            </a:r>
          </a:p>
        </p:txBody>
      </p:sp>
      <p:graphicFrame>
        <p:nvGraphicFramePr>
          <p:cNvPr id="4" name="Диаграмма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9022921"/>
              </p:ext>
            </p:extLst>
          </p:nvPr>
        </p:nvGraphicFramePr>
        <p:xfrm>
          <a:off x="971601" y="1484784"/>
          <a:ext cx="7416824" cy="4319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93075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7992888" cy="1800200"/>
          </a:xfrm>
        </p:spPr>
        <p:txBody>
          <a:bodyPr>
            <a:noAutofit/>
          </a:bodyPr>
          <a:lstStyle/>
          <a:p>
            <a:pPr marL="0" lvl="0" indent="0" algn="ctr">
              <a:buClr>
                <a:srgbClr val="777C84">
                  <a:lumMod val="75000"/>
                </a:srgbClr>
              </a:buClr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77C84">
                  <a:lumMod val="75000"/>
                </a:srgbClr>
              </a:buClr>
              <a:buNone/>
            </a:pPr>
            <a:endParaRPr lang="ru-RU" sz="3600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>
              <a:buClr>
                <a:srgbClr val="777C84">
                  <a:lumMod val="75000"/>
                </a:srgbClr>
              </a:buClr>
              <a:buNone/>
            </a:pPr>
            <a:r>
              <a:rPr lang="ru-RU" sz="36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None/>
            </a:pPr>
            <a:endParaRPr lang="ru-RU" sz="2800" b="1" cap="small" dirty="0">
              <a:solidFill>
                <a:schemeClr val="tx1"/>
              </a:solidFill>
              <a:latin typeface="Times New Roman" panose="020206030504050203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570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4CC04-7EA4-4668-8A2C-0C9891FD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Участие Казахстана в глобальных международных глобальных соглашениях по изменению климата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69C1F-14D6-4D0B-822B-201775CB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" y="1484784"/>
            <a:ext cx="8229600" cy="438912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Рамочная Конвенция ООН об изменении климата – 1995 г.</a:t>
            </a:r>
          </a:p>
          <a:p>
            <a:pPr algn="ctr"/>
            <a:endParaRPr lang="ru-RU" sz="32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3200" dirty="0">
              <a:effectLst/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Киотский протокол к Рамочной конвенции об изменении климата – 2009 г. </a:t>
            </a:r>
          </a:p>
          <a:p>
            <a:pPr algn="ctr"/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sz="32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Парижское Соглашение – 2016 г.</a:t>
            </a: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0" indent="0">
              <a:buNone/>
            </a:pP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32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226C6DC-120D-4EEB-8503-3025B1095BDC}"/>
              </a:ext>
            </a:extLst>
          </p:cNvPr>
          <p:cNvSpPr/>
          <p:nvPr/>
        </p:nvSpPr>
        <p:spPr>
          <a:xfrm>
            <a:off x="4398729" y="2416324"/>
            <a:ext cx="386362" cy="5400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305D78CA-4A66-4E38-9E32-E2280F91E704}"/>
              </a:ext>
            </a:extLst>
          </p:cNvPr>
          <p:cNvSpPr/>
          <p:nvPr/>
        </p:nvSpPr>
        <p:spPr>
          <a:xfrm>
            <a:off x="4378819" y="4581128"/>
            <a:ext cx="386362" cy="54006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706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Группа 193"/>
          <p:cNvGrpSpPr/>
          <p:nvPr/>
        </p:nvGrpSpPr>
        <p:grpSpPr>
          <a:xfrm>
            <a:off x="3248354" y="2374976"/>
            <a:ext cx="2700000" cy="2700000"/>
            <a:chOff x="3936000" y="1269000"/>
            <a:chExt cx="4320000" cy="4320000"/>
          </a:xfrm>
        </p:grpSpPr>
        <p:sp>
          <p:nvSpPr>
            <p:cNvPr id="195" name="Овал 194"/>
            <p:cNvSpPr>
              <a:spLocks noChangeAspect="1"/>
            </p:cNvSpPr>
            <p:nvPr/>
          </p:nvSpPr>
          <p:spPr>
            <a:xfrm>
              <a:off x="3936000" y="1269000"/>
              <a:ext cx="4320000" cy="4320000"/>
            </a:xfrm>
            <a:prstGeom prst="ellipse">
              <a:avLst/>
            </a:prstGeom>
            <a:solidFill>
              <a:srgbClr val="A5B8C6">
                <a:alpha val="30000"/>
              </a:srgbClr>
            </a:solidFill>
            <a:ln>
              <a:solidFill>
                <a:srgbClr val="76717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ru-RU" sz="1350"/>
            </a:p>
          </p:txBody>
        </p:sp>
        <p:cxnSp>
          <p:nvCxnSpPr>
            <p:cNvPr id="196" name="Прямая соединительная линия 195"/>
            <p:cNvCxnSpPr/>
            <p:nvPr/>
          </p:nvCxnSpPr>
          <p:spPr>
            <a:xfrm>
              <a:off x="6096000" y="1269000"/>
              <a:ext cx="0" cy="4320000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Прямая соединительная линия 196"/>
            <p:cNvCxnSpPr/>
            <p:nvPr/>
          </p:nvCxnSpPr>
          <p:spPr>
            <a:xfrm rot="1800000">
              <a:off x="6636000" y="1413693"/>
              <a:ext cx="0" cy="2160000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Прямая соединительная линия 197"/>
            <p:cNvCxnSpPr/>
            <p:nvPr/>
          </p:nvCxnSpPr>
          <p:spPr>
            <a:xfrm rot="3600000">
              <a:off x="7031307" y="1809000"/>
              <a:ext cx="0" cy="2160000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Прямая соединительная линия 198"/>
            <p:cNvCxnSpPr/>
            <p:nvPr/>
          </p:nvCxnSpPr>
          <p:spPr>
            <a:xfrm rot="5400000">
              <a:off x="6096000" y="1269000"/>
              <a:ext cx="0" cy="4320000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Прямая соединительная линия 199"/>
            <p:cNvCxnSpPr/>
            <p:nvPr/>
          </p:nvCxnSpPr>
          <p:spPr>
            <a:xfrm rot="7200000">
              <a:off x="6096000" y="1269000"/>
              <a:ext cx="0" cy="4320000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Прямая соединительная линия 200"/>
            <p:cNvCxnSpPr/>
            <p:nvPr/>
          </p:nvCxnSpPr>
          <p:spPr>
            <a:xfrm rot="9000000">
              <a:off x="6096000" y="1269000"/>
              <a:ext cx="0" cy="4320000"/>
            </a:xfrm>
            <a:prstGeom prst="line">
              <a:avLst/>
            </a:prstGeom>
            <a:ln w="12700">
              <a:solidFill>
                <a:srgbClr val="76717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Группа 7"/>
          <p:cNvGrpSpPr/>
          <p:nvPr/>
        </p:nvGrpSpPr>
        <p:grpSpPr>
          <a:xfrm>
            <a:off x="3653354" y="2779976"/>
            <a:ext cx="1890000" cy="1890000"/>
            <a:chOff x="5330928" y="1867521"/>
            <a:chExt cx="2520000" cy="2520000"/>
          </a:xfrm>
        </p:grpSpPr>
        <p:sp>
          <p:nvSpPr>
            <p:cNvPr id="89" name="Полилиния: фигура 1029">
              <a:extLst>
                <a:ext uri="{FF2B5EF4-FFF2-40B4-BE49-F238E27FC236}">
                  <a16:creationId xmlns:a16="http://schemas.microsoft.com/office/drawing/2014/main" id="{B06F0EE8-2681-7F07-7C40-81A94A5FB6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330928" y="3127521"/>
              <a:ext cx="1260000" cy="1260000"/>
            </a:xfrm>
            <a:custGeom>
              <a:avLst/>
              <a:gdLst>
                <a:gd name="connsiteX0" fmla="*/ 864203 w 864333"/>
                <a:gd name="connsiteY0" fmla="*/ 207 h 864333"/>
                <a:gd name="connsiteX1" fmla="*/ 864333 w 864333"/>
                <a:gd name="connsiteY1" fmla="*/ 338 h 864333"/>
                <a:gd name="connsiteX2" fmla="*/ 864333 w 864333"/>
                <a:gd name="connsiteY2" fmla="*/ 864333 h 864333"/>
                <a:gd name="connsiteX3" fmla="*/ 864331 w 864333"/>
                <a:gd name="connsiteY3" fmla="*/ 864333 h 864333"/>
                <a:gd name="connsiteX4" fmla="*/ 381076 w 864333"/>
                <a:gd name="connsiteY4" fmla="*/ 716719 h 864333"/>
                <a:gd name="connsiteX5" fmla="*/ 253199 w 864333"/>
                <a:gd name="connsiteY5" fmla="*/ 611212 h 864333"/>
                <a:gd name="connsiteX6" fmla="*/ 0 w 864333"/>
                <a:gd name="connsiteY6" fmla="*/ 0 h 864333"/>
                <a:gd name="connsiteX7" fmla="*/ 863993 w 864333"/>
                <a:gd name="connsiteY7" fmla="*/ 0 h 864333"/>
                <a:gd name="connsiteX8" fmla="*/ 864199 w 864333"/>
                <a:gd name="connsiteY8" fmla="*/ 206 h 864333"/>
                <a:gd name="connsiteX9" fmla="*/ 253197 w 864333"/>
                <a:gd name="connsiteY9" fmla="*/ 611209 h 864333"/>
                <a:gd name="connsiteX10" fmla="*/ 253157 w 864333"/>
                <a:gd name="connsiteY10" fmla="*/ 611177 h 864333"/>
                <a:gd name="connsiteX11" fmla="*/ 0 w 864333"/>
                <a:gd name="connsiteY11" fmla="*/ 2 h 8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4333" h="864333">
                  <a:moveTo>
                    <a:pt x="864203" y="207"/>
                  </a:moveTo>
                  <a:lnTo>
                    <a:pt x="864333" y="338"/>
                  </a:lnTo>
                  <a:lnTo>
                    <a:pt x="864333" y="864333"/>
                  </a:lnTo>
                  <a:lnTo>
                    <a:pt x="864331" y="864333"/>
                  </a:lnTo>
                  <a:cubicBezTo>
                    <a:pt x="685322" y="864333"/>
                    <a:pt x="519024" y="809915"/>
                    <a:pt x="381076" y="716719"/>
                  </a:cubicBezTo>
                  <a:lnTo>
                    <a:pt x="253199" y="611212"/>
                  </a:lnTo>
                  <a:close/>
                  <a:moveTo>
                    <a:pt x="0" y="0"/>
                  </a:moveTo>
                  <a:lnTo>
                    <a:pt x="863993" y="0"/>
                  </a:lnTo>
                  <a:lnTo>
                    <a:pt x="864199" y="206"/>
                  </a:lnTo>
                  <a:lnTo>
                    <a:pt x="253197" y="611209"/>
                  </a:lnTo>
                  <a:lnTo>
                    <a:pt x="253157" y="611177"/>
                  </a:lnTo>
                  <a:cubicBezTo>
                    <a:pt x="96744" y="454763"/>
                    <a:pt x="0" y="238681"/>
                    <a:pt x="0" y="2"/>
                  </a:cubicBezTo>
                  <a:close/>
                </a:path>
              </a:pathLst>
            </a:custGeom>
            <a:solidFill>
              <a:srgbClr val="BC3B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90" name="Полилиния: фигура 1032">
              <a:extLst>
                <a:ext uri="{FF2B5EF4-FFF2-40B4-BE49-F238E27FC236}">
                  <a16:creationId xmlns:a16="http://schemas.microsoft.com/office/drawing/2014/main" id="{663B3A86-232E-FDF5-71CF-758416262A5C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0928" y="1867521"/>
              <a:ext cx="1260000" cy="1260000"/>
            </a:xfrm>
            <a:custGeom>
              <a:avLst/>
              <a:gdLst>
                <a:gd name="connsiteX0" fmla="*/ 864203 w 864333"/>
                <a:gd name="connsiteY0" fmla="*/ 207 h 864333"/>
                <a:gd name="connsiteX1" fmla="*/ 864333 w 864333"/>
                <a:gd name="connsiteY1" fmla="*/ 338 h 864333"/>
                <a:gd name="connsiteX2" fmla="*/ 864333 w 864333"/>
                <a:gd name="connsiteY2" fmla="*/ 864333 h 864333"/>
                <a:gd name="connsiteX3" fmla="*/ 864331 w 864333"/>
                <a:gd name="connsiteY3" fmla="*/ 864333 h 864333"/>
                <a:gd name="connsiteX4" fmla="*/ 381076 w 864333"/>
                <a:gd name="connsiteY4" fmla="*/ 716719 h 864333"/>
                <a:gd name="connsiteX5" fmla="*/ 253199 w 864333"/>
                <a:gd name="connsiteY5" fmla="*/ 611212 h 864333"/>
                <a:gd name="connsiteX6" fmla="*/ 0 w 864333"/>
                <a:gd name="connsiteY6" fmla="*/ 0 h 864333"/>
                <a:gd name="connsiteX7" fmla="*/ 863993 w 864333"/>
                <a:gd name="connsiteY7" fmla="*/ 0 h 864333"/>
                <a:gd name="connsiteX8" fmla="*/ 864199 w 864333"/>
                <a:gd name="connsiteY8" fmla="*/ 206 h 864333"/>
                <a:gd name="connsiteX9" fmla="*/ 253197 w 864333"/>
                <a:gd name="connsiteY9" fmla="*/ 611209 h 864333"/>
                <a:gd name="connsiteX10" fmla="*/ 253157 w 864333"/>
                <a:gd name="connsiteY10" fmla="*/ 611177 h 864333"/>
                <a:gd name="connsiteX11" fmla="*/ 0 w 864333"/>
                <a:gd name="connsiteY11" fmla="*/ 2 h 8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4333" h="864333">
                  <a:moveTo>
                    <a:pt x="864203" y="207"/>
                  </a:moveTo>
                  <a:lnTo>
                    <a:pt x="864333" y="338"/>
                  </a:lnTo>
                  <a:lnTo>
                    <a:pt x="864333" y="864333"/>
                  </a:lnTo>
                  <a:lnTo>
                    <a:pt x="864331" y="864333"/>
                  </a:lnTo>
                  <a:cubicBezTo>
                    <a:pt x="685322" y="864333"/>
                    <a:pt x="519024" y="809915"/>
                    <a:pt x="381076" y="716719"/>
                  </a:cubicBezTo>
                  <a:lnTo>
                    <a:pt x="253199" y="611212"/>
                  </a:lnTo>
                  <a:close/>
                  <a:moveTo>
                    <a:pt x="0" y="0"/>
                  </a:moveTo>
                  <a:lnTo>
                    <a:pt x="863993" y="0"/>
                  </a:lnTo>
                  <a:lnTo>
                    <a:pt x="864199" y="206"/>
                  </a:lnTo>
                  <a:lnTo>
                    <a:pt x="253197" y="611209"/>
                  </a:lnTo>
                  <a:lnTo>
                    <a:pt x="253157" y="611177"/>
                  </a:lnTo>
                  <a:cubicBezTo>
                    <a:pt x="96744" y="454763"/>
                    <a:pt x="0" y="238681"/>
                    <a:pt x="0" y="2"/>
                  </a:cubicBezTo>
                  <a:close/>
                </a:path>
              </a:pathLst>
            </a:custGeom>
            <a:solidFill>
              <a:srgbClr val="BF78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  <p:sp>
          <p:nvSpPr>
            <p:cNvPr id="95" name="Полилиния: фигура 1029">
              <a:extLst>
                <a:ext uri="{FF2B5EF4-FFF2-40B4-BE49-F238E27FC236}">
                  <a16:creationId xmlns:a16="http://schemas.microsoft.com/office/drawing/2014/main" id="{B06F0EE8-2681-7F07-7C40-81A94A5FB6FE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6590928" y="3127521"/>
              <a:ext cx="1260000" cy="1260000"/>
            </a:xfrm>
            <a:custGeom>
              <a:avLst/>
              <a:gdLst>
                <a:gd name="connsiteX0" fmla="*/ 864203 w 864333"/>
                <a:gd name="connsiteY0" fmla="*/ 207 h 864333"/>
                <a:gd name="connsiteX1" fmla="*/ 864333 w 864333"/>
                <a:gd name="connsiteY1" fmla="*/ 338 h 864333"/>
                <a:gd name="connsiteX2" fmla="*/ 864333 w 864333"/>
                <a:gd name="connsiteY2" fmla="*/ 864333 h 864333"/>
                <a:gd name="connsiteX3" fmla="*/ 864331 w 864333"/>
                <a:gd name="connsiteY3" fmla="*/ 864333 h 864333"/>
                <a:gd name="connsiteX4" fmla="*/ 381076 w 864333"/>
                <a:gd name="connsiteY4" fmla="*/ 716719 h 864333"/>
                <a:gd name="connsiteX5" fmla="*/ 253199 w 864333"/>
                <a:gd name="connsiteY5" fmla="*/ 611212 h 864333"/>
                <a:gd name="connsiteX6" fmla="*/ 0 w 864333"/>
                <a:gd name="connsiteY6" fmla="*/ 0 h 864333"/>
                <a:gd name="connsiteX7" fmla="*/ 863993 w 864333"/>
                <a:gd name="connsiteY7" fmla="*/ 0 h 864333"/>
                <a:gd name="connsiteX8" fmla="*/ 864199 w 864333"/>
                <a:gd name="connsiteY8" fmla="*/ 206 h 864333"/>
                <a:gd name="connsiteX9" fmla="*/ 253197 w 864333"/>
                <a:gd name="connsiteY9" fmla="*/ 611209 h 864333"/>
                <a:gd name="connsiteX10" fmla="*/ 253157 w 864333"/>
                <a:gd name="connsiteY10" fmla="*/ 611177 h 864333"/>
                <a:gd name="connsiteX11" fmla="*/ 0 w 864333"/>
                <a:gd name="connsiteY11" fmla="*/ 2 h 8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4333" h="864333">
                  <a:moveTo>
                    <a:pt x="864203" y="207"/>
                  </a:moveTo>
                  <a:lnTo>
                    <a:pt x="864333" y="338"/>
                  </a:lnTo>
                  <a:lnTo>
                    <a:pt x="864333" y="864333"/>
                  </a:lnTo>
                  <a:lnTo>
                    <a:pt x="864331" y="864333"/>
                  </a:lnTo>
                  <a:cubicBezTo>
                    <a:pt x="685322" y="864333"/>
                    <a:pt x="519024" y="809915"/>
                    <a:pt x="381076" y="716719"/>
                  </a:cubicBezTo>
                  <a:lnTo>
                    <a:pt x="253199" y="611212"/>
                  </a:lnTo>
                  <a:close/>
                  <a:moveTo>
                    <a:pt x="0" y="0"/>
                  </a:moveTo>
                  <a:lnTo>
                    <a:pt x="863993" y="0"/>
                  </a:lnTo>
                  <a:lnTo>
                    <a:pt x="864199" y="206"/>
                  </a:lnTo>
                  <a:lnTo>
                    <a:pt x="253197" y="611209"/>
                  </a:lnTo>
                  <a:lnTo>
                    <a:pt x="253157" y="611177"/>
                  </a:lnTo>
                  <a:cubicBezTo>
                    <a:pt x="96744" y="454763"/>
                    <a:pt x="0" y="238681"/>
                    <a:pt x="0" y="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sp>
          <p:nvSpPr>
            <p:cNvPr id="96" name="Полилиния: фигура 1032">
              <a:extLst>
                <a:ext uri="{FF2B5EF4-FFF2-40B4-BE49-F238E27FC236}">
                  <a16:creationId xmlns:a16="http://schemas.microsoft.com/office/drawing/2014/main" id="{663B3A86-232E-FDF5-71CF-758416262A5C}"/>
                </a:ext>
              </a:extLst>
            </p:cNvPr>
            <p:cNvSpPr>
              <a:spLocks noChangeAspect="1"/>
            </p:cNvSpPr>
            <p:nvPr/>
          </p:nvSpPr>
          <p:spPr>
            <a:xfrm rot="16200000" flipH="1">
              <a:off x="6590928" y="1867521"/>
              <a:ext cx="1260000" cy="1260000"/>
            </a:xfrm>
            <a:custGeom>
              <a:avLst/>
              <a:gdLst>
                <a:gd name="connsiteX0" fmla="*/ 864203 w 864333"/>
                <a:gd name="connsiteY0" fmla="*/ 207 h 864333"/>
                <a:gd name="connsiteX1" fmla="*/ 864333 w 864333"/>
                <a:gd name="connsiteY1" fmla="*/ 338 h 864333"/>
                <a:gd name="connsiteX2" fmla="*/ 864333 w 864333"/>
                <a:gd name="connsiteY2" fmla="*/ 864333 h 864333"/>
                <a:gd name="connsiteX3" fmla="*/ 864331 w 864333"/>
                <a:gd name="connsiteY3" fmla="*/ 864333 h 864333"/>
                <a:gd name="connsiteX4" fmla="*/ 381076 w 864333"/>
                <a:gd name="connsiteY4" fmla="*/ 716719 h 864333"/>
                <a:gd name="connsiteX5" fmla="*/ 253199 w 864333"/>
                <a:gd name="connsiteY5" fmla="*/ 611212 h 864333"/>
                <a:gd name="connsiteX6" fmla="*/ 0 w 864333"/>
                <a:gd name="connsiteY6" fmla="*/ 0 h 864333"/>
                <a:gd name="connsiteX7" fmla="*/ 863993 w 864333"/>
                <a:gd name="connsiteY7" fmla="*/ 0 h 864333"/>
                <a:gd name="connsiteX8" fmla="*/ 864199 w 864333"/>
                <a:gd name="connsiteY8" fmla="*/ 206 h 864333"/>
                <a:gd name="connsiteX9" fmla="*/ 253197 w 864333"/>
                <a:gd name="connsiteY9" fmla="*/ 611209 h 864333"/>
                <a:gd name="connsiteX10" fmla="*/ 253157 w 864333"/>
                <a:gd name="connsiteY10" fmla="*/ 611177 h 864333"/>
                <a:gd name="connsiteX11" fmla="*/ 0 w 864333"/>
                <a:gd name="connsiteY11" fmla="*/ 2 h 864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64333" h="864333">
                  <a:moveTo>
                    <a:pt x="864203" y="207"/>
                  </a:moveTo>
                  <a:lnTo>
                    <a:pt x="864333" y="338"/>
                  </a:lnTo>
                  <a:lnTo>
                    <a:pt x="864333" y="864333"/>
                  </a:lnTo>
                  <a:lnTo>
                    <a:pt x="864331" y="864333"/>
                  </a:lnTo>
                  <a:cubicBezTo>
                    <a:pt x="685322" y="864333"/>
                    <a:pt x="519024" y="809915"/>
                    <a:pt x="381076" y="716719"/>
                  </a:cubicBezTo>
                  <a:lnTo>
                    <a:pt x="253199" y="611212"/>
                  </a:lnTo>
                  <a:close/>
                  <a:moveTo>
                    <a:pt x="0" y="0"/>
                  </a:moveTo>
                  <a:lnTo>
                    <a:pt x="863993" y="0"/>
                  </a:lnTo>
                  <a:lnTo>
                    <a:pt x="864199" y="206"/>
                  </a:lnTo>
                  <a:lnTo>
                    <a:pt x="253197" y="611209"/>
                  </a:lnTo>
                  <a:lnTo>
                    <a:pt x="253157" y="611177"/>
                  </a:lnTo>
                  <a:cubicBezTo>
                    <a:pt x="96744" y="454763"/>
                    <a:pt x="0" y="238681"/>
                    <a:pt x="0" y="2"/>
                  </a:cubicBezTo>
                  <a:close/>
                </a:path>
              </a:pathLst>
            </a:custGeom>
            <a:solidFill>
              <a:srgbClr val="119EC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/>
            </a:p>
          </p:txBody>
        </p:sp>
      </p:grpSp>
      <p:sp>
        <p:nvSpPr>
          <p:cNvPr id="91" name="Овал 90">
            <a:extLst>
              <a:ext uri="{FF2B5EF4-FFF2-40B4-BE49-F238E27FC236}">
                <a16:creationId xmlns:a16="http://schemas.microsoft.com/office/drawing/2014/main" id="{245D4725-EBB5-866B-AF7A-71AF53082DD7}"/>
              </a:ext>
            </a:extLst>
          </p:cNvPr>
          <p:cNvSpPr/>
          <p:nvPr/>
        </p:nvSpPr>
        <p:spPr>
          <a:xfrm>
            <a:off x="4162774" y="3289395"/>
            <a:ext cx="871162" cy="871161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44450" cmpd="thickThin">
            <a:solidFill>
              <a:srgbClr val="76717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50" dirty="0">
              <a:solidFill>
                <a:schemeClr val="accent6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8900000">
            <a:off x="3923354" y="3049976"/>
            <a:ext cx="1350000" cy="135000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Инвентаризация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парниковых газов</a:t>
            </a:r>
          </a:p>
        </p:txBody>
      </p:sp>
      <p:sp>
        <p:nvSpPr>
          <p:cNvPr id="134" name="Прямоугольник 133"/>
          <p:cNvSpPr/>
          <p:nvPr/>
        </p:nvSpPr>
        <p:spPr>
          <a:xfrm rot="2700000">
            <a:off x="4058354" y="3184976"/>
            <a:ext cx="1080000" cy="108000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Реализация и развитие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системы торговли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выбросами</a:t>
            </a:r>
          </a:p>
        </p:txBody>
      </p:sp>
      <p:sp>
        <p:nvSpPr>
          <p:cNvPr id="135" name="Прямоугольник 134"/>
          <p:cNvSpPr/>
          <p:nvPr/>
        </p:nvSpPr>
        <p:spPr>
          <a:xfrm rot="13500000">
            <a:off x="4058354" y="3184976"/>
            <a:ext cx="1080000" cy="1080000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Моделирование, анализ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 и прогнозирование 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пар-</a:t>
            </a:r>
            <a:r>
              <a:rPr lang="ru-RU" sz="900" b="1" dirty="0" err="1">
                <a:solidFill>
                  <a:schemeClr val="bg1"/>
                </a:solidFill>
              </a:rPr>
              <a:t>вых</a:t>
            </a:r>
            <a:r>
              <a:rPr lang="ru-RU" sz="900" b="1" dirty="0">
                <a:solidFill>
                  <a:schemeClr val="bg1"/>
                </a:solidFill>
              </a:rPr>
              <a:t> газов</a:t>
            </a:r>
          </a:p>
        </p:txBody>
      </p:sp>
      <p:sp>
        <p:nvSpPr>
          <p:cNvPr id="137" name="Прямоугольник 136"/>
          <p:cNvSpPr/>
          <p:nvPr/>
        </p:nvSpPr>
        <p:spPr>
          <a:xfrm rot="8100000">
            <a:off x="4068961" y="3149774"/>
            <a:ext cx="1154378" cy="1140809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</a:rPr>
              <a:t>Ведение Кадастра и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Реестра парниковых</a:t>
            </a:r>
          </a:p>
          <a:p>
            <a:pPr algn="ctr"/>
            <a:r>
              <a:rPr lang="ru-RU" sz="900" b="1" dirty="0">
                <a:solidFill>
                  <a:schemeClr val="bg1"/>
                </a:solidFill>
              </a:rPr>
              <a:t>газов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162774" y="3454500"/>
            <a:ext cx="871162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>
                <a:solidFill>
                  <a:srgbClr val="767171"/>
                </a:solidFill>
              </a:rPr>
              <a:t>Оператор </a:t>
            </a:r>
            <a:r>
              <a:rPr lang="ru-RU" sz="750" dirty="0">
                <a:solidFill>
                  <a:srgbClr val="767171"/>
                </a:solidFill>
              </a:rPr>
              <a:t>системы торговли углеродными единицами</a:t>
            </a:r>
          </a:p>
        </p:txBody>
      </p:sp>
      <p:sp>
        <p:nvSpPr>
          <p:cNvPr id="216" name="Овал 215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4065245" y="2247517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BF7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8" name="Овал 217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4773855" y="2238056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119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9" name="Овал 218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5380280" y="2589056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119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0" name="Овал 219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5722817" y="3196704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119E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1" name="Овал 220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5734124" y="3882362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2" name="Овал 221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5380736" y="4484556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3" name="Овал 222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4773855" y="4851434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4" name="Овал 223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3446892" y="4484556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BD404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5" name="Овал 224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3110483" y="3193463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BF7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26" name="Овал 225">
            <a:extLst>
              <a:ext uri="{FF2B5EF4-FFF2-40B4-BE49-F238E27FC236}">
                <a16:creationId xmlns:a16="http://schemas.microsoft.com/office/drawing/2014/main" id="{901B3922-EE3C-AE22-037A-7A82ACEC7575}"/>
              </a:ext>
            </a:extLst>
          </p:cNvPr>
          <p:cNvSpPr>
            <a:spLocks noChangeAspect="1"/>
          </p:cNvSpPr>
          <p:nvPr/>
        </p:nvSpPr>
        <p:spPr>
          <a:xfrm>
            <a:off x="3459115" y="2589056"/>
            <a:ext cx="351000" cy="351000"/>
          </a:xfrm>
          <a:prstGeom prst="ellipse">
            <a:avLst/>
          </a:prstGeom>
          <a:solidFill>
            <a:srgbClr val="F6FAF4"/>
          </a:solidFill>
          <a:ln>
            <a:solidFill>
              <a:srgbClr val="BF7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pic>
        <p:nvPicPr>
          <p:cNvPr id="209" name="Изображение 61" descr="business-report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487" y="2297346"/>
            <a:ext cx="246515" cy="246515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370565" y="1643346"/>
            <a:ext cx="3382922" cy="12703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BF78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Национального доклада о кадастре антропогенных выбросов и поглощений ПГ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Сбор исходной информации у госорганов, ведомств и крупнейших предприятий РК;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данных и расчет выбросов парниковых газов по 5 секторам: энергетика, промышленные процессы, сельское хозяйство, лесные ресурсы, отходы;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Заполнение таблиц общего формата отчетности согласно требованиям РКИК ООН;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Прохождение проверки международных экспертов РКИК ООН;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Участие в международных переговорах по РКИК , КП и ПС и вспомогательных органах (ВОКНТА, ВОО).</a:t>
            </a:r>
          </a:p>
        </p:txBody>
      </p:sp>
      <p:cxnSp>
        <p:nvCxnSpPr>
          <p:cNvPr id="22" name="Соединительная линия уступом 21"/>
          <p:cNvCxnSpPr>
            <a:stCxn id="216" idx="0"/>
            <a:endCxn id="18" idx="1"/>
          </p:cNvCxnSpPr>
          <p:nvPr/>
        </p:nvCxnSpPr>
        <p:spPr>
          <a:xfrm rot="16200000" flipH="1" flipV="1">
            <a:off x="2290153" y="327928"/>
            <a:ext cx="31003" cy="3870180"/>
          </a:xfrm>
          <a:prstGeom prst="bentConnector4">
            <a:avLst>
              <a:gd name="adj1" fmla="val -2686098"/>
              <a:gd name="adj2" fmla="val 105907"/>
            </a:avLst>
          </a:prstGeom>
          <a:ln>
            <a:solidFill>
              <a:srgbClr val="BF785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9" name="Прямоугольник 228"/>
          <p:cNvSpPr/>
          <p:nvPr/>
        </p:nvSpPr>
        <p:spPr>
          <a:xfrm>
            <a:off x="370564" y="2871509"/>
            <a:ext cx="2607976" cy="779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BF78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отчета по выходу из статуса несоблюдения требований Киотского протокола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мероприятий по выходу из статуса несоблюдения;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НПА по государственной инвентаризации согласно замечаниям РКИК ООН;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Наращивание потенциала – участие в обучающих тренингах  и курсах.</a:t>
            </a:r>
          </a:p>
        </p:txBody>
      </p:sp>
      <p:pic>
        <p:nvPicPr>
          <p:cNvPr id="210" name="Изображение 62" descr="report.png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967" y="2639099"/>
            <a:ext cx="272159" cy="272159"/>
          </a:xfrm>
          <a:prstGeom prst="rect">
            <a:avLst/>
          </a:prstGeom>
        </p:spPr>
      </p:pic>
      <p:cxnSp>
        <p:nvCxnSpPr>
          <p:cNvPr id="26" name="Соединительная линия уступом 25"/>
          <p:cNvCxnSpPr>
            <a:stCxn id="226" idx="2"/>
            <a:endCxn id="229" idx="1"/>
          </p:cNvCxnSpPr>
          <p:nvPr/>
        </p:nvCxnSpPr>
        <p:spPr>
          <a:xfrm rot="10800000" flipV="1">
            <a:off x="370565" y="2764556"/>
            <a:ext cx="3088551" cy="496708"/>
          </a:xfrm>
          <a:prstGeom prst="bentConnector3">
            <a:avLst>
              <a:gd name="adj1" fmla="val 107402"/>
            </a:avLst>
          </a:prstGeom>
          <a:ln>
            <a:solidFill>
              <a:srgbClr val="BF785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8" name="Изображение 59" descr="cogwheel.png"/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71" y="3238199"/>
            <a:ext cx="261528" cy="261528"/>
          </a:xfrm>
          <a:prstGeom prst="rect">
            <a:avLst/>
          </a:prstGeom>
        </p:spPr>
      </p:pic>
      <p:sp>
        <p:nvSpPr>
          <p:cNvPr id="230" name="Прямоугольник 229"/>
          <p:cNvSpPr/>
          <p:nvPr/>
        </p:nvSpPr>
        <p:spPr>
          <a:xfrm>
            <a:off x="370565" y="3956835"/>
            <a:ext cx="2653599" cy="68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BF785E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Текущая деятельность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Выдача экспертных заключений по документации офсетных проектов;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методик по расчетам выбросов парниковых газов;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Проведение и участие в обучающих семинарах;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Проверка отчетов об инвентаризации ПГ</a:t>
            </a:r>
          </a:p>
        </p:txBody>
      </p:sp>
      <p:cxnSp>
        <p:nvCxnSpPr>
          <p:cNvPr id="29" name="Соединительная линия уступом 28"/>
          <p:cNvCxnSpPr>
            <a:stCxn id="225" idx="3"/>
            <a:endCxn id="230" idx="1"/>
          </p:cNvCxnSpPr>
          <p:nvPr/>
        </p:nvCxnSpPr>
        <p:spPr>
          <a:xfrm rot="5400000">
            <a:off x="1364004" y="2499622"/>
            <a:ext cx="804445" cy="2791321"/>
          </a:xfrm>
          <a:prstGeom prst="bentConnector4">
            <a:avLst>
              <a:gd name="adj1" fmla="val 25631"/>
              <a:gd name="adj2" fmla="val 108190"/>
            </a:avLst>
          </a:prstGeom>
          <a:ln>
            <a:solidFill>
              <a:srgbClr val="BF785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3" name="Прямоугольник 232"/>
          <p:cNvSpPr/>
          <p:nvPr/>
        </p:nvSpPr>
        <p:spPr>
          <a:xfrm>
            <a:off x="370565" y="4926814"/>
            <a:ext cx="3587272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C24E5A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Вопросы ведения Кадастра и Реестра ПГ</a:t>
            </a:r>
          </a:p>
          <a:p>
            <a:pPr marL="0" lvl="1">
              <a:buClr>
                <a:srgbClr val="70AD47"/>
              </a:buClr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Кадастр - Сбор и учет сведений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Получение отчетности по выбросам ПГ от операторов установок в  электронной форме;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Обработка полученных данных и внесение в Кадастр;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и прогнозирование выбросов и поглощения ПГ;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Обеспечение контроля за объемами выбросов и поглощения ПГ;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Выполнение обязательств РК по ежегодной  отчетности в соответствии с международными договорами.</a:t>
            </a:r>
          </a:p>
        </p:txBody>
      </p:sp>
      <p:cxnSp>
        <p:nvCxnSpPr>
          <p:cNvPr id="237" name="Соединительная линия уступом 236"/>
          <p:cNvCxnSpPr>
            <a:stCxn id="224" idx="4"/>
            <a:endCxn id="233" idx="1"/>
          </p:cNvCxnSpPr>
          <p:nvPr/>
        </p:nvCxnSpPr>
        <p:spPr>
          <a:xfrm rot="5400000">
            <a:off x="1731431" y="3474691"/>
            <a:ext cx="530096" cy="3251827"/>
          </a:xfrm>
          <a:prstGeom prst="bentConnector4">
            <a:avLst>
              <a:gd name="adj1" fmla="val 8608"/>
              <a:gd name="adj2" fmla="val 107030"/>
            </a:avLst>
          </a:prstGeom>
          <a:ln>
            <a:solidFill>
              <a:srgbClr val="BC3B4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2" name="Изображение 42" descr="tactical.png">
            <a:extLst>
              <a:ext uri="{FF2B5EF4-FFF2-40B4-BE49-F238E27FC236}">
                <a16:creationId xmlns:a16="http://schemas.microsoft.com/office/drawing/2014/main" id="{9EC4D5D4-0F66-4E05-A71C-CDDCBB0B814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939" y="2308921"/>
            <a:ext cx="224830" cy="224830"/>
          </a:xfrm>
          <a:prstGeom prst="rect">
            <a:avLst/>
          </a:prstGeom>
        </p:spPr>
      </p:pic>
      <p:pic>
        <p:nvPicPr>
          <p:cNvPr id="264" name="Изображение 41" descr="task.png">
            <a:extLst>
              <a:ext uri="{FF2B5EF4-FFF2-40B4-BE49-F238E27FC236}">
                <a16:creationId xmlns:a16="http://schemas.microsoft.com/office/drawing/2014/main" id="{5E01B9E8-2173-4482-86A5-FFE33DB6862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1167" y="2645812"/>
            <a:ext cx="243566" cy="243566"/>
          </a:xfrm>
          <a:prstGeom prst="rect">
            <a:avLst/>
          </a:prstGeom>
        </p:spPr>
      </p:pic>
      <p:pic>
        <p:nvPicPr>
          <p:cNvPr id="266" name="Изображение 43" descr="cogwheel.png">
            <a:extLst>
              <a:ext uri="{FF2B5EF4-FFF2-40B4-BE49-F238E27FC236}">
                <a16:creationId xmlns:a16="http://schemas.microsoft.com/office/drawing/2014/main" id="{9FD47640-15CB-4B49-8DDB-5F12D647D96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2187" y="3238199"/>
            <a:ext cx="261528" cy="261528"/>
          </a:xfrm>
          <a:prstGeom prst="rect">
            <a:avLst/>
          </a:prstGeom>
        </p:spPr>
      </p:pic>
      <p:sp>
        <p:nvSpPr>
          <p:cNvPr id="269" name="Прямоугольник 268"/>
          <p:cNvSpPr/>
          <p:nvPr/>
        </p:nvSpPr>
        <p:spPr>
          <a:xfrm>
            <a:off x="5892951" y="1612613"/>
            <a:ext cx="3136202" cy="877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119E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Национальный план распределения углеродных квот (НПР)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Определение списка субъектов квотирования, подлежащих включению в НПР;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Сбор исходных данных для расчета углеродных квот;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Расчет объемов углеродных квот для каждой квотируемой установки;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Анализ и постоянное обновление утвержденных </a:t>
            </a:r>
            <a:r>
              <a:rPr lang="ru-RU" sz="638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бенчмарков</a:t>
            </a: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(52 </a:t>
            </a:r>
            <a:r>
              <a:rPr lang="ru-RU" sz="638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бенчмарка</a:t>
            </a: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Подготовка проекта НПР.</a:t>
            </a:r>
          </a:p>
        </p:txBody>
      </p:sp>
      <p:cxnSp>
        <p:nvCxnSpPr>
          <p:cNvPr id="42" name="Соединительная линия уступом 41"/>
          <p:cNvCxnSpPr>
            <a:stCxn id="269" idx="1"/>
            <a:endCxn id="218" idx="0"/>
          </p:cNvCxnSpPr>
          <p:nvPr/>
        </p:nvCxnSpPr>
        <p:spPr>
          <a:xfrm rot="10800000" flipV="1">
            <a:off x="4949355" y="2051450"/>
            <a:ext cx="943596" cy="186605"/>
          </a:xfrm>
          <a:prstGeom prst="bentConnector2">
            <a:avLst/>
          </a:prstGeom>
          <a:ln>
            <a:solidFill>
              <a:srgbClr val="119EC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0" name="Прямоугольник 269"/>
          <p:cNvSpPr/>
          <p:nvPr/>
        </p:nvSpPr>
        <p:spPr>
          <a:xfrm>
            <a:off x="5892951" y="2408079"/>
            <a:ext cx="3134914" cy="6813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119E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Государственный реестр углеродных единиц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Формирование на основе НПР;  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Своевременное проведение всех трансакций с углеродными единицами; 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Ежегодное проведение изъятия углеродных квот;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Ежегодное погашение углеродных квот по итогам проверки отчетов субъектов квотирования</a:t>
            </a:r>
          </a:p>
        </p:txBody>
      </p:sp>
      <p:cxnSp>
        <p:nvCxnSpPr>
          <p:cNvPr id="44" name="Соединительная линия уступом 43"/>
          <p:cNvCxnSpPr>
            <a:stCxn id="219" idx="0"/>
            <a:endCxn id="270" idx="1"/>
          </p:cNvCxnSpPr>
          <p:nvPr/>
        </p:nvCxnSpPr>
        <p:spPr>
          <a:xfrm rot="16200000" flipH="1">
            <a:off x="5644518" y="2500317"/>
            <a:ext cx="159693" cy="337171"/>
          </a:xfrm>
          <a:prstGeom prst="bentConnector4">
            <a:avLst>
              <a:gd name="adj1" fmla="val -143150"/>
              <a:gd name="adj2" fmla="val 76025"/>
            </a:avLst>
          </a:prstGeom>
          <a:ln>
            <a:solidFill>
              <a:srgbClr val="119EC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4" name="Прямоугольник 273"/>
          <p:cNvSpPr/>
          <p:nvPr/>
        </p:nvSpPr>
        <p:spPr>
          <a:xfrm>
            <a:off x="6193468" y="3135701"/>
            <a:ext cx="2835686" cy="975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119EC9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Прочее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предложений к проектам НПА по вопросам СТВ; 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Взаимодействие с международными организациями, министерствами, </a:t>
            </a:r>
            <a:r>
              <a:rPr lang="ru-RU" sz="638" dirty="0" err="1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природопользователями</a:t>
            </a: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и их ассоциациями по вопросам СТВ;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Участие в международных климатических переговорах РКИК ООН и ПС по вопросам рыночных механизмов;  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Проведение различных анализов в рамках бюджетной программы; 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Участие в национальных и международных конференциях</a:t>
            </a:r>
          </a:p>
        </p:txBody>
      </p:sp>
      <p:cxnSp>
        <p:nvCxnSpPr>
          <p:cNvPr id="276" name="Соединительная линия уступом 275"/>
          <p:cNvCxnSpPr>
            <a:stCxn id="274" idx="1"/>
            <a:endCxn id="220" idx="6"/>
          </p:cNvCxnSpPr>
          <p:nvPr/>
        </p:nvCxnSpPr>
        <p:spPr>
          <a:xfrm rot="10800000">
            <a:off x="6073818" y="3372204"/>
            <a:ext cx="119651" cy="251420"/>
          </a:xfrm>
          <a:prstGeom prst="bentConnector3">
            <a:avLst>
              <a:gd name="adj1" fmla="val 50000"/>
            </a:avLst>
          </a:prstGeom>
          <a:ln>
            <a:solidFill>
              <a:srgbClr val="119EC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3" name="Изображение 43" descr="cogwheel.png">
            <a:extLst>
              <a:ext uri="{FF2B5EF4-FFF2-40B4-BE49-F238E27FC236}">
                <a16:creationId xmlns:a16="http://schemas.microsoft.com/office/drawing/2014/main" id="{26F3DB91-FDA7-8A53-71FA-EB7A2D17533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590" y="4894628"/>
            <a:ext cx="261528" cy="261528"/>
          </a:xfrm>
          <a:prstGeom prst="rect">
            <a:avLst/>
          </a:prstGeom>
        </p:spPr>
      </p:pic>
      <p:pic>
        <p:nvPicPr>
          <p:cNvPr id="284" name="Изображение 61" descr="business-report.png">
            <a:extLst>
              <a:ext uri="{FF2B5EF4-FFF2-40B4-BE49-F238E27FC236}">
                <a16:creationId xmlns:a16="http://schemas.microsoft.com/office/drawing/2014/main" id="{9F58FCFC-8A48-C78D-6483-FE2E4ADFEE4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315" y="3931759"/>
            <a:ext cx="246515" cy="246515"/>
          </a:xfrm>
          <a:prstGeom prst="rect">
            <a:avLst/>
          </a:prstGeom>
        </p:spPr>
      </p:pic>
      <p:pic>
        <p:nvPicPr>
          <p:cNvPr id="285" name="Изображение 41" descr="task.png">
            <a:extLst>
              <a:ext uri="{FF2B5EF4-FFF2-40B4-BE49-F238E27FC236}">
                <a16:creationId xmlns:a16="http://schemas.microsoft.com/office/drawing/2014/main" id="{8E7AC3BC-2A22-F665-FA7D-B038BF26745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622" y="4538273"/>
            <a:ext cx="243566" cy="243566"/>
          </a:xfrm>
          <a:prstGeom prst="rect">
            <a:avLst/>
          </a:prstGeom>
        </p:spPr>
      </p:pic>
      <p:sp>
        <p:nvSpPr>
          <p:cNvPr id="286" name="Прямоугольник 285"/>
          <p:cNvSpPr/>
          <p:nvPr/>
        </p:nvSpPr>
        <p:spPr>
          <a:xfrm>
            <a:off x="6193468" y="4148545"/>
            <a:ext cx="2835686" cy="58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Обновление инструментов моделирования для содействия принятию решений климатической политики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Модель всей энергосистемы TIMES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Макроэкономическая модель CGE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Секторальные модели SD</a:t>
            </a:r>
          </a:p>
        </p:txBody>
      </p:sp>
      <p:cxnSp>
        <p:nvCxnSpPr>
          <p:cNvPr id="82" name="Соединительная линия уступом 81"/>
          <p:cNvCxnSpPr>
            <a:stCxn id="221" idx="4"/>
            <a:endCxn id="286" idx="1"/>
          </p:cNvCxnSpPr>
          <p:nvPr/>
        </p:nvCxnSpPr>
        <p:spPr>
          <a:xfrm rot="16200000" flipH="1">
            <a:off x="5948161" y="4194825"/>
            <a:ext cx="206770" cy="283844"/>
          </a:xfrm>
          <a:prstGeom prst="bentConnector2">
            <a:avLst/>
          </a:prstGeom>
          <a:ln>
            <a:solidFill>
              <a:srgbClr val="ED7D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8" name="Прямоугольник 287"/>
          <p:cNvSpPr/>
          <p:nvPr/>
        </p:nvSpPr>
        <p:spPr>
          <a:xfrm>
            <a:off x="5948354" y="4786950"/>
            <a:ext cx="2835686" cy="485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инструментов моделирования для содействия принятию решений климатической политики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Модель электроэнергетики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Модель загрязнения воздуха и риска смертности</a:t>
            </a:r>
          </a:p>
        </p:txBody>
      </p:sp>
      <p:cxnSp>
        <p:nvCxnSpPr>
          <p:cNvPr id="94" name="Соединительная линия уступом 93"/>
          <p:cNvCxnSpPr>
            <a:stCxn id="222" idx="4"/>
            <a:endCxn id="288" idx="1"/>
          </p:cNvCxnSpPr>
          <p:nvPr/>
        </p:nvCxnSpPr>
        <p:spPr>
          <a:xfrm rot="16200000" flipH="1">
            <a:off x="5655347" y="4736445"/>
            <a:ext cx="193897" cy="392118"/>
          </a:xfrm>
          <a:prstGeom prst="bentConnector2">
            <a:avLst/>
          </a:prstGeom>
          <a:ln>
            <a:solidFill>
              <a:srgbClr val="ED7D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0" name="Прямоугольник 289"/>
          <p:cNvSpPr/>
          <p:nvPr/>
        </p:nvSpPr>
        <p:spPr>
          <a:xfrm>
            <a:off x="5948354" y="5313350"/>
            <a:ext cx="2243030" cy="583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38" dirty="0">
                <a:solidFill>
                  <a:srgbClr val="ED7D3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Разработка и сопровождение НПА по вопросам декарбонизации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ОНУВ 2030, дорожная карта ОНУВ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Углеродная нейтральность 2060</a:t>
            </a:r>
          </a:p>
          <a:p>
            <a:pPr marL="65485" lvl="1" indent="-65485">
              <a:buClr>
                <a:srgbClr val="70AD47"/>
              </a:buClr>
              <a:buFont typeface="Arial" panose="020B0604020202020204" pitchFamily="34" charset="0"/>
              <a:buChar char="•"/>
            </a:pPr>
            <a:r>
              <a:rPr lang="ru-RU" sz="638" dirty="0">
                <a:solidFill>
                  <a:srgbClr val="E7E6E6">
                    <a:lumMod val="50000"/>
                  </a:srgb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Оценка НДТ</a:t>
            </a:r>
          </a:p>
        </p:txBody>
      </p:sp>
      <p:cxnSp>
        <p:nvCxnSpPr>
          <p:cNvPr id="292" name="Соединительная линия уступом 291"/>
          <p:cNvCxnSpPr>
            <a:stCxn id="223" idx="4"/>
            <a:endCxn id="290" idx="1"/>
          </p:cNvCxnSpPr>
          <p:nvPr/>
        </p:nvCxnSpPr>
        <p:spPr>
          <a:xfrm rot="16200000" flipH="1">
            <a:off x="5247603" y="4904185"/>
            <a:ext cx="402503" cy="998999"/>
          </a:xfrm>
          <a:prstGeom prst="bentConnector2">
            <a:avLst/>
          </a:prstGeom>
          <a:ln>
            <a:solidFill>
              <a:srgbClr val="ED7D3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" name="Изображение 61" descr="business-report.png"/>
          <p:cNvPicPr>
            <a:picLocks noChangeAspect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135" y="4540435"/>
            <a:ext cx="246515" cy="246515"/>
          </a:xfrm>
          <a:prstGeom prst="rect">
            <a:avLst/>
          </a:prstGeom>
        </p:spPr>
      </p:pic>
      <p:sp>
        <p:nvSpPr>
          <p:cNvPr id="301" name="TextBox 300"/>
          <p:cNvSpPr txBox="1"/>
          <p:nvPr/>
        </p:nvSpPr>
        <p:spPr>
          <a:xfrm>
            <a:off x="3447349" y="1055726"/>
            <a:ext cx="224933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342900"/>
            <a:r>
              <a:rPr lang="ru-RU" sz="1050" dirty="0">
                <a:solidFill>
                  <a:srgbClr val="E7E6E6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низкоуглеродного развития</a:t>
            </a:r>
          </a:p>
        </p:txBody>
      </p:sp>
      <p:cxnSp>
        <p:nvCxnSpPr>
          <p:cNvPr id="302" name="Прямая соединительная линия 301"/>
          <p:cNvCxnSpPr/>
          <p:nvPr/>
        </p:nvCxnSpPr>
        <p:spPr>
          <a:xfrm>
            <a:off x="522000" y="1299210"/>
            <a:ext cx="8100000" cy="0"/>
          </a:xfrm>
          <a:prstGeom prst="line">
            <a:avLst/>
          </a:prstGeom>
          <a:noFill/>
          <a:ln w="19050" cap="flat" cmpd="sng" algn="ctr">
            <a:solidFill>
              <a:srgbClr val="E7E6E6">
                <a:lumMod val="50000"/>
              </a:srgbClr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68331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BC6925F-36DB-4894-BEC3-AB25A3C72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50"/>
            <a:ext cx="9150560" cy="5143500"/>
          </a:xfrm>
          <a:prstGeom prst="rect">
            <a:avLst/>
          </a:prstGeom>
        </p:spPr>
      </p:pic>
      <p:sp>
        <p:nvSpPr>
          <p:cNvPr id="51" name="Прямоугольник с двумя скругленными соседними углами 50"/>
          <p:cNvSpPr/>
          <p:nvPr/>
        </p:nvSpPr>
        <p:spPr>
          <a:xfrm rot="16200000">
            <a:off x="3389808" y="-1165618"/>
            <a:ext cx="2128857" cy="725978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2" name="Прямоугольник с двумя скругленными соседними углами 51"/>
          <p:cNvSpPr/>
          <p:nvPr/>
        </p:nvSpPr>
        <p:spPr>
          <a:xfrm rot="16200000">
            <a:off x="3462245" y="1141628"/>
            <a:ext cx="1983984" cy="7259781"/>
          </a:xfrm>
          <a:prstGeom prst="round2SameRect">
            <a:avLst>
              <a:gd name="adj1" fmla="val 48508"/>
              <a:gd name="adj2" fmla="val 0"/>
            </a:avLst>
          </a:prstGeom>
          <a:solidFill>
            <a:schemeClr val="accent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5" name="Овал 54"/>
          <p:cNvSpPr>
            <a:spLocks noChangeAspect="1"/>
          </p:cNvSpPr>
          <p:nvPr/>
        </p:nvSpPr>
        <p:spPr>
          <a:xfrm>
            <a:off x="1317048" y="1893552"/>
            <a:ext cx="895026" cy="904313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strike="sngStrike" dirty="0"/>
          </a:p>
        </p:txBody>
      </p:sp>
      <p:pic>
        <p:nvPicPr>
          <p:cNvPr id="62" name="Изображение 61" descr="business-rep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879" y="2086805"/>
            <a:ext cx="557648" cy="557648"/>
          </a:xfrm>
          <a:prstGeom prst="rect">
            <a:avLst/>
          </a:prstGeom>
        </p:spPr>
      </p:pic>
      <p:sp>
        <p:nvSpPr>
          <p:cNvPr id="64" name="Прямоугольник 63"/>
          <p:cNvSpPr/>
          <p:nvPr/>
        </p:nvSpPr>
        <p:spPr>
          <a:xfrm>
            <a:off x="2125266" y="1544875"/>
            <a:ext cx="537291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prstClr val="black"/>
                </a:solidFill>
                <a:latin typeface="Arial Narrow"/>
                <a:cs typeface="Arial Narrow"/>
              </a:rPr>
              <a:t>Разработка Национального доклада о кадастре антропогенных выбросов и поглощений ПГ</a:t>
            </a:r>
          </a:p>
          <a:p>
            <a:pPr marL="114919" lvl="1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1. Сбор исходной информации у госорганов, ведомств и крупнейших предприятий РК;</a:t>
            </a:r>
          </a:p>
          <a:p>
            <a:pPr marL="114919" lvl="1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2. Обработка данных и расчет выбросов парниковых газов по 5 секторам: энергетика, промышленные процессы, сельское хозяйство, лесные ресурсы, отходы;</a:t>
            </a:r>
          </a:p>
          <a:p>
            <a:pPr marL="114919" lvl="1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3. Заполнение таблиц общего формата отчетности согласно требованиям РКИК ООН;</a:t>
            </a:r>
          </a:p>
          <a:p>
            <a:pPr marL="114919" lvl="1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4. Прохождение проверки международных экспертов РКИК ООН;</a:t>
            </a:r>
          </a:p>
          <a:p>
            <a:pPr marL="114919" lvl="1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5. Участие в международных переговорах по РКИК , КП и ПС и Вспомогательных органах (ВОКНТА, ВОО).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2415112" y="4098059"/>
            <a:ext cx="54381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prstClr val="black"/>
                </a:solidFill>
                <a:latin typeface="Arial Narrow"/>
                <a:cs typeface="Arial Narrow"/>
              </a:rPr>
              <a:t>Разработка отчета по выходу из статуса несоблюдения требований Киотского протокола</a:t>
            </a:r>
          </a:p>
          <a:p>
            <a:pPr marL="114919" lvl="1" algn="just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1. Разработка мероприятий по выходу из статуса несоблюдения;</a:t>
            </a:r>
          </a:p>
          <a:p>
            <a:pPr marL="114919" lvl="1" algn="just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2. Разработка НПА по государственной инвентаризации согласно замечаниям РКИК ООН;</a:t>
            </a:r>
          </a:p>
          <a:p>
            <a:pPr marL="114919" lvl="1" algn="just"/>
            <a:r>
              <a:rPr lang="ru-RU" sz="1200" dirty="0">
                <a:solidFill>
                  <a:prstClr val="black"/>
                </a:solidFill>
                <a:latin typeface="Arial Narrow"/>
                <a:cs typeface="Arial Narrow"/>
              </a:rPr>
              <a:t>3. Наращивание потенциала – участие в обучающих тренингах  и курсах.</a:t>
            </a:r>
          </a:p>
        </p:txBody>
      </p:sp>
      <p:sp>
        <p:nvSpPr>
          <p:cNvPr id="70" name="Прямоугольник 69">
            <a:extLst>
              <a:ext uri="{FF2B5EF4-FFF2-40B4-BE49-F238E27FC236}">
                <a16:creationId xmlns:a16="http://schemas.microsoft.com/office/drawing/2014/main" id="{D2115402-C899-4CD5-8164-6F3C02808F1A}"/>
              </a:ext>
            </a:extLst>
          </p:cNvPr>
          <p:cNvSpPr/>
          <p:nvPr/>
        </p:nvSpPr>
        <p:spPr>
          <a:xfrm>
            <a:off x="1929479" y="924751"/>
            <a:ext cx="497852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Инвентаризация парниковых газов</a:t>
            </a:r>
          </a:p>
        </p:txBody>
      </p:sp>
      <p:sp>
        <p:nvSpPr>
          <p:cNvPr id="76" name="Прямоугольник 75">
            <a:extLst>
              <a:ext uri="{FF2B5EF4-FFF2-40B4-BE49-F238E27FC236}">
                <a16:creationId xmlns:a16="http://schemas.microsoft.com/office/drawing/2014/main" id="{D6ADCEF0-5F06-4EBF-ACB4-35ABCB995312}"/>
              </a:ext>
            </a:extLst>
          </p:cNvPr>
          <p:cNvSpPr/>
          <p:nvPr/>
        </p:nvSpPr>
        <p:spPr>
          <a:xfrm>
            <a:off x="1142999" y="1281071"/>
            <a:ext cx="6858000" cy="16329"/>
          </a:xfrm>
          <a:prstGeom prst="rect">
            <a:avLst/>
          </a:prstGeom>
          <a:solidFill>
            <a:srgbClr val="1B1F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7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D399EC98-9638-4821-A863-CB4B300E8821}"/>
              </a:ext>
            </a:extLst>
          </p:cNvPr>
          <p:cNvSpPr>
            <a:spLocks noChangeAspect="1"/>
          </p:cNvSpPr>
          <p:nvPr/>
        </p:nvSpPr>
        <p:spPr>
          <a:xfrm>
            <a:off x="1310868" y="4282806"/>
            <a:ext cx="873340" cy="882402"/>
          </a:xfrm>
          <a:prstGeom prst="ellipse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strike="sngStrike" dirty="0"/>
          </a:p>
        </p:txBody>
      </p:sp>
      <p:pic>
        <p:nvPicPr>
          <p:cNvPr id="63" name="Изображение 62" descr="report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319" y="4429734"/>
            <a:ext cx="588547" cy="588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36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4CC04-7EA4-4668-8A2C-0C9891FD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0" y="116632"/>
            <a:ext cx="8229600" cy="1143000"/>
          </a:xfrm>
          <a:ln>
            <a:solidFill>
              <a:schemeClr val="tx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Законодательная основа системы национальной инвентаризации парниковых газов РК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69C1F-14D6-4D0B-822B-201775CB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" y="1340768"/>
            <a:ext cx="8229600" cy="453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j-lt"/>
              </a:rPr>
              <a:t>Экологический кодекс, Статья 302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algn="ctr"/>
            <a:endParaRPr lang="ru-RU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j-lt"/>
              </a:rPr>
              <a:t>Правила проведения контроля полноты, прозрачности и достоверности государственной инвентаризации выбросов и поглощений парниковых газов </a:t>
            </a:r>
          </a:p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j-lt"/>
              </a:rPr>
              <a:t>от 22.02. 2022 № 46</a:t>
            </a:r>
            <a:endParaRPr lang="ru-RU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ctr">
              <a:buNone/>
            </a:pPr>
            <a:endParaRPr lang="ru-RU" dirty="0"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latin typeface="+mj-lt"/>
              </a:rPr>
              <a:t>Глава 2. Порядок проведения контроля полноты, прозрачности и достоверности государственной инвентаризации</a:t>
            </a:r>
            <a:endParaRPr lang="ru-RU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en-US" sz="2800" b="1" dirty="0">
              <a:ln w="12700">
                <a:solidFill>
                  <a:schemeClr val="accent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latin typeface="+mj-lt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sz="2800" i="1" dirty="0">
              <a:solidFill>
                <a:srgbClr val="002060"/>
              </a:solidFill>
              <a:effectLst/>
              <a:latin typeface="Calibri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226C6DC-120D-4EEB-8503-3025B1095BDC}"/>
              </a:ext>
            </a:extLst>
          </p:cNvPr>
          <p:cNvSpPr/>
          <p:nvPr/>
        </p:nvSpPr>
        <p:spPr>
          <a:xfrm>
            <a:off x="4398729" y="1816852"/>
            <a:ext cx="386362" cy="4600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305D78CA-4A66-4E38-9E32-E2280F91E704}"/>
              </a:ext>
            </a:extLst>
          </p:cNvPr>
          <p:cNvSpPr/>
          <p:nvPr/>
        </p:nvSpPr>
        <p:spPr>
          <a:xfrm>
            <a:off x="4398729" y="4090866"/>
            <a:ext cx="386362" cy="460020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0735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4CC04-7EA4-4668-8A2C-0C9891FD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0" y="116632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accent4">
                    <a:lumMod val="50000"/>
                  </a:schemeClr>
                </a:solidFill>
              </a:rPr>
              <a:t>Порядок проведения контроля полноты, прозрачности и достоверности государственной инвентаризации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69C1F-14D6-4D0B-822B-201775CB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252" y="1484784"/>
            <a:ext cx="8482236" cy="4680520"/>
          </a:xfrm>
        </p:spPr>
        <p:txBody>
          <a:bodyPr>
            <a:normAutofit fontScale="92500" lnSpcReduction="20000"/>
          </a:bodyPr>
          <a:lstStyle/>
          <a:p>
            <a:pPr marL="0" indent="803275" algn="ctr">
              <a:buNone/>
            </a:pPr>
            <a:r>
              <a:rPr lang="ru-RU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Организация Рабочей группы – </a:t>
            </a:r>
            <a:r>
              <a:rPr lang="ru-RU" sz="2200" i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4 заседания</a:t>
            </a:r>
          </a:p>
          <a:p>
            <a:pPr marL="0" indent="803275" algn="ctr">
              <a:buNone/>
            </a:pPr>
            <a:endParaRPr lang="ru-RU" sz="2200" i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  <a:p>
            <a:pPr marL="628650" indent="92075" algn="ctr">
              <a:buNone/>
            </a:pPr>
            <a:endParaRPr lang="ru-RU" sz="2800" b="1" dirty="0">
              <a:ln w="12700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marL="628650" indent="92075" algn="ctr">
              <a:buNone/>
            </a:pPr>
            <a:r>
              <a:rPr lang="ru-RU" sz="28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представление исходных данных – </a:t>
            </a:r>
            <a:r>
              <a:rPr lang="ru-RU" sz="19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2-е </a:t>
            </a:r>
            <a:r>
              <a:rPr lang="ru-RU" sz="1400" b="1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Заседание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algn="ctr"/>
            <a:endParaRPr lang="ru-RU" sz="2800" dirty="0">
              <a:latin typeface="Calibri"/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 </a:t>
            </a:r>
          </a:p>
          <a:p>
            <a:pPr marL="0" indent="0" algn="ctr">
              <a:buNone/>
            </a:pPr>
            <a:r>
              <a:rPr lang="ru-RU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разработка и проверка Национального   </a:t>
            </a:r>
          </a:p>
          <a:p>
            <a:pPr marL="0" indent="0" algn="ctr">
              <a:buNone/>
            </a:pPr>
            <a:r>
              <a:rPr lang="ru-RU" sz="28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 доклада и таблиц ОФО</a:t>
            </a:r>
          </a:p>
          <a:p>
            <a:pPr marL="0" indent="0" algn="ctr">
              <a:buNone/>
            </a:pPr>
            <a:endParaRPr lang="ru-RU" sz="28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/>
            </a:endParaRPr>
          </a:p>
          <a:p>
            <a:pPr marL="0" indent="0" algn="ctr">
              <a:buNone/>
            </a:pPr>
            <a:endParaRPr lang="ru-RU" sz="2400" b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 marL="0" indent="0" algn="ctr">
              <a:buNone/>
            </a:pP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Согласование Национального   </a:t>
            </a:r>
          </a:p>
          <a:p>
            <a:pPr marL="0" indent="0" algn="ctr">
              <a:buNone/>
            </a:pPr>
            <a:r>
              <a:rPr lang="ru-RU" sz="24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Times New Roman"/>
              </a:rPr>
              <a:t>        доклада</a:t>
            </a:r>
            <a:endParaRPr lang="ru-RU" dirty="0"/>
          </a:p>
        </p:txBody>
      </p:sp>
      <p:sp>
        <p:nvSpPr>
          <p:cNvPr id="9" name="Стрелка: вниз 8">
            <a:extLst>
              <a:ext uri="{FF2B5EF4-FFF2-40B4-BE49-F238E27FC236}">
                <a16:creationId xmlns:a16="http://schemas.microsoft.com/office/drawing/2014/main" id="{1226C6DC-120D-4EEB-8503-3025B1095BDC}"/>
              </a:ext>
            </a:extLst>
          </p:cNvPr>
          <p:cNvSpPr/>
          <p:nvPr/>
        </p:nvSpPr>
        <p:spPr>
          <a:xfrm>
            <a:off x="4202723" y="2001142"/>
            <a:ext cx="534285" cy="56192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Стрелка: вниз 9">
            <a:extLst>
              <a:ext uri="{FF2B5EF4-FFF2-40B4-BE49-F238E27FC236}">
                <a16:creationId xmlns:a16="http://schemas.microsoft.com/office/drawing/2014/main" id="{305D78CA-4A66-4E38-9E32-E2280F91E704}"/>
              </a:ext>
            </a:extLst>
          </p:cNvPr>
          <p:cNvSpPr/>
          <p:nvPr/>
        </p:nvSpPr>
        <p:spPr>
          <a:xfrm>
            <a:off x="4211424" y="3025708"/>
            <a:ext cx="534285" cy="56192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Успех группы">
            <a:extLst>
              <a:ext uri="{FF2B5EF4-FFF2-40B4-BE49-F238E27FC236}">
                <a16:creationId xmlns:a16="http://schemas.microsoft.com/office/drawing/2014/main" id="{4EF6407E-0302-4AEC-AF07-85CFF5133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1563" y="1288623"/>
            <a:ext cx="914400" cy="914400"/>
          </a:xfrm>
          <a:prstGeom prst="rect">
            <a:avLst/>
          </a:prstGeom>
        </p:spPr>
      </p:pic>
      <p:pic>
        <p:nvPicPr>
          <p:cNvPr id="13" name="Рисунок 12" descr="Контрольный список">
            <a:extLst>
              <a:ext uri="{FF2B5EF4-FFF2-40B4-BE49-F238E27FC236}">
                <a16:creationId xmlns:a16="http://schemas.microsoft.com/office/drawing/2014/main" id="{C8EF6E78-AA93-4450-BC6C-75D9801EF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8815" y="2399184"/>
            <a:ext cx="720080" cy="720080"/>
          </a:xfrm>
          <a:prstGeom prst="rect">
            <a:avLst/>
          </a:prstGeom>
        </p:spPr>
      </p:pic>
      <p:pic>
        <p:nvPicPr>
          <p:cNvPr id="15" name="Рисунок 14" descr="Сборник схем">
            <a:extLst>
              <a:ext uri="{FF2B5EF4-FFF2-40B4-BE49-F238E27FC236}">
                <a16:creationId xmlns:a16="http://schemas.microsoft.com/office/drawing/2014/main" id="{DFD65D85-7012-49F4-A2FC-65A2C0DABEF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3651" y="3347895"/>
            <a:ext cx="914400" cy="914400"/>
          </a:xfrm>
          <a:prstGeom prst="rect">
            <a:avLst/>
          </a:prstGeom>
        </p:spPr>
      </p:pic>
      <p:sp>
        <p:nvSpPr>
          <p:cNvPr id="4" name="Стрелка: вниз 3">
            <a:extLst>
              <a:ext uri="{FF2B5EF4-FFF2-40B4-BE49-F238E27FC236}">
                <a16:creationId xmlns:a16="http://schemas.microsoft.com/office/drawing/2014/main" id="{F8905E18-162C-A08D-F6C9-605374540606}"/>
              </a:ext>
            </a:extLst>
          </p:cNvPr>
          <p:cNvSpPr/>
          <p:nvPr/>
        </p:nvSpPr>
        <p:spPr>
          <a:xfrm>
            <a:off x="4239133" y="4566632"/>
            <a:ext cx="534285" cy="561921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 descr="Контрольный список">
            <a:extLst>
              <a:ext uri="{FF2B5EF4-FFF2-40B4-BE49-F238E27FC236}">
                <a16:creationId xmlns:a16="http://schemas.microsoft.com/office/drawing/2014/main" id="{E9F882CA-0BE1-9CF2-0D0F-13310443A3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7110" y="49160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591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4CC04-7EA4-4668-8A2C-0C9891FD7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110" y="116632"/>
            <a:ext cx="8229600" cy="86746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10000"/>
                  </a:schemeClr>
                </a:solidFill>
              </a:rPr>
              <a:t>Заседания Рабочей группы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A69C1F-14D6-4D0B-822B-201775CB2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19064"/>
            <a:ext cx="8229600" cy="5062264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ru-RU" sz="2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Заседание         </a:t>
            </a:r>
            <a:r>
              <a:rPr lang="ru-RU" sz="23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Рабочей группы, </a:t>
            </a:r>
          </a:p>
          <a:p>
            <a:pPr marL="0" indent="0">
              <a:buNone/>
            </a:pPr>
            <a:r>
              <a:rPr lang="ru-RU" sz="23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утверждение графика Заседаний;</a:t>
            </a:r>
          </a:p>
          <a:p>
            <a:pPr marL="0" indent="0">
              <a:buNone/>
            </a:pPr>
            <a:r>
              <a:rPr lang="ru-RU" sz="23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  <a:r>
              <a:rPr lang="ru-RU" sz="19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утверждение Плана Обеспечения и контроля качества</a:t>
            </a:r>
          </a:p>
          <a:p>
            <a:pPr marL="0" indent="0">
              <a:buNone/>
            </a:pPr>
            <a:endParaRPr lang="ru-RU" sz="1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9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28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Заседание      </a:t>
            </a:r>
            <a:r>
              <a:rPr lang="ru-RU" sz="2200" dirty="0">
                <a:ln w="12700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представления исходных данных между представителями Рабочей группы         не позднее 1 июля</a:t>
            </a:r>
          </a:p>
          <a:p>
            <a:pPr marL="0" indent="0">
              <a:buNone/>
            </a:pPr>
            <a:endParaRPr lang="ru-RU" sz="22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</a:t>
            </a:r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III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Заседание      обсуждение представленных исходных данных</a:t>
            </a:r>
          </a:p>
          <a:p>
            <a:pPr marL="273050" indent="-273050">
              <a:buFont typeface="Wingdings" panose="05000000000000000000" pitchFamily="2" charset="2"/>
              <a:buChar char="Ø"/>
            </a:pPr>
            <a:endParaRPr lang="ru-RU" sz="2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3050" indent="-273050">
              <a:buFont typeface="Wingdings" panose="05000000000000000000" pitchFamily="2" charset="2"/>
              <a:buChar char="Ø"/>
            </a:pPr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 </a:t>
            </a:r>
            <a:r>
              <a:rPr lang="ru-RU" sz="2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Заседание        согласование Национального доклада      не позднее 10 апреля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Мозговой штурм группы">
            <a:extLst>
              <a:ext uri="{FF2B5EF4-FFF2-40B4-BE49-F238E27FC236}">
                <a16:creationId xmlns:a16="http://schemas.microsoft.com/office/drawing/2014/main" id="{8E9E1CC2-C65B-4F72-9899-D0DC49F4A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92310" y="260648"/>
            <a:ext cx="914400" cy="914400"/>
          </a:xfrm>
          <a:prstGeom prst="rect">
            <a:avLst/>
          </a:prstGeom>
        </p:spPr>
      </p:pic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0512A82-54A0-4723-94CE-7044DF7E2552}"/>
              </a:ext>
            </a:extLst>
          </p:cNvPr>
          <p:cNvCxnSpPr/>
          <p:nvPr/>
        </p:nvCxnSpPr>
        <p:spPr>
          <a:xfrm>
            <a:off x="2627784" y="1556792"/>
            <a:ext cx="288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C9221809-20AD-4E96-9A14-4C1F182A7916}"/>
              </a:ext>
            </a:extLst>
          </p:cNvPr>
          <p:cNvCxnSpPr/>
          <p:nvPr/>
        </p:nvCxnSpPr>
        <p:spPr>
          <a:xfrm>
            <a:off x="2627784" y="3284984"/>
            <a:ext cx="288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64E517A0-EECD-42D2-8CD0-79C342788CBA}"/>
              </a:ext>
            </a:extLst>
          </p:cNvPr>
          <p:cNvCxnSpPr/>
          <p:nvPr/>
        </p:nvCxnSpPr>
        <p:spPr>
          <a:xfrm>
            <a:off x="3107719" y="4293096"/>
            <a:ext cx="288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38E0D5C2-13E7-40A4-B0CB-10DEEDE32F91}"/>
              </a:ext>
            </a:extLst>
          </p:cNvPr>
          <p:cNvCxnSpPr/>
          <p:nvPr/>
        </p:nvCxnSpPr>
        <p:spPr>
          <a:xfrm>
            <a:off x="5292080" y="3573016"/>
            <a:ext cx="288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6994D02E-14FF-4093-87FA-2D3470825AE1}"/>
              </a:ext>
            </a:extLst>
          </p:cNvPr>
          <p:cNvCxnSpPr/>
          <p:nvPr/>
        </p:nvCxnSpPr>
        <p:spPr>
          <a:xfrm>
            <a:off x="3251735" y="5589240"/>
            <a:ext cx="288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B444017-EAF6-413D-8209-BC135B34FBAF}"/>
              </a:ext>
            </a:extLst>
          </p:cNvPr>
          <p:cNvCxnSpPr/>
          <p:nvPr/>
        </p:nvCxnSpPr>
        <p:spPr>
          <a:xfrm>
            <a:off x="1763688" y="5949280"/>
            <a:ext cx="288032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6644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9287" y="1050563"/>
            <a:ext cx="8537027" cy="42177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500" b="1" dirty="0">
                <a:latin typeface="+mn-lt"/>
              </a:rPr>
              <a:t>НАЦИОНАЛЬНАЯ СИСТЕМА ИНВЕНТАРИЗАЦИИ                    </a:t>
            </a:r>
            <a:br>
              <a:rPr lang="ru-RU" sz="1500" b="1" dirty="0">
                <a:latin typeface="+mn-lt"/>
              </a:rPr>
            </a:br>
            <a:r>
              <a:rPr lang="ru-RU" sz="1500" b="1" dirty="0">
                <a:latin typeface="+mn-lt"/>
              </a:rPr>
              <a:t>ПАРНИКОВЫХ ГАЗОВ В КАЗАХСТАНЕ </a:t>
            </a:r>
            <a:br>
              <a:rPr lang="ru-RU" sz="1575" dirty="0"/>
            </a:br>
            <a:endParaRPr lang="ru-RU" sz="1575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485901" y="2308860"/>
            <a:ext cx="6310226" cy="3291840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72846" y="3207516"/>
            <a:ext cx="4370275" cy="72308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i="1" dirty="0"/>
              <a:t>Рабочий орган (АО «</a:t>
            </a:r>
            <a:r>
              <a:rPr lang="ru-RU" sz="1013" b="1" i="1" dirty="0" err="1"/>
              <a:t>Жасыл</a:t>
            </a:r>
            <a:r>
              <a:rPr lang="ru-RU" sz="1013" b="1" i="1" dirty="0"/>
              <a:t> даму»)</a:t>
            </a:r>
          </a:p>
          <a:p>
            <a:pPr algn="ctr"/>
            <a:r>
              <a:rPr lang="ru-RU" sz="1013" b="1" i="1" dirty="0"/>
              <a:t>Департамент  инвентаризации парниковых газов</a:t>
            </a:r>
          </a:p>
        </p:txBody>
      </p:sp>
      <p:sp>
        <p:nvSpPr>
          <p:cNvPr id="7" name="Овал 6"/>
          <p:cNvSpPr/>
          <p:nvPr/>
        </p:nvSpPr>
        <p:spPr>
          <a:xfrm>
            <a:off x="2861513" y="1811245"/>
            <a:ext cx="2659825" cy="817616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dirty="0">
                <a:solidFill>
                  <a:schemeClr val="tx1"/>
                </a:solidFill>
              </a:rPr>
              <a:t>Уполномоченный национальный орган</a:t>
            </a:r>
          </a:p>
          <a:p>
            <a:pPr algn="ctr"/>
            <a:r>
              <a:rPr lang="ru-RU" sz="1013" b="1" dirty="0">
                <a:solidFill>
                  <a:schemeClr val="tx1"/>
                </a:solidFill>
              </a:rPr>
              <a:t>(МЭПР РК)</a:t>
            </a:r>
          </a:p>
          <a:p>
            <a:pPr algn="ctr"/>
            <a:r>
              <a:rPr lang="ru-RU" sz="788" b="1" i="1" dirty="0">
                <a:solidFill>
                  <a:schemeClr val="tx1"/>
                </a:solidFill>
              </a:rPr>
              <a:t>ТЗ на подготовку Национальной инвентаризации ПГ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5950" y="2559698"/>
            <a:ext cx="1393205" cy="213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b="1" dirty="0"/>
              <a:t> Отчет по проверке</a:t>
            </a:r>
          </a:p>
        </p:txBody>
      </p:sp>
      <p:sp>
        <p:nvSpPr>
          <p:cNvPr id="28" name="Стрелка вверх 27"/>
          <p:cNvSpPr/>
          <p:nvPr/>
        </p:nvSpPr>
        <p:spPr>
          <a:xfrm>
            <a:off x="8039093" y="4211975"/>
            <a:ext cx="42395" cy="18577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29" name="Стрелка вниз 28"/>
          <p:cNvSpPr/>
          <p:nvPr/>
        </p:nvSpPr>
        <p:spPr>
          <a:xfrm>
            <a:off x="4640463" y="2705657"/>
            <a:ext cx="61292" cy="4492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30" name="Стрелка вверх 29"/>
          <p:cNvSpPr/>
          <p:nvPr/>
        </p:nvSpPr>
        <p:spPr>
          <a:xfrm>
            <a:off x="4055249" y="2727928"/>
            <a:ext cx="108012" cy="46341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 dirty="0"/>
          </a:p>
        </p:txBody>
      </p:sp>
      <p:sp>
        <p:nvSpPr>
          <p:cNvPr id="32" name="Прямоугольная выноска 31"/>
          <p:cNvSpPr/>
          <p:nvPr/>
        </p:nvSpPr>
        <p:spPr>
          <a:xfrm>
            <a:off x="1141460" y="4402208"/>
            <a:ext cx="1026114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Сбор данных,</a:t>
            </a:r>
          </a:p>
          <a:p>
            <a:pPr algn="ctr"/>
            <a:r>
              <a:rPr lang="ru-RU" sz="788" b="1" dirty="0">
                <a:solidFill>
                  <a:schemeClr val="tx1"/>
                </a:solidFill>
              </a:rPr>
              <a:t>подготовка</a:t>
            </a:r>
          </a:p>
        </p:txBody>
      </p:sp>
      <p:sp>
        <p:nvSpPr>
          <p:cNvPr id="35" name="Прямоугольная выноска 31">
            <a:extLst>
              <a:ext uri="{FF2B5EF4-FFF2-40B4-BE49-F238E27FC236}">
                <a16:creationId xmlns:a16="http://schemas.microsoft.com/office/drawing/2014/main" id="{178C8121-7534-3142-E861-538E3F2EED16}"/>
              </a:ext>
            </a:extLst>
          </p:cNvPr>
          <p:cNvSpPr/>
          <p:nvPr/>
        </p:nvSpPr>
        <p:spPr>
          <a:xfrm>
            <a:off x="2479542" y="4427490"/>
            <a:ext cx="910738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Расчет выбросов</a:t>
            </a:r>
          </a:p>
        </p:txBody>
      </p:sp>
      <p:sp>
        <p:nvSpPr>
          <p:cNvPr id="36" name="Прямоугольная выноска 31">
            <a:extLst>
              <a:ext uri="{FF2B5EF4-FFF2-40B4-BE49-F238E27FC236}">
                <a16:creationId xmlns:a16="http://schemas.microsoft.com/office/drawing/2014/main" id="{F3EBA11D-9703-3CC2-635B-00C48353E238}"/>
              </a:ext>
            </a:extLst>
          </p:cNvPr>
          <p:cNvSpPr/>
          <p:nvPr/>
        </p:nvSpPr>
        <p:spPr>
          <a:xfrm>
            <a:off x="3675641" y="4410013"/>
            <a:ext cx="1026114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Заполнение таблиц Общего формата отчетности (ОФО)</a:t>
            </a:r>
          </a:p>
        </p:txBody>
      </p:sp>
      <p:sp>
        <p:nvSpPr>
          <p:cNvPr id="37" name="Прямоугольная выноска 31">
            <a:extLst>
              <a:ext uri="{FF2B5EF4-FFF2-40B4-BE49-F238E27FC236}">
                <a16:creationId xmlns:a16="http://schemas.microsoft.com/office/drawing/2014/main" id="{783F5ACE-5D6A-FBD5-4FB3-395BBE979A55}"/>
              </a:ext>
            </a:extLst>
          </p:cNvPr>
          <p:cNvSpPr/>
          <p:nvPr/>
        </p:nvSpPr>
        <p:spPr>
          <a:xfrm>
            <a:off x="5033458" y="4427490"/>
            <a:ext cx="975760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Разработка </a:t>
            </a:r>
            <a:r>
              <a:rPr lang="ru-RU" sz="788" b="1" dirty="0" err="1">
                <a:solidFill>
                  <a:schemeClr val="tx1"/>
                </a:solidFill>
              </a:rPr>
              <a:t>Нацдоклада</a:t>
            </a:r>
            <a:endParaRPr lang="ru-RU" sz="788" b="1" dirty="0">
              <a:solidFill>
                <a:schemeClr val="tx1"/>
              </a:solidFill>
            </a:endParaRPr>
          </a:p>
        </p:txBody>
      </p:sp>
      <p:sp>
        <p:nvSpPr>
          <p:cNvPr id="39" name="Прямоугольная выноска 31">
            <a:extLst>
              <a:ext uri="{FF2B5EF4-FFF2-40B4-BE49-F238E27FC236}">
                <a16:creationId xmlns:a16="http://schemas.microsoft.com/office/drawing/2014/main" id="{55B9B23B-25F8-D638-88DE-7CE15ACB94A6}"/>
              </a:ext>
            </a:extLst>
          </p:cNvPr>
          <p:cNvSpPr/>
          <p:nvPr/>
        </p:nvSpPr>
        <p:spPr>
          <a:xfrm>
            <a:off x="6310662" y="4457666"/>
            <a:ext cx="1026114" cy="50896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Проверка </a:t>
            </a:r>
            <a:r>
              <a:rPr lang="ru-RU" sz="788" b="1" dirty="0" err="1">
                <a:solidFill>
                  <a:schemeClr val="tx1"/>
                </a:solidFill>
              </a:rPr>
              <a:t>Нацдоклада</a:t>
            </a:r>
            <a:r>
              <a:rPr lang="ru-RU" sz="788" b="1" dirty="0">
                <a:solidFill>
                  <a:schemeClr val="tx1"/>
                </a:solidFill>
              </a:rPr>
              <a:t>  институтами и органами по ВВ</a:t>
            </a:r>
          </a:p>
        </p:txBody>
      </p:sp>
      <p:sp>
        <p:nvSpPr>
          <p:cNvPr id="40" name="Прямоугольная выноска 31">
            <a:extLst>
              <a:ext uri="{FF2B5EF4-FFF2-40B4-BE49-F238E27FC236}">
                <a16:creationId xmlns:a16="http://schemas.microsoft.com/office/drawing/2014/main" id="{E0C30171-0992-BD2C-6366-2F14331AD9CC}"/>
              </a:ext>
            </a:extLst>
          </p:cNvPr>
          <p:cNvSpPr/>
          <p:nvPr/>
        </p:nvSpPr>
        <p:spPr>
          <a:xfrm>
            <a:off x="7604338" y="3628339"/>
            <a:ext cx="1026114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Утверждение </a:t>
            </a:r>
            <a:r>
              <a:rPr lang="ru-RU" sz="788" b="1" dirty="0" err="1">
                <a:solidFill>
                  <a:schemeClr val="tx1"/>
                </a:solidFill>
              </a:rPr>
              <a:t>Нацдоклада</a:t>
            </a:r>
            <a:r>
              <a:rPr lang="ru-RU" sz="788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" name="Прямоугольная выноска 31">
            <a:extLst>
              <a:ext uri="{FF2B5EF4-FFF2-40B4-BE49-F238E27FC236}">
                <a16:creationId xmlns:a16="http://schemas.microsoft.com/office/drawing/2014/main" id="{9D08D6DB-82A0-D508-C397-48838FE6742F}"/>
              </a:ext>
            </a:extLst>
          </p:cNvPr>
          <p:cNvSpPr/>
          <p:nvPr/>
        </p:nvSpPr>
        <p:spPr>
          <a:xfrm>
            <a:off x="7658100" y="2078767"/>
            <a:ext cx="1026114" cy="574865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Прохождение проверки </a:t>
            </a:r>
            <a:r>
              <a:rPr lang="ru-RU" sz="788" b="1" dirty="0" err="1">
                <a:solidFill>
                  <a:schemeClr val="tx1"/>
                </a:solidFill>
              </a:rPr>
              <a:t>нацдоклада</a:t>
            </a:r>
            <a:r>
              <a:rPr lang="ru-RU" sz="788" b="1" dirty="0">
                <a:solidFill>
                  <a:schemeClr val="tx1"/>
                </a:solidFill>
              </a:rPr>
              <a:t> международных экспертов</a:t>
            </a:r>
          </a:p>
        </p:txBody>
      </p:sp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396C93CA-98D0-5299-4DC8-F02F41EC0952}"/>
              </a:ext>
            </a:extLst>
          </p:cNvPr>
          <p:cNvSpPr/>
          <p:nvPr/>
        </p:nvSpPr>
        <p:spPr>
          <a:xfrm>
            <a:off x="3405108" y="4626541"/>
            <a:ext cx="236819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3" name="Стрелка: вправо 42">
            <a:extLst>
              <a:ext uri="{FF2B5EF4-FFF2-40B4-BE49-F238E27FC236}">
                <a16:creationId xmlns:a16="http://schemas.microsoft.com/office/drawing/2014/main" id="{79280CE6-CB12-A025-F6C8-248AF8F2FA36}"/>
              </a:ext>
            </a:extLst>
          </p:cNvPr>
          <p:cNvSpPr/>
          <p:nvPr/>
        </p:nvSpPr>
        <p:spPr>
          <a:xfrm flipV="1">
            <a:off x="4777800" y="4639203"/>
            <a:ext cx="212126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4" name="Стрелка: вправо 43">
            <a:extLst>
              <a:ext uri="{FF2B5EF4-FFF2-40B4-BE49-F238E27FC236}">
                <a16:creationId xmlns:a16="http://schemas.microsoft.com/office/drawing/2014/main" id="{32DE9C22-4473-DC32-DD4B-30E61C67D5A4}"/>
              </a:ext>
            </a:extLst>
          </p:cNvPr>
          <p:cNvSpPr/>
          <p:nvPr/>
        </p:nvSpPr>
        <p:spPr>
          <a:xfrm flipV="1">
            <a:off x="6058938" y="4645703"/>
            <a:ext cx="236819" cy="41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45" name="Стрелка вверх 27">
            <a:extLst>
              <a:ext uri="{FF2B5EF4-FFF2-40B4-BE49-F238E27FC236}">
                <a16:creationId xmlns:a16="http://schemas.microsoft.com/office/drawing/2014/main" id="{A39EA7EA-5379-AF2C-4BDA-7BD576DAC9E7}"/>
              </a:ext>
            </a:extLst>
          </p:cNvPr>
          <p:cNvSpPr/>
          <p:nvPr/>
        </p:nvSpPr>
        <p:spPr>
          <a:xfrm>
            <a:off x="8047199" y="3429000"/>
            <a:ext cx="34289" cy="16711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48" name="Скругленный прямоугольник 2">
            <a:extLst>
              <a:ext uri="{FF2B5EF4-FFF2-40B4-BE49-F238E27FC236}">
                <a16:creationId xmlns:a16="http://schemas.microsoft.com/office/drawing/2014/main" id="{AB778CF9-C5CB-F32F-8860-64087FDC758B}"/>
              </a:ext>
            </a:extLst>
          </p:cNvPr>
          <p:cNvSpPr/>
          <p:nvPr/>
        </p:nvSpPr>
        <p:spPr>
          <a:xfrm>
            <a:off x="6212890" y="1175668"/>
            <a:ext cx="2782896" cy="7149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13" b="1" i="1" dirty="0"/>
              <a:t>Секретариат РКИК ООН</a:t>
            </a:r>
          </a:p>
        </p:txBody>
      </p:sp>
      <p:sp>
        <p:nvSpPr>
          <p:cNvPr id="49" name="Стрелка вверх 27">
            <a:extLst>
              <a:ext uri="{FF2B5EF4-FFF2-40B4-BE49-F238E27FC236}">
                <a16:creationId xmlns:a16="http://schemas.microsoft.com/office/drawing/2014/main" id="{6FBFF2BB-0F31-4B92-F80F-825F37D53707}"/>
              </a:ext>
            </a:extLst>
          </p:cNvPr>
          <p:cNvSpPr/>
          <p:nvPr/>
        </p:nvSpPr>
        <p:spPr>
          <a:xfrm flipH="1">
            <a:off x="8090405" y="2678065"/>
            <a:ext cx="58340" cy="11056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cxnSp>
        <p:nvCxnSpPr>
          <p:cNvPr id="16" name="Соединитель: уступ 15">
            <a:extLst>
              <a:ext uri="{FF2B5EF4-FFF2-40B4-BE49-F238E27FC236}">
                <a16:creationId xmlns:a16="http://schemas.microsoft.com/office/drawing/2014/main" id="{05ED6837-F82F-3367-2489-13B1C1660D46}"/>
              </a:ext>
            </a:extLst>
          </p:cNvPr>
          <p:cNvCxnSpPr>
            <a:cxnSpLocks/>
          </p:cNvCxnSpPr>
          <p:nvPr/>
        </p:nvCxnSpPr>
        <p:spPr>
          <a:xfrm rot="10800000" flipV="1">
            <a:off x="5521337" y="1658568"/>
            <a:ext cx="639872" cy="439391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Соединитель: уступ 49">
            <a:extLst>
              <a:ext uri="{FF2B5EF4-FFF2-40B4-BE49-F238E27FC236}">
                <a16:creationId xmlns:a16="http://schemas.microsoft.com/office/drawing/2014/main" id="{FEA444AB-42B5-2EA8-FE83-BB9C531FA041}"/>
              </a:ext>
            </a:extLst>
          </p:cNvPr>
          <p:cNvCxnSpPr>
            <a:cxnSpLocks/>
          </p:cNvCxnSpPr>
          <p:nvPr/>
        </p:nvCxnSpPr>
        <p:spPr>
          <a:xfrm rot="5400000">
            <a:off x="5996178" y="2230774"/>
            <a:ext cx="1168205" cy="64656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Соединитель: уступ 50">
            <a:extLst>
              <a:ext uri="{FF2B5EF4-FFF2-40B4-BE49-F238E27FC236}">
                <a16:creationId xmlns:a16="http://schemas.microsoft.com/office/drawing/2014/main" id="{FAA83BB5-4215-DA77-CC92-1F16FCB676E1}"/>
              </a:ext>
            </a:extLst>
          </p:cNvPr>
          <p:cNvCxnSpPr>
            <a:cxnSpLocks/>
          </p:cNvCxnSpPr>
          <p:nvPr/>
        </p:nvCxnSpPr>
        <p:spPr>
          <a:xfrm rot="5400000">
            <a:off x="1763776" y="3667555"/>
            <a:ext cx="734087" cy="562940"/>
          </a:xfrm>
          <a:prstGeom prst="bentConnector3">
            <a:avLst>
              <a:gd name="adj1" fmla="val 50000"/>
            </a:avLst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Скругленный прямоугольник 2">
            <a:extLst>
              <a:ext uri="{FF2B5EF4-FFF2-40B4-BE49-F238E27FC236}">
                <a16:creationId xmlns:a16="http://schemas.microsoft.com/office/drawing/2014/main" id="{90C25969-BCC7-CE7E-1710-7BDDAE9D2D06}"/>
              </a:ext>
            </a:extLst>
          </p:cNvPr>
          <p:cNvSpPr/>
          <p:nvPr/>
        </p:nvSpPr>
        <p:spPr>
          <a:xfrm>
            <a:off x="875551" y="5091426"/>
            <a:ext cx="8268450" cy="9398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endParaRPr lang="ru-RU" sz="1050" b="1" i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050" b="1" i="1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b="1" i="1" dirty="0"/>
              <a:t>Рамочная Конвенция ООН об изменении климата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ru-RU" sz="1050" b="1" i="1" dirty="0"/>
              <a:t>Парижское соглашение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050" b="1" i="1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ru-RU" sz="1050" b="1" i="1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i="1" dirty="0"/>
              <a:t>Экологический кодекс – Статья 302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050" b="1" i="1" dirty="0"/>
              <a:t>Приказ Министра экологии, геологии и природных ресурсов РК  от 22.02.22 № 46 </a:t>
            </a:r>
          </a:p>
          <a:p>
            <a:pPr>
              <a:tabLst>
                <a:tab pos="402431" algn="l"/>
              </a:tabLst>
            </a:pPr>
            <a:r>
              <a:rPr lang="ru-RU" sz="825" b="1" i="1" dirty="0"/>
              <a:t>«Об утверждении Правил проведения контроля полноты, прозрачности и достоверности государственной инвентаризации выбросов и поглощений парниковых газов</a:t>
            </a:r>
            <a:r>
              <a:rPr lang="ru-RU" sz="900" b="1" i="1" dirty="0"/>
              <a:t>»</a:t>
            </a:r>
          </a:p>
        </p:txBody>
      </p:sp>
      <p:sp>
        <p:nvSpPr>
          <p:cNvPr id="56" name="Стрелка вверх 27">
            <a:extLst>
              <a:ext uri="{FF2B5EF4-FFF2-40B4-BE49-F238E27FC236}">
                <a16:creationId xmlns:a16="http://schemas.microsoft.com/office/drawing/2014/main" id="{E1CE2E39-1D27-D77D-7BEA-EC223E38C74D}"/>
              </a:ext>
            </a:extLst>
          </p:cNvPr>
          <p:cNvSpPr/>
          <p:nvPr/>
        </p:nvSpPr>
        <p:spPr>
          <a:xfrm>
            <a:off x="8023819" y="1916127"/>
            <a:ext cx="93576" cy="13164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13"/>
          </a:p>
        </p:txBody>
      </p:sp>
      <p:sp>
        <p:nvSpPr>
          <p:cNvPr id="57" name="Прямоугольная выноска 31">
            <a:extLst>
              <a:ext uri="{FF2B5EF4-FFF2-40B4-BE49-F238E27FC236}">
                <a16:creationId xmlns:a16="http://schemas.microsoft.com/office/drawing/2014/main" id="{16613FC7-B8E1-7F42-EA40-E85E038DC585}"/>
              </a:ext>
            </a:extLst>
          </p:cNvPr>
          <p:cNvSpPr/>
          <p:nvPr/>
        </p:nvSpPr>
        <p:spPr>
          <a:xfrm>
            <a:off x="1849349" y="2733345"/>
            <a:ext cx="2048492" cy="281422"/>
          </a:xfrm>
          <a:prstGeom prst="wedgeRectCallou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50" b="1" dirty="0">
                <a:solidFill>
                  <a:schemeClr val="tx1"/>
                </a:solidFill>
              </a:rPr>
              <a:t>Аналитические справки, расчеты выбросов и поглощений парниковых газов</a:t>
            </a:r>
          </a:p>
        </p:txBody>
      </p:sp>
      <p:sp>
        <p:nvSpPr>
          <p:cNvPr id="42" name="Прямоугольная выноска 31">
            <a:extLst>
              <a:ext uri="{FF2B5EF4-FFF2-40B4-BE49-F238E27FC236}">
                <a16:creationId xmlns:a16="http://schemas.microsoft.com/office/drawing/2014/main" id="{8B885B04-DB65-59FF-6212-CF68CC7C6AC1}"/>
              </a:ext>
            </a:extLst>
          </p:cNvPr>
          <p:cNvSpPr/>
          <p:nvPr/>
        </p:nvSpPr>
        <p:spPr>
          <a:xfrm>
            <a:off x="13785" y="4150669"/>
            <a:ext cx="861765" cy="1658810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88" b="1" dirty="0">
              <a:solidFill>
                <a:schemeClr val="tx1"/>
              </a:solidFill>
            </a:endParaRPr>
          </a:p>
          <a:p>
            <a:pPr algn="ctr"/>
            <a:endParaRPr lang="ru-RU" sz="788" b="1" dirty="0">
              <a:solidFill>
                <a:schemeClr val="tx1"/>
              </a:solidFill>
            </a:endParaRPr>
          </a:p>
          <a:p>
            <a:pPr algn="ctr"/>
            <a:r>
              <a:rPr lang="ru-RU" sz="788" b="1" dirty="0">
                <a:solidFill>
                  <a:schemeClr val="tx1"/>
                </a:solidFill>
              </a:rPr>
              <a:t>Организация Рабочей группы</a:t>
            </a:r>
          </a:p>
          <a:p>
            <a:endParaRPr lang="ru-RU" sz="788" b="1" dirty="0">
              <a:solidFill>
                <a:schemeClr val="tx1"/>
              </a:solidFill>
            </a:endParaRPr>
          </a:p>
          <a:p>
            <a:r>
              <a:rPr lang="ru-RU" sz="788" b="1" dirty="0">
                <a:solidFill>
                  <a:schemeClr val="tx1"/>
                </a:solidFill>
              </a:rPr>
              <a:t>Госорганы: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МЭПР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МИИР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МСХ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МВД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МЦРИАП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МЭ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БНС АСПИР</a:t>
            </a:r>
          </a:p>
          <a:p>
            <a:pPr marL="160735" indent="-160735">
              <a:buFont typeface="Wingdings" pitchFamily="2" charset="2"/>
              <a:buChar char="ü"/>
            </a:pPr>
            <a:r>
              <a:rPr lang="ru-RU" sz="788" b="1" dirty="0">
                <a:solidFill>
                  <a:schemeClr val="tx1"/>
                </a:solidFill>
              </a:rPr>
              <a:t>МЗ</a:t>
            </a:r>
          </a:p>
          <a:p>
            <a:pPr algn="ctr"/>
            <a:endParaRPr lang="ru-RU" sz="788" b="1" dirty="0">
              <a:solidFill>
                <a:schemeClr val="tx1"/>
              </a:solidFill>
            </a:endParaRPr>
          </a:p>
          <a:p>
            <a:pPr algn="ctr"/>
            <a:endParaRPr lang="ru-RU" sz="788" b="1" dirty="0">
              <a:solidFill>
                <a:schemeClr val="tx1"/>
              </a:solidFill>
            </a:endParaRPr>
          </a:p>
          <a:p>
            <a:pPr algn="ctr"/>
            <a:endParaRPr lang="ru-RU" sz="788" b="1" dirty="0">
              <a:solidFill>
                <a:schemeClr val="tx1"/>
              </a:solidFill>
            </a:endParaRPr>
          </a:p>
        </p:txBody>
      </p:sp>
      <p:sp>
        <p:nvSpPr>
          <p:cNvPr id="47" name="Стрелка: вправо 46">
            <a:extLst>
              <a:ext uri="{FF2B5EF4-FFF2-40B4-BE49-F238E27FC236}">
                <a16:creationId xmlns:a16="http://schemas.microsoft.com/office/drawing/2014/main" id="{5D4DD926-BB17-0001-9C7A-73F9CD5C1F1E}"/>
              </a:ext>
            </a:extLst>
          </p:cNvPr>
          <p:cNvSpPr/>
          <p:nvPr/>
        </p:nvSpPr>
        <p:spPr>
          <a:xfrm flipH="1">
            <a:off x="880866" y="4519096"/>
            <a:ext cx="244272" cy="3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2" name="Стрелка: вправо 51">
            <a:extLst>
              <a:ext uri="{FF2B5EF4-FFF2-40B4-BE49-F238E27FC236}">
                <a16:creationId xmlns:a16="http://schemas.microsoft.com/office/drawing/2014/main" id="{7D153C61-815C-BF5B-A5CC-185BB771B6E4}"/>
              </a:ext>
            </a:extLst>
          </p:cNvPr>
          <p:cNvSpPr/>
          <p:nvPr/>
        </p:nvSpPr>
        <p:spPr>
          <a:xfrm>
            <a:off x="2214924" y="4656348"/>
            <a:ext cx="226964" cy="34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58" name="Стрелка: вправо 57">
            <a:extLst>
              <a:ext uri="{FF2B5EF4-FFF2-40B4-BE49-F238E27FC236}">
                <a16:creationId xmlns:a16="http://schemas.microsoft.com/office/drawing/2014/main" id="{895EC4D3-B087-C5FF-ECD6-4787E17AAED3}"/>
              </a:ext>
            </a:extLst>
          </p:cNvPr>
          <p:cNvSpPr/>
          <p:nvPr/>
        </p:nvSpPr>
        <p:spPr>
          <a:xfrm>
            <a:off x="938233" y="4687125"/>
            <a:ext cx="183878" cy="38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9EFF0E47-1D31-DA12-EB81-FEE9D2DB965A}"/>
              </a:ext>
            </a:extLst>
          </p:cNvPr>
          <p:cNvSpPr txBox="1"/>
          <p:nvPr/>
        </p:nvSpPr>
        <p:spPr>
          <a:xfrm>
            <a:off x="5664164" y="1346945"/>
            <a:ext cx="789546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88" b="1" dirty="0"/>
              <a:t>Отчет по проверке</a:t>
            </a:r>
          </a:p>
        </p:txBody>
      </p:sp>
      <p:cxnSp>
        <p:nvCxnSpPr>
          <p:cNvPr id="2" name="Соединитель: уступ 1">
            <a:extLst>
              <a:ext uri="{FF2B5EF4-FFF2-40B4-BE49-F238E27FC236}">
                <a16:creationId xmlns:a16="http://schemas.microsoft.com/office/drawing/2014/main" id="{B7A91CF1-E8BB-034E-1C45-22699C2ABC7E}"/>
              </a:ext>
            </a:extLst>
          </p:cNvPr>
          <p:cNvCxnSpPr>
            <a:cxnSpLocks/>
          </p:cNvCxnSpPr>
          <p:nvPr/>
        </p:nvCxnSpPr>
        <p:spPr>
          <a:xfrm rot="5400000">
            <a:off x="-134516" y="2929690"/>
            <a:ext cx="1831601" cy="589940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DC54F256-5491-AFB7-4E9D-C71145963B23}"/>
              </a:ext>
            </a:extLst>
          </p:cNvPr>
          <p:cNvSpPr/>
          <p:nvPr/>
        </p:nvSpPr>
        <p:spPr>
          <a:xfrm flipH="1">
            <a:off x="1076253" y="2197753"/>
            <a:ext cx="1785259" cy="100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9" name="Прямоугольная выноска 31">
            <a:extLst>
              <a:ext uri="{FF2B5EF4-FFF2-40B4-BE49-F238E27FC236}">
                <a16:creationId xmlns:a16="http://schemas.microsoft.com/office/drawing/2014/main" id="{ADD31ADA-2644-FD0C-0908-9CF9C310FB03}"/>
              </a:ext>
            </a:extLst>
          </p:cNvPr>
          <p:cNvSpPr/>
          <p:nvPr/>
        </p:nvSpPr>
        <p:spPr>
          <a:xfrm>
            <a:off x="7658100" y="4452603"/>
            <a:ext cx="1026114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Согласование </a:t>
            </a:r>
            <a:r>
              <a:rPr lang="ru-RU" sz="788" b="1" dirty="0" err="1">
                <a:solidFill>
                  <a:schemeClr val="tx1"/>
                </a:solidFill>
              </a:rPr>
              <a:t>Нацдоклада</a:t>
            </a:r>
            <a:r>
              <a:rPr lang="ru-RU" sz="788" b="1" dirty="0">
                <a:solidFill>
                  <a:schemeClr val="tx1"/>
                </a:solidFill>
              </a:rPr>
              <a:t> с ГО</a:t>
            </a:r>
          </a:p>
        </p:txBody>
      </p:sp>
      <p:sp>
        <p:nvSpPr>
          <p:cNvPr id="10" name="Стрелка: вправо 9">
            <a:extLst>
              <a:ext uri="{FF2B5EF4-FFF2-40B4-BE49-F238E27FC236}">
                <a16:creationId xmlns:a16="http://schemas.microsoft.com/office/drawing/2014/main" id="{365204D5-9275-55C7-C7D0-46FA1A3869C3}"/>
              </a:ext>
            </a:extLst>
          </p:cNvPr>
          <p:cNvSpPr/>
          <p:nvPr/>
        </p:nvSpPr>
        <p:spPr>
          <a:xfrm flipV="1">
            <a:off x="7367519" y="4661825"/>
            <a:ext cx="236819" cy="4142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/>
          </a:p>
        </p:txBody>
      </p:sp>
      <p:sp>
        <p:nvSpPr>
          <p:cNvPr id="11" name="Прямоугольная выноска 31">
            <a:extLst>
              <a:ext uri="{FF2B5EF4-FFF2-40B4-BE49-F238E27FC236}">
                <a16:creationId xmlns:a16="http://schemas.microsoft.com/office/drawing/2014/main" id="{B8A0E89A-C6D5-24B0-D6C9-018FF5438B78}"/>
              </a:ext>
            </a:extLst>
          </p:cNvPr>
          <p:cNvSpPr/>
          <p:nvPr/>
        </p:nvSpPr>
        <p:spPr>
          <a:xfrm>
            <a:off x="7658100" y="2804882"/>
            <a:ext cx="1026114" cy="554224"/>
          </a:xfrm>
          <a:prstGeom prst="wedgeRect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788" b="1" dirty="0">
                <a:solidFill>
                  <a:schemeClr val="tx1"/>
                </a:solidFill>
              </a:rPr>
              <a:t>Представление </a:t>
            </a:r>
            <a:r>
              <a:rPr lang="ru-RU" sz="788" b="1" dirty="0" err="1">
                <a:solidFill>
                  <a:schemeClr val="tx1"/>
                </a:solidFill>
              </a:rPr>
              <a:t>Нацдоклада</a:t>
            </a:r>
            <a:r>
              <a:rPr lang="ru-RU" sz="788" b="1" dirty="0">
                <a:solidFill>
                  <a:schemeClr val="tx1"/>
                </a:solidFill>
              </a:rPr>
              <a:t> в Секретариат</a:t>
            </a:r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D3EF7DCB-1736-B543-9257-781CF2CC34DE}"/>
              </a:ext>
            </a:extLst>
          </p:cNvPr>
          <p:cNvCxnSpPr>
            <a:cxnSpLocks/>
          </p:cNvCxnSpPr>
          <p:nvPr/>
        </p:nvCxnSpPr>
        <p:spPr>
          <a:xfrm rot="10800000" flipV="1">
            <a:off x="861097" y="3445363"/>
            <a:ext cx="1675302" cy="701603"/>
          </a:xfrm>
          <a:prstGeom prst="bentConnector3">
            <a:avLst>
              <a:gd name="adj1" fmla="val 50000"/>
            </a:avLst>
          </a:prstGeom>
          <a:ln w="76200"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1100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8785"/>
            <a:ext cx="8229600" cy="943951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Национальный доклад о кадастре </a:t>
            </a:r>
            <a:br>
              <a:rPr lang="ru-RU" sz="2400" b="1" dirty="0"/>
            </a:br>
            <a:r>
              <a:rPr lang="ru-RU" sz="2400" b="1" dirty="0"/>
              <a:t>парниковых газов Республики Казахстан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569A3A-2321-7ED2-949A-97086DAE11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48906"/>
            <a:ext cx="6696744" cy="51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113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1331</TotalTime>
  <Words>1255</Words>
  <Application>Microsoft Office PowerPoint</Application>
  <PresentationFormat>Экран (4:3)</PresentationFormat>
  <Paragraphs>223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Constantia</vt:lpstr>
      <vt:lpstr>Segoe UI</vt:lpstr>
      <vt:lpstr>Times New Roman</vt:lpstr>
      <vt:lpstr>Wingdings</vt:lpstr>
      <vt:lpstr>Wingdings 2</vt:lpstr>
      <vt:lpstr>Поток</vt:lpstr>
      <vt:lpstr>Национальная система инвентаризации парниковых газов</vt:lpstr>
      <vt:lpstr>Участие Казахстана в глобальных международных глобальных соглашениях по изменению климата</vt:lpstr>
      <vt:lpstr>Презентация PowerPoint</vt:lpstr>
      <vt:lpstr>Презентация PowerPoint</vt:lpstr>
      <vt:lpstr>Законодательная основа системы национальной инвентаризации парниковых газов РК</vt:lpstr>
      <vt:lpstr>Порядок проведения контроля полноты, прозрачности и достоверности государственной инвентаризации</vt:lpstr>
      <vt:lpstr>Заседания Рабочей группы</vt:lpstr>
      <vt:lpstr>НАЦИОНАЛЬНАЯ СИСТЕМА ИНВЕНТАРИЗАЦИИ                     ПАРНИКОВЫХ ГАЗОВ В КАЗАХСТАНЕ  </vt:lpstr>
      <vt:lpstr>Национальный доклад о кадастре  парниковых газов Республики Казахстан </vt:lpstr>
      <vt:lpstr>Содержание Национального доклада о кадастре  парниковых газов Республики Казахстан </vt:lpstr>
      <vt:lpstr>Презентация PowerPoint</vt:lpstr>
      <vt:lpstr>Национальная инвентаризация 2021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Акционерное общество «Жасыл даму» Министерства энергетики Республики Казахстан</dc:title>
  <dc:creator>USER</dc:creator>
  <cp:lastModifiedBy>aimanyess@gmail.com</cp:lastModifiedBy>
  <cp:revision>54</cp:revision>
  <cp:lastPrinted>2018-10-23T05:58:13Z</cp:lastPrinted>
  <dcterms:modified xsi:type="dcterms:W3CDTF">2023-05-11T05:34:50Z</dcterms:modified>
</cp:coreProperties>
</file>